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12" r:id="rId5"/>
    <p:sldId id="669" r:id="rId6"/>
    <p:sldId id="670" r:id="rId7"/>
    <p:sldId id="336" r:id="rId8"/>
    <p:sldId id="340" r:id="rId9"/>
    <p:sldId id="317" r:id="rId10"/>
    <p:sldId id="318" r:id="rId11"/>
    <p:sldId id="321" r:id="rId12"/>
    <p:sldId id="671" r:id="rId13"/>
    <p:sldId id="672" r:id="rId14"/>
    <p:sldId id="659" r:id="rId15"/>
    <p:sldId id="673" r:id="rId16"/>
    <p:sldId id="674" r:id="rId17"/>
    <p:sldId id="665" r:id="rId18"/>
    <p:sldId id="315" r:id="rId19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4"/>
    <a:srgbClr val="6D9D35"/>
    <a:srgbClr val="346E99"/>
    <a:srgbClr val="9E173A"/>
    <a:srgbClr val="9EC840"/>
    <a:srgbClr val="0C243B"/>
    <a:srgbClr val="8A8885"/>
    <a:srgbClr val="71A3BB"/>
    <a:srgbClr val="C0BCB5"/>
    <a:srgbClr val="5A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 autoAdjust="0"/>
  </p:normalViewPr>
  <p:slideViewPr>
    <p:cSldViewPr snapToGrid="0">
      <p:cViewPr varScale="1">
        <p:scale>
          <a:sx n="157" d="100"/>
          <a:sy n="157" d="100"/>
        </p:scale>
        <p:origin x="156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1EF25F5-26A9-5FCC-4C83-1A323E357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12C81B-E718-83D5-0549-E47D1D31C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CC8BEBF-1DBA-429D-823C-93B7AF50B054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9FF255-E569-AE74-99BC-3ACDEF9E1A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EA756F-0109-C6A6-0AAA-86299954F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4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80205F58-7675-4AB2-80CA-DBAEFB345F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41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FA5A307-D8D8-8F43-8089-EE00C199E438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8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4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1609A2A-B5E5-C844-B0A1-E749AC4C61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4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8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FB70-D95E-D742-373F-DC3E4D78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5E30E7-82E8-FA1D-92DC-66E821BA6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92E3462-B25E-241D-9A5C-303EA5C36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EE7D0E-617D-064C-08B3-262C23708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62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6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25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87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1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5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81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97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34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60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9A2A-B5E5-C844-B0A1-E749AC4C61D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62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B94A5D3-950C-AC81-A3E7-0721C2817C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3960001" cy="5150511"/>
          </a:xfrm>
          <a:custGeom>
            <a:avLst/>
            <a:gdLst>
              <a:gd name="connsiteX0" fmla="*/ 0 w 7522703"/>
              <a:gd name="connsiteY0" fmla="*/ 0 h 3402106"/>
              <a:gd name="connsiteX1" fmla="*/ 7522703 w 7522703"/>
              <a:gd name="connsiteY1" fmla="*/ 0 h 3402106"/>
              <a:gd name="connsiteX2" fmla="*/ 7522703 w 7522703"/>
              <a:gd name="connsiteY2" fmla="*/ 3402106 h 3402106"/>
              <a:gd name="connsiteX3" fmla="*/ 0 w 7522703"/>
              <a:gd name="connsiteY3" fmla="*/ 3402106 h 3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703" h="3402106">
                <a:moveTo>
                  <a:pt x="0" y="0"/>
                </a:moveTo>
                <a:lnTo>
                  <a:pt x="7522703" y="0"/>
                </a:lnTo>
                <a:lnTo>
                  <a:pt x="7522703" y="3402106"/>
                </a:lnTo>
                <a:lnTo>
                  <a:pt x="0" y="34021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53871A8-FEA9-40CA-8D4F-EA3E88047FFE}"/>
              </a:ext>
            </a:extLst>
          </p:cNvPr>
          <p:cNvSpPr/>
          <p:nvPr userDrawn="1"/>
        </p:nvSpPr>
        <p:spPr>
          <a:xfrm>
            <a:off x="3960001" y="0"/>
            <a:ext cx="5184000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EFC4DB-11BC-8302-2AA1-0B0402F58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9448" y="1073069"/>
            <a:ext cx="4854773" cy="17907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000" b="0" i="0" baseline="0">
                <a:solidFill>
                  <a:srgbClr val="9EC8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A94BF2-EF20-7DE9-9479-8591A4AE7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9448" y="2961699"/>
            <a:ext cx="4854774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710511D-D3BE-11E6-BAC2-0CAA35ED80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9448" y="4346570"/>
            <a:ext cx="4849752" cy="307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sz="900" dirty="0"/>
              <a:t>Revision </a:t>
            </a:r>
            <a:r>
              <a:rPr lang="de-DE" sz="900" dirty="0" err="1"/>
              <a:t>number</a:t>
            </a:r>
            <a:r>
              <a:rPr lang="de-DE" sz="900" dirty="0"/>
              <a:t> and </a:t>
            </a:r>
            <a:r>
              <a:rPr lang="de-DE" sz="900" dirty="0" err="1"/>
              <a:t>author</a:t>
            </a:r>
            <a:endParaRPr lang="de-DE" dirty="0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6176606E-B995-998A-5DBC-586124E59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9200" y="4911099"/>
            <a:ext cx="1984689" cy="139005"/>
          </a:xfrm>
          <a:prstGeom prst="rect">
            <a:avLst/>
          </a:prstGeom>
        </p:spPr>
      </p:pic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B1B1D7AB-59A8-030A-C966-1E33A35E7D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632109"/>
            <a:ext cx="2520000" cy="1181137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D1D123D-07A3-1CE6-5442-CD105012D9A3}"/>
              </a:ext>
            </a:extLst>
          </p:cNvPr>
          <p:cNvGrpSpPr/>
          <p:nvPr userDrawn="1"/>
        </p:nvGrpSpPr>
        <p:grpSpPr>
          <a:xfrm>
            <a:off x="5775652" y="1637847"/>
            <a:ext cx="2526792" cy="744821"/>
            <a:chOff x="5947300" y="1454029"/>
            <a:chExt cx="2580335" cy="799510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A4FE2574-99A6-5EC1-7EC0-C2F0BA5B4C4B}"/>
                </a:ext>
              </a:extLst>
            </p:cNvPr>
            <p:cNvSpPr/>
            <p:nvPr/>
          </p:nvSpPr>
          <p:spPr>
            <a:xfrm>
              <a:off x="5947300" y="1454029"/>
              <a:ext cx="2580335" cy="799510"/>
            </a:xfrm>
            <a:prstGeom prst="roundRect">
              <a:avLst>
                <a:gd name="adj" fmla="val 0"/>
              </a:avLst>
            </a:prstGeom>
            <a:solidFill>
              <a:srgbClr val="E5E5E5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0000" tIns="18000" rIns="90000" bIns="18000"/>
            <a:lstStyle/>
            <a:p>
              <a:endParaRPr lang="en-US" sz="12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67AE257-56BA-FE9C-DA77-DC960EF3A777}"/>
                </a:ext>
              </a:extLst>
            </p:cNvPr>
            <p:cNvGrpSpPr/>
            <p:nvPr/>
          </p:nvGrpSpPr>
          <p:grpSpPr>
            <a:xfrm>
              <a:off x="5992711" y="1457898"/>
              <a:ext cx="615652" cy="736591"/>
              <a:chOff x="5973661" y="1514416"/>
              <a:chExt cx="615652" cy="736591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40625E95-6C51-C4B3-B9A4-80B8D3542266}"/>
                  </a:ext>
                </a:extLst>
              </p:cNvPr>
              <p:cNvSpPr/>
              <p:nvPr/>
            </p:nvSpPr>
            <p:spPr>
              <a:xfrm>
                <a:off x="6006319" y="1554354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" name="Fußzeilenplatzhalter 6">
                <a:extLst>
                  <a:ext uri="{FF2B5EF4-FFF2-40B4-BE49-F238E27FC236}">
                    <a16:creationId xmlns:a16="http://schemas.microsoft.com/office/drawing/2014/main" id="{CF6C97C8-CC10-5139-852A-D520CE032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3661" y="1514416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/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STATUS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10DC115-B019-5004-06A4-3FD8799DCD7D}"/>
                </a:ext>
              </a:extLst>
            </p:cNvPr>
            <p:cNvGrpSpPr/>
            <p:nvPr/>
          </p:nvGrpSpPr>
          <p:grpSpPr>
            <a:xfrm>
              <a:off x="6618426" y="1457898"/>
              <a:ext cx="615652" cy="736591"/>
              <a:chOff x="7248798" y="1512752"/>
              <a:chExt cx="615652" cy="736591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36AB294-896D-81EB-2E41-C98F2D8238A4}"/>
                  </a:ext>
                </a:extLst>
              </p:cNvPr>
              <p:cNvSpPr/>
              <p:nvPr/>
            </p:nvSpPr>
            <p:spPr>
              <a:xfrm>
                <a:off x="7292342" y="1552690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ußzeilenplatzhalter 6">
                <a:extLst>
                  <a:ext uri="{FF2B5EF4-FFF2-40B4-BE49-F238E27FC236}">
                    <a16:creationId xmlns:a16="http://schemas.microsoft.com/office/drawing/2014/main" id="{AF2E3C3C-6299-314D-D080-274312DD2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8798" y="151275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HG</a:t>
                </a:r>
              </a:p>
            </p:txBody>
          </p:sp>
          <p:sp>
            <p:nvSpPr>
              <p:cNvPr id="30" name="Textplatzhalter 4">
                <a:extLst>
                  <a:ext uri="{FF2B5EF4-FFF2-40B4-BE49-F238E27FC236}">
                    <a16:creationId xmlns:a16="http://schemas.microsoft.com/office/drawing/2014/main" id="{6A8ED6EE-F0D7-0FD9-72C3-5227B518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2342" y="1862579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400" b="1" dirty="0">
                    <a:solidFill>
                      <a:srgbClr val="004B84"/>
                    </a:solidFill>
                  </a:rPr>
                  <a:t>3</a:t>
                </a:r>
                <a:endParaRPr lang="en-US" sz="2400" b="1" dirty="0">
                  <a:solidFill>
                    <a:srgbClr val="004B84"/>
                  </a:solidFill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4E21A5C-07A8-3061-ABAE-14D6BA2444EB}"/>
                </a:ext>
              </a:extLst>
            </p:cNvPr>
            <p:cNvGrpSpPr/>
            <p:nvPr/>
          </p:nvGrpSpPr>
          <p:grpSpPr>
            <a:xfrm>
              <a:off x="7869855" y="1457898"/>
              <a:ext cx="615652" cy="736503"/>
              <a:chOff x="7869855" y="1522124"/>
              <a:chExt cx="615652" cy="736503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6F7B766B-9D59-243F-3670-5C9D2E0C34B3}"/>
                  </a:ext>
                </a:extLst>
              </p:cNvPr>
              <p:cNvSpPr/>
              <p:nvPr/>
            </p:nvSpPr>
            <p:spPr>
              <a:xfrm>
                <a:off x="7913399" y="1562062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5" name="Fußzeilenplatzhalter 6">
                <a:extLst>
                  <a:ext uri="{FF2B5EF4-FFF2-40B4-BE49-F238E27FC236}">
                    <a16:creationId xmlns:a16="http://schemas.microsoft.com/office/drawing/2014/main" id="{E277E958-CD27-7AC6-BC7F-639D0450A4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9855" y="1522124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U-GRAD</a:t>
                </a:r>
              </a:p>
            </p:txBody>
          </p:sp>
          <p:sp>
            <p:nvSpPr>
              <p:cNvPr id="26" name="Textplatzhalter 4">
                <a:extLst>
                  <a:ext uri="{FF2B5EF4-FFF2-40B4-BE49-F238E27FC236}">
                    <a16:creationId xmlns:a16="http://schemas.microsoft.com/office/drawing/2014/main" id="{8E7AB371-CF3D-1B93-9C0A-31E18C6C8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2051296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40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7" name="Textplatzhalter 4">
                <a:extLst>
                  <a:ext uri="{FF2B5EF4-FFF2-40B4-BE49-F238E27FC236}">
                    <a16:creationId xmlns:a16="http://schemas.microsoft.com/office/drawing/2014/main" id="{1A08BF92-8D62-CF4B-0F1C-51119283C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1731040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dirty="0">
                    <a:solidFill>
                      <a:srgbClr val="004B84"/>
                    </a:solidFill>
                  </a:rPr>
                  <a:t>20</a:t>
                </a:r>
                <a:endParaRPr lang="en-US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2" name="Textplatzhalter 4">
              <a:extLst>
                <a:ext uri="{FF2B5EF4-FFF2-40B4-BE49-F238E27FC236}">
                  <a16:creationId xmlns:a16="http://schemas.microsoft.com/office/drawing/2014/main" id="{5934D2EB-D0CB-1A0D-A06A-FDC886C9671D}"/>
                </a:ext>
              </a:extLst>
            </p:cNvPr>
            <p:cNvSpPr txBox="1">
              <a:spLocks/>
            </p:cNvSpPr>
            <p:nvPr/>
          </p:nvSpPr>
          <p:spPr>
            <a:xfrm>
              <a:off x="7913665" y="1818835"/>
              <a:ext cx="530499" cy="162061"/>
            </a:xfrm>
            <a:prstGeom prst="rect">
              <a:avLst/>
            </a:prstGeom>
          </p:spPr>
          <p:txBody>
            <a:bodyPr lIns="18000" tIns="18000" rIns="18000" bIns="18000" anchor="ctr"/>
            <a:lstStyle>
              <a:lvl1pPr marL="0" indent="0" algn="l" defTabSz="685800" rtl="0" eaLnBrk="1" latinLnBrk="0" hangingPunct="1">
                <a:lnSpc>
                  <a:spcPts val="16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000" b="0" i="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1200" b="1" dirty="0">
                <a:solidFill>
                  <a:srgbClr val="004B84"/>
                </a:solidFill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022062-9700-1DEF-E0DA-6337DCC95329}"/>
                </a:ext>
              </a:extLst>
            </p:cNvPr>
            <p:cNvGrpSpPr/>
            <p:nvPr/>
          </p:nvGrpSpPr>
          <p:grpSpPr>
            <a:xfrm>
              <a:off x="7244141" y="1457898"/>
              <a:ext cx="615652" cy="736591"/>
              <a:chOff x="6580929" y="1510112"/>
              <a:chExt cx="615652" cy="736591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8173F1-9A9F-8BAC-61B1-9DC176596C9A}"/>
                  </a:ext>
                </a:extLst>
              </p:cNvPr>
              <p:cNvSpPr/>
              <p:nvPr/>
            </p:nvSpPr>
            <p:spPr>
              <a:xfrm>
                <a:off x="6641530" y="1550138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22B4D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Fußzeilenplatzhalter 6">
                <a:extLst>
                  <a:ext uri="{FF2B5EF4-FFF2-40B4-BE49-F238E27FC236}">
                    <a16:creationId xmlns:a16="http://schemas.microsoft.com/office/drawing/2014/main" id="{3B4F9329-BA65-B156-8248-B850E9482C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29" y="151011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TEMP</a:t>
                </a:r>
              </a:p>
            </p:txBody>
          </p:sp>
          <p:sp>
            <p:nvSpPr>
              <p:cNvPr id="22" name="Textplatzhalter 4">
                <a:extLst>
                  <a:ext uri="{FF2B5EF4-FFF2-40B4-BE49-F238E27FC236}">
                    <a16:creationId xmlns:a16="http://schemas.microsoft.com/office/drawing/2014/main" id="{9541AFC4-C9F1-8EF4-1DB2-A3F5D333E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2045309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70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3" name="Textplatzhalter 4">
                <a:extLst>
                  <a:ext uri="{FF2B5EF4-FFF2-40B4-BE49-F238E27FC236}">
                    <a16:creationId xmlns:a16="http://schemas.microsoft.com/office/drawing/2014/main" id="{8A006F67-CD11-51FE-B367-D629797B48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1742391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defPPr>
                  <a:defRPr lang="en-US"/>
                </a:defPPr>
                <a:lvl1pPr indent="0" algn="ctr" defTabSz="6858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b="0" i="0" baseline="0">
                    <a:solidFill>
                      <a:srgbClr val="004B84">
                        <a:alpha val="51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defRPr>
                </a:lvl1pPr>
                <a:lvl2pPr marL="5143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baseline="0">
                    <a:latin typeface="Roboto Light" panose="02000000000000000000" pitchFamily="2" charset="0"/>
                  </a:defRPr>
                </a:lvl2pPr>
                <a:lvl3pPr marL="8572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aseline="0">
                    <a:latin typeface="Roboto Light" panose="02000000000000000000" pitchFamily="2" charset="0"/>
                  </a:defRPr>
                </a:lvl3pPr>
                <a:lvl4pPr marL="12001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4pPr>
                <a:lvl5pPr marL="15430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5pPr>
                <a:lvl6pPr marL="18859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6pPr>
                <a:lvl7pPr marL="22288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7pPr>
                <a:lvl8pPr marL="25717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8pPr>
                <a:lvl9pPr marL="29146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9pPr>
              </a:lstStyle>
              <a:p>
                <a:r>
                  <a:rPr lang="de-DE" sz="1000" dirty="0">
                    <a:solidFill>
                      <a:srgbClr val="004B84"/>
                    </a:solidFill>
                  </a:rPr>
                  <a:t>100</a:t>
                </a:r>
                <a:endParaRPr lang="en-US" sz="1000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6" name="Flussdiagramm: Zusammenführen 15">
              <a:extLst>
                <a:ext uri="{FF2B5EF4-FFF2-40B4-BE49-F238E27FC236}">
                  <a16:creationId xmlns:a16="http://schemas.microsoft.com/office/drawing/2014/main" id="{BE99759B-EA8B-51B6-90B4-E152AED8D0E5}"/>
                </a:ext>
              </a:extLst>
            </p:cNvPr>
            <p:cNvSpPr/>
            <p:nvPr/>
          </p:nvSpPr>
          <p:spPr>
            <a:xfrm>
              <a:off x="7486482" y="1863957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ussdiagramm: Zusammenführen 16">
              <a:extLst>
                <a:ext uri="{FF2B5EF4-FFF2-40B4-BE49-F238E27FC236}">
                  <a16:creationId xmlns:a16="http://schemas.microsoft.com/office/drawing/2014/main" id="{259A7978-0CD5-2577-62BF-AF2AC6A139CA}"/>
                </a:ext>
              </a:extLst>
            </p:cNvPr>
            <p:cNvSpPr/>
            <p:nvPr/>
          </p:nvSpPr>
          <p:spPr>
            <a:xfrm>
              <a:off x="8112196" y="1866558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0" name="Ellipse 62">
            <a:extLst>
              <a:ext uri="{FF2B5EF4-FFF2-40B4-BE49-F238E27FC236}">
                <a16:creationId xmlns:a16="http://schemas.microsoft.com/office/drawing/2014/main" id="{A6F26958-A320-2A92-838B-B24F401A4461}"/>
              </a:ext>
            </a:extLst>
          </p:cNvPr>
          <p:cNvSpPr/>
          <p:nvPr userDrawn="1"/>
        </p:nvSpPr>
        <p:spPr>
          <a:xfrm>
            <a:off x="6010311" y="1936361"/>
            <a:ext cx="222496" cy="22249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4077589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861589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6FAD78D-6A90-C5D7-AB6A-CA4188D59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8" name="Obrázek 7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5F6C6539-FEE3-3632-582A-6A7982752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987343"/>
            <a:ext cx="2520000" cy="568029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771342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814452"/>
            <a:ext cx="2520000" cy="912606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598452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FFE160C-B9F4-3B6E-951A-B5159F5658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69615" y="1854222"/>
            <a:ext cx="2526792" cy="87404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2F1DB72F-8C95-B147-8FBF-8872A15903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9170" y="1635162"/>
            <a:ext cx="2527237" cy="219952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9CA04D-8D92-1861-51B7-0DB3A94D3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CB9EC64-20C8-7DBF-539C-5077367DE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259137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267781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0074" y="2632110"/>
            <a:ext cx="2520000" cy="560028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0029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459218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243218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C5D634C-E055-3107-F4D0-AF94E5AC41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0192" y="1640079"/>
            <a:ext cx="861014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72CE2962-533D-8363-B252-6F44FDBA2D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3453" y="1896050"/>
            <a:ext cx="861014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3" name="Textplatzhalter 12">
            <a:extLst>
              <a:ext uri="{FF2B5EF4-FFF2-40B4-BE49-F238E27FC236}">
                <a16:creationId xmlns:a16="http://schemas.microsoft.com/office/drawing/2014/main" id="{98D9619B-FBCD-7CCE-9E86-40E75950D6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63453" y="2160393"/>
            <a:ext cx="861014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4" name="Textplatzhalter 12">
            <a:extLst>
              <a:ext uri="{FF2B5EF4-FFF2-40B4-BE49-F238E27FC236}">
                <a16:creationId xmlns:a16="http://schemas.microsoft.com/office/drawing/2014/main" id="{5D1CFA83-F054-C8F8-48F1-52EE77A06F9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24467" y="1640079"/>
            <a:ext cx="1665562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5" name="Textplatzhalter 12">
            <a:extLst>
              <a:ext uri="{FF2B5EF4-FFF2-40B4-BE49-F238E27FC236}">
                <a16:creationId xmlns:a16="http://schemas.microsoft.com/office/drawing/2014/main" id="{7BBF19C7-DDA4-4C48-B628-4CAE3A1A7F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31206" y="1896050"/>
            <a:ext cx="1665562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Textplatzhalter 12">
            <a:extLst>
              <a:ext uri="{FF2B5EF4-FFF2-40B4-BE49-F238E27FC236}">
                <a16:creationId xmlns:a16="http://schemas.microsoft.com/office/drawing/2014/main" id="{A1DD5E2F-C0FF-8F2F-65C8-46BB1F3FBF9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1367" y="2158599"/>
            <a:ext cx="1665562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631BB159-C827-9A89-A912-A1A95BDA93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527176" y="4257984"/>
            <a:ext cx="491654" cy="309116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vert="horz" anchor="ctr" anchorCtr="1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ZDF</a:t>
            </a:r>
          </a:p>
        </p:txBody>
      </p:sp>
      <p:sp>
        <p:nvSpPr>
          <p:cNvPr id="59" name="Textplatzhalter 12">
            <a:extLst>
              <a:ext uri="{FF2B5EF4-FFF2-40B4-BE49-F238E27FC236}">
                <a16:creationId xmlns:a16="http://schemas.microsoft.com/office/drawing/2014/main" id="{BD267F25-2906-80C8-1954-7AF54F4E5E8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7561" y="4166962"/>
            <a:ext cx="7362468" cy="491655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AAACDA-7D5B-8BD5-EE32-D797E796E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D70790D8-948B-9FA2-77DD-C87296E0E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55AAC305-86BB-F1CC-9F64-C104754EDC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69815" y="1849053"/>
            <a:ext cx="2526792" cy="2880847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D7A99F8B-533B-F6BF-F0C4-6338DCA851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69370" y="1636571"/>
            <a:ext cx="2527237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C2AF10-0373-DCC6-2200-B513A231A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B48CFF4A-5AB4-90A2-474C-F6AB5E9A0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632109"/>
            <a:ext cx="2520000" cy="1181137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D1D123D-07A3-1CE6-5442-CD105012D9A3}"/>
              </a:ext>
            </a:extLst>
          </p:cNvPr>
          <p:cNvGrpSpPr/>
          <p:nvPr userDrawn="1"/>
        </p:nvGrpSpPr>
        <p:grpSpPr>
          <a:xfrm>
            <a:off x="5775652" y="1637847"/>
            <a:ext cx="2526792" cy="744821"/>
            <a:chOff x="5947300" y="1454029"/>
            <a:chExt cx="2580335" cy="799510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A4FE2574-99A6-5EC1-7EC0-C2F0BA5B4C4B}"/>
                </a:ext>
              </a:extLst>
            </p:cNvPr>
            <p:cNvSpPr/>
            <p:nvPr/>
          </p:nvSpPr>
          <p:spPr>
            <a:xfrm>
              <a:off x="5947300" y="1454029"/>
              <a:ext cx="2580335" cy="799510"/>
            </a:xfrm>
            <a:prstGeom prst="roundRect">
              <a:avLst>
                <a:gd name="adj" fmla="val 0"/>
              </a:avLst>
            </a:prstGeom>
            <a:solidFill>
              <a:srgbClr val="E5E5E5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0000" tIns="18000" rIns="90000" bIns="18000"/>
            <a:lstStyle/>
            <a:p>
              <a:endParaRPr lang="en-US" sz="12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67AE257-56BA-FE9C-DA77-DC960EF3A777}"/>
                </a:ext>
              </a:extLst>
            </p:cNvPr>
            <p:cNvGrpSpPr/>
            <p:nvPr/>
          </p:nvGrpSpPr>
          <p:grpSpPr>
            <a:xfrm>
              <a:off x="5992711" y="1457898"/>
              <a:ext cx="615652" cy="736591"/>
              <a:chOff x="5973661" y="1514416"/>
              <a:chExt cx="615652" cy="736591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40625E95-6C51-C4B3-B9A4-80B8D3542266}"/>
                  </a:ext>
                </a:extLst>
              </p:cNvPr>
              <p:cNvSpPr/>
              <p:nvPr/>
            </p:nvSpPr>
            <p:spPr>
              <a:xfrm>
                <a:off x="6006319" y="1554354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" name="Fußzeilenplatzhalter 6">
                <a:extLst>
                  <a:ext uri="{FF2B5EF4-FFF2-40B4-BE49-F238E27FC236}">
                    <a16:creationId xmlns:a16="http://schemas.microsoft.com/office/drawing/2014/main" id="{CF6C97C8-CC10-5139-852A-D520CE032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3661" y="1514416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/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STATUS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10DC115-B019-5004-06A4-3FD8799DCD7D}"/>
                </a:ext>
              </a:extLst>
            </p:cNvPr>
            <p:cNvGrpSpPr/>
            <p:nvPr/>
          </p:nvGrpSpPr>
          <p:grpSpPr>
            <a:xfrm>
              <a:off x="6618426" y="1457898"/>
              <a:ext cx="615652" cy="736591"/>
              <a:chOff x="7248798" y="1512752"/>
              <a:chExt cx="615652" cy="736591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36AB294-896D-81EB-2E41-C98F2D8238A4}"/>
                  </a:ext>
                </a:extLst>
              </p:cNvPr>
              <p:cNvSpPr/>
              <p:nvPr/>
            </p:nvSpPr>
            <p:spPr>
              <a:xfrm>
                <a:off x="7292342" y="1552690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ußzeilenplatzhalter 6">
                <a:extLst>
                  <a:ext uri="{FF2B5EF4-FFF2-40B4-BE49-F238E27FC236}">
                    <a16:creationId xmlns:a16="http://schemas.microsoft.com/office/drawing/2014/main" id="{AF2E3C3C-6299-314D-D080-274312DD2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8798" y="151275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HG</a:t>
                </a:r>
              </a:p>
            </p:txBody>
          </p:sp>
          <p:sp>
            <p:nvSpPr>
              <p:cNvPr id="30" name="Textplatzhalter 4">
                <a:extLst>
                  <a:ext uri="{FF2B5EF4-FFF2-40B4-BE49-F238E27FC236}">
                    <a16:creationId xmlns:a16="http://schemas.microsoft.com/office/drawing/2014/main" id="{6A8ED6EE-F0D7-0FD9-72C3-5227B518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2342" y="1862579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400" b="1" dirty="0">
                    <a:solidFill>
                      <a:srgbClr val="004B84"/>
                    </a:solidFill>
                  </a:rPr>
                  <a:t>3</a:t>
                </a:r>
                <a:endParaRPr lang="en-US" sz="2400" b="1" dirty="0">
                  <a:solidFill>
                    <a:srgbClr val="004B84"/>
                  </a:solidFill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4E21A5C-07A8-3061-ABAE-14D6BA2444EB}"/>
                </a:ext>
              </a:extLst>
            </p:cNvPr>
            <p:cNvGrpSpPr/>
            <p:nvPr/>
          </p:nvGrpSpPr>
          <p:grpSpPr>
            <a:xfrm>
              <a:off x="7869855" y="1457898"/>
              <a:ext cx="615652" cy="736503"/>
              <a:chOff x="7869855" y="1522124"/>
              <a:chExt cx="615652" cy="736503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6F7B766B-9D59-243F-3670-5C9D2E0C34B3}"/>
                  </a:ext>
                </a:extLst>
              </p:cNvPr>
              <p:cNvSpPr/>
              <p:nvPr/>
            </p:nvSpPr>
            <p:spPr>
              <a:xfrm>
                <a:off x="7913399" y="1562062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5" name="Fußzeilenplatzhalter 6">
                <a:extLst>
                  <a:ext uri="{FF2B5EF4-FFF2-40B4-BE49-F238E27FC236}">
                    <a16:creationId xmlns:a16="http://schemas.microsoft.com/office/drawing/2014/main" id="{E277E958-CD27-7AC6-BC7F-639D0450A4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9855" y="1522124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U-GRAD</a:t>
                </a:r>
              </a:p>
            </p:txBody>
          </p:sp>
          <p:sp>
            <p:nvSpPr>
              <p:cNvPr id="26" name="Textplatzhalter 4">
                <a:extLst>
                  <a:ext uri="{FF2B5EF4-FFF2-40B4-BE49-F238E27FC236}">
                    <a16:creationId xmlns:a16="http://schemas.microsoft.com/office/drawing/2014/main" id="{8E7AB371-CF3D-1B93-9C0A-31E18C6C8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2051296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40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7" name="Textplatzhalter 4">
                <a:extLst>
                  <a:ext uri="{FF2B5EF4-FFF2-40B4-BE49-F238E27FC236}">
                    <a16:creationId xmlns:a16="http://schemas.microsoft.com/office/drawing/2014/main" id="{1A08BF92-8D62-CF4B-0F1C-51119283C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1731040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dirty="0">
                    <a:solidFill>
                      <a:srgbClr val="004B84"/>
                    </a:solidFill>
                  </a:rPr>
                  <a:t>20</a:t>
                </a:r>
                <a:endParaRPr lang="en-US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2" name="Textplatzhalter 4">
              <a:extLst>
                <a:ext uri="{FF2B5EF4-FFF2-40B4-BE49-F238E27FC236}">
                  <a16:creationId xmlns:a16="http://schemas.microsoft.com/office/drawing/2014/main" id="{5934D2EB-D0CB-1A0D-A06A-FDC886C9671D}"/>
                </a:ext>
              </a:extLst>
            </p:cNvPr>
            <p:cNvSpPr txBox="1">
              <a:spLocks/>
            </p:cNvSpPr>
            <p:nvPr/>
          </p:nvSpPr>
          <p:spPr>
            <a:xfrm>
              <a:off x="7913665" y="1818835"/>
              <a:ext cx="530499" cy="162061"/>
            </a:xfrm>
            <a:prstGeom prst="rect">
              <a:avLst/>
            </a:prstGeom>
          </p:spPr>
          <p:txBody>
            <a:bodyPr lIns="18000" tIns="18000" rIns="18000" bIns="18000" anchor="ctr"/>
            <a:lstStyle>
              <a:lvl1pPr marL="0" indent="0" algn="l" defTabSz="685800" rtl="0" eaLnBrk="1" latinLnBrk="0" hangingPunct="1">
                <a:lnSpc>
                  <a:spcPts val="16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000" b="0" i="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1200" b="1" dirty="0">
                <a:solidFill>
                  <a:srgbClr val="004B84"/>
                </a:solidFill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022062-9700-1DEF-E0DA-6337DCC95329}"/>
                </a:ext>
              </a:extLst>
            </p:cNvPr>
            <p:cNvGrpSpPr/>
            <p:nvPr/>
          </p:nvGrpSpPr>
          <p:grpSpPr>
            <a:xfrm>
              <a:off x="7244141" y="1457898"/>
              <a:ext cx="615652" cy="736591"/>
              <a:chOff x="6580929" y="1510112"/>
              <a:chExt cx="615652" cy="736591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8173F1-9A9F-8BAC-61B1-9DC176596C9A}"/>
                  </a:ext>
                </a:extLst>
              </p:cNvPr>
              <p:cNvSpPr/>
              <p:nvPr/>
            </p:nvSpPr>
            <p:spPr>
              <a:xfrm>
                <a:off x="6641530" y="1550138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22B4D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Fußzeilenplatzhalter 6">
                <a:extLst>
                  <a:ext uri="{FF2B5EF4-FFF2-40B4-BE49-F238E27FC236}">
                    <a16:creationId xmlns:a16="http://schemas.microsoft.com/office/drawing/2014/main" id="{3B4F9329-BA65-B156-8248-B850E9482C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29" y="151011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TEMP</a:t>
                </a:r>
              </a:p>
            </p:txBody>
          </p:sp>
          <p:sp>
            <p:nvSpPr>
              <p:cNvPr id="22" name="Textplatzhalter 4">
                <a:extLst>
                  <a:ext uri="{FF2B5EF4-FFF2-40B4-BE49-F238E27FC236}">
                    <a16:creationId xmlns:a16="http://schemas.microsoft.com/office/drawing/2014/main" id="{9541AFC4-C9F1-8EF4-1DB2-A3F5D333E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2045309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70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3" name="Textplatzhalter 4">
                <a:extLst>
                  <a:ext uri="{FF2B5EF4-FFF2-40B4-BE49-F238E27FC236}">
                    <a16:creationId xmlns:a16="http://schemas.microsoft.com/office/drawing/2014/main" id="{8A006F67-CD11-51FE-B367-D629797B48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1742391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defPPr>
                  <a:defRPr lang="en-US"/>
                </a:defPPr>
                <a:lvl1pPr indent="0" algn="ctr" defTabSz="6858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b="0" i="0" baseline="0">
                    <a:solidFill>
                      <a:srgbClr val="004B84">
                        <a:alpha val="51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defRPr>
                </a:lvl1pPr>
                <a:lvl2pPr marL="5143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baseline="0">
                    <a:latin typeface="Roboto Light" panose="02000000000000000000" pitchFamily="2" charset="0"/>
                  </a:defRPr>
                </a:lvl2pPr>
                <a:lvl3pPr marL="8572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aseline="0">
                    <a:latin typeface="Roboto Light" panose="02000000000000000000" pitchFamily="2" charset="0"/>
                  </a:defRPr>
                </a:lvl3pPr>
                <a:lvl4pPr marL="12001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4pPr>
                <a:lvl5pPr marL="15430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5pPr>
                <a:lvl6pPr marL="18859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6pPr>
                <a:lvl7pPr marL="22288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7pPr>
                <a:lvl8pPr marL="25717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8pPr>
                <a:lvl9pPr marL="29146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9pPr>
              </a:lstStyle>
              <a:p>
                <a:r>
                  <a:rPr lang="de-DE" sz="1000" dirty="0">
                    <a:solidFill>
                      <a:srgbClr val="004B84"/>
                    </a:solidFill>
                  </a:rPr>
                  <a:t>100</a:t>
                </a:r>
                <a:endParaRPr lang="en-US" sz="1000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6" name="Flussdiagramm: Zusammenführen 15">
              <a:extLst>
                <a:ext uri="{FF2B5EF4-FFF2-40B4-BE49-F238E27FC236}">
                  <a16:creationId xmlns:a16="http://schemas.microsoft.com/office/drawing/2014/main" id="{BE99759B-EA8B-51B6-90B4-E152AED8D0E5}"/>
                </a:ext>
              </a:extLst>
            </p:cNvPr>
            <p:cNvSpPr/>
            <p:nvPr/>
          </p:nvSpPr>
          <p:spPr>
            <a:xfrm>
              <a:off x="7486482" y="1863957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ussdiagramm: Zusammenführen 16">
              <a:extLst>
                <a:ext uri="{FF2B5EF4-FFF2-40B4-BE49-F238E27FC236}">
                  <a16:creationId xmlns:a16="http://schemas.microsoft.com/office/drawing/2014/main" id="{259A7978-0CD5-2577-62BF-AF2AC6A139CA}"/>
                </a:ext>
              </a:extLst>
            </p:cNvPr>
            <p:cNvSpPr/>
            <p:nvPr/>
          </p:nvSpPr>
          <p:spPr>
            <a:xfrm>
              <a:off x="8112196" y="1866558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0" name="Ellipse 62">
            <a:extLst>
              <a:ext uri="{FF2B5EF4-FFF2-40B4-BE49-F238E27FC236}">
                <a16:creationId xmlns:a16="http://schemas.microsoft.com/office/drawing/2014/main" id="{A6F26958-A320-2A92-838B-B24F401A4461}"/>
              </a:ext>
            </a:extLst>
          </p:cNvPr>
          <p:cNvSpPr/>
          <p:nvPr userDrawn="1"/>
        </p:nvSpPr>
        <p:spPr>
          <a:xfrm>
            <a:off x="6010311" y="1936361"/>
            <a:ext cx="222496" cy="22249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4077589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861589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EE67896-FF2F-0257-2E6B-844055DA1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8" name="Obrázek 7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DED517E9-8FA7-81DE-3C86-41EDACE94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987343"/>
            <a:ext cx="2520000" cy="568029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771342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814452"/>
            <a:ext cx="2520000" cy="912606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598452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FFE160C-B9F4-3B6E-951A-B5159F5658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69615" y="1854222"/>
            <a:ext cx="2526792" cy="87404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2F1DB72F-8C95-B147-8FBF-8872A15903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9170" y="1635162"/>
            <a:ext cx="2527237" cy="219952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B142A6-C0F5-EC04-B2AF-A23A086A2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D506AE44-EF6F-F44F-3FD0-DA4C5A591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259137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267781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0074" y="2632110"/>
            <a:ext cx="2520000" cy="560028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0029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9EC840"/>
          </a:solidFill>
          <a:ln w="3175">
            <a:solidFill>
              <a:srgbClr val="9EC840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459218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243218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C5D634C-E055-3107-F4D0-AF94E5AC41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0192" y="1640079"/>
            <a:ext cx="861014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72CE2962-533D-8363-B252-6F44FDBA2D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3453" y="1896050"/>
            <a:ext cx="861014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3" name="Textplatzhalter 12">
            <a:extLst>
              <a:ext uri="{FF2B5EF4-FFF2-40B4-BE49-F238E27FC236}">
                <a16:creationId xmlns:a16="http://schemas.microsoft.com/office/drawing/2014/main" id="{98D9619B-FBCD-7CCE-9E86-40E75950D6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63453" y="2160393"/>
            <a:ext cx="861014" cy="216000"/>
          </a:xfrm>
          <a:prstGeom prst="rect">
            <a:avLst/>
          </a:prstGeom>
          <a:solidFill>
            <a:srgbClr val="9EC840"/>
          </a:solidFill>
          <a:ln>
            <a:solidFill>
              <a:srgbClr val="9EC840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4" name="Textplatzhalter 12">
            <a:extLst>
              <a:ext uri="{FF2B5EF4-FFF2-40B4-BE49-F238E27FC236}">
                <a16:creationId xmlns:a16="http://schemas.microsoft.com/office/drawing/2014/main" id="{5D1CFA83-F054-C8F8-48F1-52EE77A06F9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24467" y="1640079"/>
            <a:ext cx="1665562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5" name="Textplatzhalter 12">
            <a:extLst>
              <a:ext uri="{FF2B5EF4-FFF2-40B4-BE49-F238E27FC236}">
                <a16:creationId xmlns:a16="http://schemas.microsoft.com/office/drawing/2014/main" id="{7BBF19C7-DDA4-4C48-B628-4CAE3A1A7F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31206" y="1896050"/>
            <a:ext cx="1665562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Textplatzhalter 12">
            <a:extLst>
              <a:ext uri="{FF2B5EF4-FFF2-40B4-BE49-F238E27FC236}">
                <a16:creationId xmlns:a16="http://schemas.microsoft.com/office/drawing/2014/main" id="{A1DD5E2F-C0FF-8F2F-65C8-46BB1F3FBF9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1367" y="2158599"/>
            <a:ext cx="1665562" cy="216000"/>
          </a:xfrm>
          <a:prstGeom prst="rect">
            <a:avLst/>
          </a:prstGeom>
          <a:solidFill>
            <a:srgbClr val="9EC840">
              <a:alpha val="20000"/>
            </a:srgbClr>
          </a:solidFill>
          <a:ln w="3175">
            <a:solidFill>
              <a:srgbClr val="9EC840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631BB159-C827-9A89-A912-A1A95BDA93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527176" y="4257984"/>
            <a:ext cx="491654" cy="309116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vert="horz" anchor="ctr" anchorCtr="1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ZDF</a:t>
            </a:r>
          </a:p>
        </p:txBody>
      </p:sp>
      <p:sp>
        <p:nvSpPr>
          <p:cNvPr id="59" name="Textplatzhalter 12">
            <a:extLst>
              <a:ext uri="{FF2B5EF4-FFF2-40B4-BE49-F238E27FC236}">
                <a16:creationId xmlns:a16="http://schemas.microsoft.com/office/drawing/2014/main" id="{BD267F25-2906-80C8-1954-7AF54F4E5E8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7561" y="4166962"/>
            <a:ext cx="7362468" cy="491655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C33E58-47DD-8DDA-AED0-54F8A74D0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07E03CA-A294-6BC2-ED15-472F9A1D4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55AAC305-86BB-F1CC-9F64-C104754EDC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69815" y="1849053"/>
            <a:ext cx="2526792" cy="2880847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D7A99F8B-533B-F6BF-F0C4-6338DCA851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69370" y="1636571"/>
            <a:ext cx="2527237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E48807-E5FA-6D26-A672-3E21FBAD2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BA79B4E5-F713-DED5-1808-4B7E5D22B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632109"/>
            <a:ext cx="2520000" cy="1181137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D1D123D-07A3-1CE6-5442-CD105012D9A3}"/>
              </a:ext>
            </a:extLst>
          </p:cNvPr>
          <p:cNvGrpSpPr/>
          <p:nvPr userDrawn="1"/>
        </p:nvGrpSpPr>
        <p:grpSpPr>
          <a:xfrm>
            <a:off x="5775652" y="1637847"/>
            <a:ext cx="2526792" cy="744821"/>
            <a:chOff x="5947300" y="1454029"/>
            <a:chExt cx="2580335" cy="799510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A4FE2574-99A6-5EC1-7EC0-C2F0BA5B4C4B}"/>
                </a:ext>
              </a:extLst>
            </p:cNvPr>
            <p:cNvSpPr/>
            <p:nvPr/>
          </p:nvSpPr>
          <p:spPr>
            <a:xfrm>
              <a:off x="5947300" y="1454029"/>
              <a:ext cx="2580335" cy="799510"/>
            </a:xfrm>
            <a:prstGeom prst="roundRect">
              <a:avLst>
                <a:gd name="adj" fmla="val 0"/>
              </a:avLst>
            </a:prstGeom>
            <a:solidFill>
              <a:srgbClr val="E5E5E5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0000" tIns="18000" rIns="90000" bIns="18000"/>
            <a:lstStyle/>
            <a:p>
              <a:endParaRPr lang="en-US" sz="12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67AE257-56BA-FE9C-DA77-DC960EF3A777}"/>
                </a:ext>
              </a:extLst>
            </p:cNvPr>
            <p:cNvGrpSpPr/>
            <p:nvPr/>
          </p:nvGrpSpPr>
          <p:grpSpPr>
            <a:xfrm>
              <a:off x="5992711" y="1457898"/>
              <a:ext cx="615652" cy="736591"/>
              <a:chOff x="5973661" y="1514416"/>
              <a:chExt cx="615652" cy="736591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40625E95-6C51-C4B3-B9A4-80B8D3542266}"/>
                  </a:ext>
                </a:extLst>
              </p:cNvPr>
              <p:cNvSpPr/>
              <p:nvPr/>
            </p:nvSpPr>
            <p:spPr>
              <a:xfrm>
                <a:off x="6006319" y="1554354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" name="Fußzeilenplatzhalter 6">
                <a:extLst>
                  <a:ext uri="{FF2B5EF4-FFF2-40B4-BE49-F238E27FC236}">
                    <a16:creationId xmlns:a16="http://schemas.microsoft.com/office/drawing/2014/main" id="{CF6C97C8-CC10-5139-852A-D520CE032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3661" y="1514416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/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STATUS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10DC115-B019-5004-06A4-3FD8799DCD7D}"/>
                </a:ext>
              </a:extLst>
            </p:cNvPr>
            <p:cNvGrpSpPr/>
            <p:nvPr/>
          </p:nvGrpSpPr>
          <p:grpSpPr>
            <a:xfrm>
              <a:off x="6618426" y="1457898"/>
              <a:ext cx="615652" cy="736591"/>
              <a:chOff x="7248798" y="1512752"/>
              <a:chExt cx="615652" cy="736591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36AB294-896D-81EB-2E41-C98F2D8238A4}"/>
                  </a:ext>
                </a:extLst>
              </p:cNvPr>
              <p:cNvSpPr/>
              <p:nvPr/>
            </p:nvSpPr>
            <p:spPr>
              <a:xfrm>
                <a:off x="7292342" y="1552690"/>
                <a:ext cx="530499" cy="696653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ußzeilenplatzhalter 6">
                <a:extLst>
                  <a:ext uri="{FF2B5EF4-FFF2-40B4-BE49-F238E27FC236}">
                    <a16:creationId xmlns:a16="http://schemas.microsoft.com/office/drawing/2014/main" id="{AF2E3C3C-6299-314D-D080-274312DD2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8798" y="151275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HG</a:t>
                </a:r>
              </a:p>
            </p:txBody>
          </p:sp>
          <p:sp>
            <p:nvSpPr>
              <p:cNvPr id="30" name="Textplatzhalter 4">
                <a:extLst>
                  <a:ext uri="{FF2B5EF4-FFF2-40B4-BE49-F238E27FC236}">
                    <a16:creationId xmlns:a16="http://schemas.microsoft.com/office/drawing/2014/main" id="{6A8ED6EE-F0D7-0FD9-72C3-5227B518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2342" y="1862579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400" b="1" dirty="0">
                    <a:solidFill>
                      <a:srgbClr val="004B84"/>
                    </a:solidFill>
                  </a:rPr>
                  <a:t>3</a:t>
                </a:r>
                <a:endParaRPr lang="en-US" sz="2400" b="1" dirty="0">
                  <a:solidFill>
                    <a:srgbClr val="004B84"/>
                  </a:solidFill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4E21A5C-07A8-3061-ABAE-14D6BA2444EB}"/>
                </a:ext>
              </a:extLst>
            </p:cNvPr>
            <p:cNvGrpSpPr/>
            <p:nvPr/>
          </p:nvGrpSpPr>
          <p:grpSpPr>
            <a:xfrm>
              <a:off x="7869855" y="1457898"/>
              <a:ext cx="615652" cy="736503"/>
              <a:chOff x="7869855" y="1522124"/>
              <a:chExt cx="615652" cy="736503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6F7B766B-9D59-243F-3670-5C9D2E0C34B3}"/>
                  </a:ext>
                </a:extLst>
              </p:cNvPr>
              <p:cNvSpPr/>
              <p:nvPr/>
            </p:nvSpPr>
            <p:spPr>
              <a:xfrm>
                <a:off x="7913399" y="1562062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5" name="Fußzeilenplatzhalter 6">
                <a:extLst>
                  <a:ext uri="{FF2B5EF4-FFF2-40B4-BE49-F238E27FC236}">
                    <a16:creationId xmlns:a16="http://schemas.microsoft.com/office/drawing/2014/main" id="{E277E958-CD27-7AC6-BC7F-639D0450A4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9855" y="1522124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U-GRAD</a:t>
                </a:r>
              </a:p>
            </p:txBody>
          </p:sp>
          <p:sp>
            <p:nvSpPr>
              <p:cNvPr id="26" name="Textplatzhalter 4">
                <a:extLst>
                  <a:ext uri="{FF2B5EF4-FFF2-40B4-BE49-F238E27FC236}">
                    <a16:creationId xmlns:a16="http://schemas.microsoft.com/office/drawing/2014/main" id="{8E7AB371-CF3D-1B93-9C0A-31E18C6C8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2051296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40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7" name="Textplatzhalter 4">
                <a:extLst>
                  <a:ext uri="{FF2B5EF4-FFF2-40B4-BE49-F238E27FC236}">
                    <a16:creationId xmlns:a16="http://schemas.microsoft.com/office/drawing/2014/main" id="{1A08BF92-8D62-CF4B-0F1C-51119283C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88" y="1731040"/>
                <a:ext cx="530499" cy="16206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dirty="0">
                    <a:solidFill>
                      <a:srgbClr val="004B84"/>
                    </a:solidFill>
                  </a:rPr>
                  <a:t>20</a:t>
                </a:r>
                <a:endParaRPr lang="en-US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2" name="Textplatzhalter 4">
              <a:extLst>
                <a:ext uri="{FF2B5EF4-FFF2-40B4-BE49-F238E27FC236}">
                  <a16:creationId xmlns:a16="http://schemas.microsoft.com/office/drawing/2014/main" id="{5934D2EB-D0CB-1A0D-A06A-FDC886C9671D}"/>
                </a:ext>
              </a:extLst>
            </p:cNvPr>
            <p:cNvSpPr txBox="1">
              <a:spLocks/>
            </p:cNvSpPr>
            <p:nvPr/>
          </p:nvSpPr>
          <p:spPr>
            <a:xfrm>
              <a:off x="7913665" y="1818835"/>
              <a:ext cx="530499" cy="162061"/>
            </a:xfrm>
            <a:prstGeom prst="rect">
              <a:avLst/>
            </a:prstGeom>
          </p:spPr>
          <p:txBody>
            <a:bodyPr lIns="18000" tIns="18000" rIns="18000" bIns="18000" anchor="ctr"/>
            <a:lstStyle>
              <a:lvl1pPr marL="0" indent="0" algn="l" defTabSz="685800" rtl="0" eaLnBrk="1" latinLnBrk="0" hangingPunct="1">
                <a:lnSpc>
                  <a:spcPts val="16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000" b="0" i="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 baseline="0">
                  <a:solidFill>
                    <a:schemeClr val="tx1"/>
                  </a:solidFill>
                  <a:latin typeface="Roboto Light" panose="02000000000000000000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1200" b="1" dirty="0">
                <a:solidFill>
                  <a:srgbClr val="004B84"/>
                </a:solidFill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022062-9700-1DEF-E0DA-6337DCC95329}"/>
                </a:ext>
              </a:extLst>
            </p:cNvPr>
            <p:cNvGrpSpPr/>
            <p:nvPr/>
          </p:nvGrpSpPr>
          <p:grpSpPr>
            <a:xfrm>
              <a:off x="7244141" y="1457898"/>
              <a:ext cx="615652" cy="736591"/>
              <a:chOff x="6580929" y="1510112"/>
              <a:chExt cx="615652" cy="736591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8173F1-9A9F-8BAC-61B1-9DC176596C9A}"/>
                  </a:ext>
                </a:extLst>
              </p:cNvPr>
              <p:cNvSpPr/>
              <p:nvPr/>
            </p:nvSpPr>
            <p:spPr>
              <a:xfrm>
                <a:off x="6641530" y="1550138"/>
                <a:ext cx="530499" cy="696565"/>
              </a:xfrm>
              <a:prstGeom prst="rect">
                <a:avLst/>
              </a:prstGeom>
              <a:solidFill>
                <a:srgbClr val="8A8885">
                  <a:alpha val="10000"/>
                </a:srgbClr>
              </a:solidFill>
              <a:ln w="9525" cap="flat" cmpd="sng" algn="ctr">
                <a:solidFill>
                  <a:srgbClr val="8A8885">
                    <a:alpha val="2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900" kern="0" dirty="0" err="1">
                  <a:solidFill>
                    <a:srgbClr val="022B4D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Fußzeilenplatzhalter 6">
                <a:extLst>
                  <a:ext uri="{FF2B5EF4-FFF2-40B4-BE49-F238E27FC236}">
                    <a16:creationId xmlns:a16="http://schemas.microsoft.com/office/drawing/2014/main" id="{3B4F9329-BA65-B156-8248-B850E9482C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29" y="1510112"/>
                <a:ext cx="615652" cy="162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800" kern="1200" baseline="0">
                    <a:solidFill>
                      <a:schemeClr val="tx1">
                        <a:tint val="75000"/>
                      </a:schemeClr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dirty="0">
                    <a:solidFill>
                      <a:srgbClr val="022B4D"/>
                    </a:solidFill>
                  </a:rPr>
                  <a:t>	</a:t>
                </a:r>
                <a:r>
                  <a:rPr lang="de-DE" dirty="0">
                    <a:solidFill>
                      <a:srgbClr val="004B84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rPr>
                  <a:t>TEMP</a:t>
                </a:r>
              </a:p>
            </p:txBody>
          </p:sp>
          <p:sp>
            <p:nvSpPr>
              <p:cNvPr id="22" name="Textplatzhalter 4">
                <a:extLst>
                  <a:ext uri="{FF2B5EF4-FFF2-40B4-BE49-F238E27FC236}">
                    <a16:creationId xmlns:a16="http://schemas.microsoft.com/office/drawing/2014/main" id="{9541AFC4-C9F1-8EF4-1DB2-A3F5D333E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2045309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lvl1pPr marL="0" indent="0" algn="l" defTabSz="685800" rtl="0" eaLnBrk="1" latinLnBrk="0" hangingPunct="1">
                  <a:lnSpc>
                    <a:spcPts val="16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000" b="0" i="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 baseline="0">
                    <a:solidFill>
                      <a:schemeClr val="tx1"/>
                    </a:solidFill>
                    <a:latin typeface="Roboto Light" panose="02000000000000000000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2000" b="1" dirty="0">
                    <a:solidFill>
                      <a:srgbClr val="004B84"/>
                    </a:solidFill>
                  </a:rPr>
                  <a:t>70</a:t>
                </a:r>
                <a:endParaRPr lang="en-US" sz="2000" b="1" dirty="0">
                  <a:solidFill>
                    <a:srgbClr val="004B84"/>
                  </a:solidFill>
                </a:endParaRPr>
              </a:p>
            </p:txBody>
          </p:sp>
          <p:sp>
            <p:nvSpPr>
              <p:cNvPr id="23" name="Textplatzhalter 4">
                <a:extLst>
                  <a:ext uri="{FF2B5EF4-FFF2-40B4-BE49-F238E27FC236}">
                    <a16:creationId xmlns:a16="http://schemas.microsoft.com/office/drawing/2014/main" id="{8A006F67-CD11-51FE-B367-D629797B48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62" y="1742391"/>
                <a:ext cx="561667" cy="134301"/>
              </a:xfrm>
              <a:prstGeom prst="rect">
                <a:avLst/>
              </a:prstGeom>
            </p:spPr>
            <p:txBody>
              <a:bodyPr lIns="18000" tIns="18000" rIns="18000" bIns="18000" anchor="ctr"/>
              <a:lstStyle>
                <a:defPPr>
                  <a:defRPr lang="en-US"/>
                </a:defPPr>
                <a:lvl1pPr indent="0" algn="ctr" defTabSz="6858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b="0" i="0" baseline="0">
                    <a:solidFill>
                      <a:srgbClr val="004B84">
                        <a:alpha val="51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defRPr>
                </a:lvl1pPr>
                <a:lvl2pPr marL="5143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baseline="0">
                    <a:latin typeface="Roboto Light" panose="02000000000000000000" pitchFamily="2" charset="0"/>
                  </a:defRPr>
                </a:lvl2pPr>
                <a:lvl3pPr marL="8572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aseline="0">
                    <a:latin typeface="Roboto Light" panose="02000000000000000000" pitchFamily="2" charset="0"/>
                  </a:defRPr>
                </a:lvl3pPr>
                <a:lvl4pPr marL="12001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4pPr>
                <a:lvl5pPr marL="15430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aseline="0">
                    <a:latin typeface="Roboto Light" panose="02000000000000000000" pitchFamily="2" charset="0"/>
                  </a:defRPr>
                </a:lvl5pPr>
                <a:lvl6pPr marL="18859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6pPr>
                <a:lvl7pPr marL="22288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7pPr>
                <a:lvl8pPr marL="25717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8pPr>
                <a:lvl9pPr marL="29146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9pPr>
              </a:lstStyle>
              <a:p>
                <a:r>
                  <a:rPr lang="de-DE" sz="1000" dirty="0">
                    <a:solidFill>
                      <a:srgbClr val="004B84"/>
                    </a:solidFill>
                  </a:rPr>
                  <a:t>100</a:t>
                </a:r>
                <a:endParaRPr lang="en-US" sz="1000" dirty="0">
                  <a:solidFill>
                    <a:srgbClr val="004B84"/>
                  </a:solidFill>
                </a:endParaRPr>
              </a:p>
            </p:txBody>
          </p:sp>
        </p:grpSp>
        <p:sp>
          <p:nvSpPr>
            <p:cNvPr id="16" name="Flussdiagramm: Zusammenführen 15">
              <a:extLst>
                <a:ext uri="{FF2B5EF4-FFF2-40B4-BE49-F238E27FC236}">
                  <a16:creationId xmlns:a16="http://schemas.microsoft.com/office/drawing/2014/main" id="{BE99759B-EA8B-51B6-90B4-E152AED8D0E5}"/>
                </a:ext>
              </a:extLst>
            </p:cNvPr>
            <p:cNvSpPr/>
            <p:nvPr/>
          </p:nvSpPr>
          <p:spPr>
            <a:xfrm>
              <a:off x="7486482" y="1863957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ussdiagramm: Zusammenführen 16">
              <a:extLst>
                <a:ext uri="{FF2B5EF4-FFF2-40B4-BE49-F238E27FC236}">
                  <a16:creationId xmlns:a16="http://schemas.microsoft.com/office/drawing/2014/main" id="{259A7978-0CD5-2577-62BF-AF2AC6A139CA}"/>
                </a:ext>
              </a:extLst>
            </p:cNvPr>
            <p:cNvSpPr/>
            <p:nvPr/>
          </p:nvSpPr>
          <p:spPr>
            <a:xfrm>
              <a:off x="8112196" y="1866558"/>
              <a:ext cx="130970" cy="45719"/>
            </a:xfrm>
            <a:prstGeom prst="flowChartMerge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0" name="Ellipse 62">
            <a:extLst>
              <a:ext uri="{FF2B5EF4-FFF2-40B4-BE49-F238E27FC236}">
                <a16:creationId xmlns:a16="http://schemas.microsoft.com/office/drawing/2014/main" id="{A6F26958-A320-2A92-838B-B24F401A4461}"/>
              </a:ext>
            </a:extLst>
          </p:cNvPr>
          <p:cNvSpPr/>
          <p:nvPr userDrawn="1"/>
        </p:nvSpPr>
        <p:spPr>
          <a:xfrm>
            <a:off x="6010311" y="1936361"/>
            <a:ext cx="222496" cy="22249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4077589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861589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9D9CDA2A-7949-C4AB-91D4-790B0AB77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8" name="Obrázek 7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E2C3C187-A710-CF41-ADAA-CDA7EE0C94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6652" y="2987343"/>
            <a:ext cx="2520000" cy="568029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6607" y="2771342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814452"/>
            <a:ext cx="2520000" cy="912606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598452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FFE160C-B9F4-3B6E-951A-B5159F5658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69615" y="1854222"/>
            <a:ext cx="2526792" cy="87404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2F1DB72F-8C95-B147-8FBF-8872A15903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9170" y="1635162"/>
            <a:ext cx="2527237" cy="2199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DDEE35-B070-E926-C89C-6F22F1845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CBB3D47-40A0-E418-5391-D78DF7519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8C1446-2443-1B9B-6480-1CEBBF802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617FA-DBEF-8611-1988-9E8023B5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15FDF3-F05B-41F3-52D2-EBB11432E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2" name="Obrázek 1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0A6477B2-7E69-38D8-228B-8088A2A22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259137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2677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5F72E7DD-A940-AA37-3C54-92E762FCDA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70074" y="2632110"/>
            <a:ext cx="2520000" cy="560028"/>
          </a:xfrm>
          <a:prstGeom prst="rect">
            <a:avLst/>
          </a:prstGeom>
          <a:solidFill>
            <a:srgbClr val="9E173A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88529DF-1CD4-429B-DF1E-7C0718920C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70029" y="2416108"/>
            <a:ext cx="2520000" cy="216000"/>
          </a:xfrm>
          <a:prstGeom prst="rect">
            <a:avLst/>
          </a:prstGeom>
          <a:solidFill>
            <a:srgbClr val="9E173A"/>
          </a:solidFill>
          <a:ln>
            <a:solidFill>
              <a:srgbClr val="9E173A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773D536A-F6EF-2D9B-C389-C855F94D1E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76652" y="3459218"/>
            <a:ext cx="2520000" cy="661451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2" name="Textplatzhalter 12">
            <a:extLst>
              <a:ext uri="{FF2B5EF4-FFF2-40B4-BE49-F238E27FC236}">
                <a16:creationId xmlns:a16="http://schemas.microsoft.com/office/drawing/2014/main" id="{9E51A342-8BE1-E0F3-5C35-0182E37F5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76607" y="3243218"/>
            <a:ext cx="2520000" cy="216000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C5D634C-E055-3107-F4D0-AF94E5AC41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0192" y="1640079"/>
            <a:ext cx="861014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72CE2962-533D-8363-B252-6F44FDBA2D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3453" y="1896050"/>
            <a:ext cx="861014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3" name="Textplatzhalter 12">
            <a:extLst>
              <a:ext uri="{FF2B5EF4-FFF2-40B4-BE49-F238E27FC236}">
                <a16:creationId xmlns:a16="http://schemas.microsoft.com/office/drawing/2014/main" id="{98D9619B-FBCD-7CCE-9E86-40E75950D6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63453" y="2160393"/>
            <a:ext cx="861014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4" name="Textplatzhalter 12">
            <a:extLst>
              <a:ext uri="{FF2B5EF4-FFF2-40B4-BE49-F238E27FC236}">
                <a16:creationId xmlns:a16="http://schemas.microsoft.com/office/drawing/2014/main" id="{5D1CFA83-F054-C8F8-48F1-52EE77A06F9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24467" y="1640079"/>
            <a:ext cx="1665562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5" name="Textplatzhalter 12">
            <a:extLst>
              <a:ext uri="{FF2B5EF4-FFF2-40B4-BE49-F238E27FC236}">
                <a16:creationId xmlns:a16="http://schemas.microsoft.com/office/drawing/2014/main" id="{7BBF19C7-DDA4-4C48-B628-4CAE3A1A7F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31206" y="1896050"/>
            <a:ext cx="1665562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Textplatzhalter 12">
            <a:extLst>
              <a:ext uri="{FF2B5EF4-FFF2-40B4-BE49-F238E27FC236}">
                <a16:creationId xmlns:a16="http://schemas.microsoft.com/office/drawing/2014/main" id="{A1DD5E2F-C0FF-8F2F-65C8-46BB1F3FBF9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1367" y="2158599"/>
            <a:ext cx="1665562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3175">
            <a:solidFill>
              <a:schemeClr val="accent3">
                <a:alpha val="20000"/>
              </a:scheme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631BB159-C827-9A89-A912-A1A95BDA93A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527176" y="4257984"/>
            <a:ext cx="491654" cy="309116"/>
          </a:xfrm>
          <a:prstGeom prst="rect">
            <a:avLst/>
          </a:prstGeom>
          <a:solidFill>
            <a:srgbClr val="8A8885"/>
          </a:solidFill>
          <a:ln>
            <a:solidFill>
              <a:srgbClr val="8A8885"/>
            </a:solidFill>
          </a:ln>
        </p:spPr>
        <p:txBody>
          <a:bodyPr vert="horz" anchor="ctr" anchorCtr="1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ZDF</a:t>
            </a:r>
          </a:p>
        </p:txBody>
      </p:sp>
      <p:sp>
        <p:nvSpPr>
          <p:cNvPr id="59" name="Textplatzhalter 12">
            <a:extLst>
              <a:ext uri="{FF2B5EF4-FFF2-40B4-BE49-F238E27FC236}">
                <a16:creationId xmlns:a16="http://schemas.microsoft.com/office/drawing/2014/main" id="{BD267F25-2906-80C8-1954-7AF54F4E5E8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7561" y="4166962"/>
            <a:ext cx="7362468" cy="491655"/>
          </a:xfrm>
          <a:prstGeom prst="rect">
            <a:avLst/>
          </a:prstGeom>
          <a:solidFill>
            <a:srgbClr val="8A8885">
              <a:alpha val="20000"/>
            </a:srgbClr>
          </a:solidFill>
          <a:ln w="3175">
            <a:solidFill>
              <a:srgbClr val="8A8885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259739-EC9F-C03D-FF79-A8CB1F6C3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7" name="Obrázek 6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15621529-EBB1-D68A-4BB5-D966255B1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BC8BBAA-1A15-0C9D-D105-52F0EE13D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3960001" cy="5150511"/>
          </a:xfrm>
          <a:custGeom>
            <a:avLst/>
            <a:gdLst>
              <a:gd name="connsiteX0" fmla="*/ 0 w 7522703"/>
              <a:gd name="connsiteY0" fmla="*/ 0 h 3402106"/>
              <a:gd name="connsiteX1" fmla="*/ 7522703 w 7522703"/>
              <a:gd name="connsiteY1" fmla="*/ 0 h 3402106"/>
              <a:gd name="connsiteX2" fmla="*/ 7522703 w 7522703"/>
              <a:gd name="connsiteY2" fmla="*/ 3402106 h 3402106"/>
              <a:gd name="connsiteX3" fmla="*/ 0 w 7522703"/>
              <a:gd name="connsiteY3" fmla="*/ 3402106 h 3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703" h="3402106">
                <a:moveTo>
                  <a:pt x="0" y="0"/>
                </a:moveTo>
                <a:lnTo>
                  <a:pt x="7522703" y="0"/>
                </a:lnTo>
                <a:lnTo>
                  <a:pt x="7522703" y="3402106"/>
                </a:lnTo>
                <a:lnTo>
                  <a:pt x="0" y="34021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3732" y="360000"/>
            <a:ext cx="3992267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732" y="792000"/>
            <a:ext cx="3992268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49DDAC0-362A-895D-214A-C7D4A182C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3732" y="1440393"/>
            <a:ext cx="4193843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7A4495D-CA5A-4848-6C40-49F03533E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BCF4193-DB78-BFC3-E7DC-539E1CBBB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4F33A4-CEC8-B12F-475B-E85AC4A7E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4" name="Obrázek 3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B221B45-0506-C3D0-86BD-9343AA058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ef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AE7D0C98-27E2-5708-5A25-9D1B5F296205}"/>
              </a:ext>
            </a:extLst>
          </p:cNvPr>
          <p:cNvSpPr/>
          <p:nvPr userDrawn="1"/>
        </p:nvSpPr>
        <p:spPr>
          <a:xfrm>
            <a:off x="3960001" y="0"/>
            <a:ext cx="5184000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BC8BBAA-1A15-0C9D-D105-52F0EE13D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3960001" cy="5150511"/>
          </a:xfrm>
          <a:custGeom>
            <a:avLst/>
            <a:gdLst>
              <a:gd name="connsiteX0" fmla="*/ 0 w 7522703"/>
              <a:gd name="connsiteY0" fmla="*/ 0 h 3402106"/>
              <a:gd name="connsiteX1" fmla="*/ 7522703 w 7522703"/>
              <a:gd name="connsiteY1" fmla="*/ 0 h 3402106"/>
              <a:gd name="connsiteX2" fmla="*/ 7522703 w 7522703"/>
              <a:gd name="connsiteY2" fmla="*/ 3402106 h 3402106"/>
              <a:gd name="connsiteX3" fmla="*/ 0 w 7522703"/>
              <a:gd name="connsiteY3" fmla="*/ 3402106 h 3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703" h="3402106">
                <a:moveTo>
                  <a:pt x="0" y="0"/>
                </a:moveTo>
                <a:lnTo>
                  <a:pt x="7522703" y="0"/>
                </a:lnTo>
                <a:lnTo>
                  <a:pt x="7522703" y="3402106"/>
                </a:lnTo>
                <a:lnTo>
                  <a:pt x="0" y="34021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3732" y="360000"/>
            <a:ext cx="3992267" cy="46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732" y="792000"/>
            <a:ext cx="3992268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49DDAC0-362A-895D-214A-C7D4A182C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3732" y="1440393"/>
            <a:ext cx="4193843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BD4EAAD-9D7A-F4B8-CEBF-2006FE7C6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412EDF-3C48-BD50-A2A8-A0F97482B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5374CE4-2536-23E5-01FF-5F804404E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9200" y="4911099"/>
            <a:ext cx="1984689" cy="139005"/>
          </a:xfrm>
          <a:prstGeom prst="rect">
            <a:avLst/>
          </a:prstGeom>
        </p:spPr>
      </p:pic>
      <p:pic>
        <p:nvPicPr>
          <p:cNvPr id="4" name="Obrázek 3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B12092F2-1AC4-E0A8-F3F3-12EC6450C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BC8BBAA-1A15-0C9D-D105-52F0EE13D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3999" y="-1"/>
            <a:ext cx="3960001" cy="5150511"/>
          </a:xfrm>
          <a:custGeom>
            <a:avLst/>
            <a:gdLst>
              <a:gd name="connsiteX0" fmla="*/ 0 w 7522703"/>
              <a:gd name="connsiteY0" fmla="*/ 0 h 3402106"/>
              <a:gd name="connsiteX1" fmla="*/ 7522703 w 7522703"/>
              <a:gd name="connsiteY1" fmla="*/ 0 h 3402106"/>
              <a:gd name="connsiteX2" fmla="*/ 7522703 w 7522703"/>
              <a:gd name="connsiteY2" fmla="*/ 3402106 h 3402106"/>
              <a:gd name="connsiteX3" fmla="*/ 0 w 7522703"/>
              <a:gd name="connsiteY3" fmla="*/ 3402106 h 3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703" h="3402106">
                <a:moveTo>
                  <a:pt x="0" y="0"/>
                </a:moveTo>
                <a:lnTo>
                  <a:pt x="7522703" y="0"/>
                </a:lnTo>
                <a:lnTo>
                  <a:pt x="7522703" y="3402106"/>
                </a:lnTo>
                <a:lnTo>
                  <a:pt x="0" y="34021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4193842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890" y="792000"/>
            <a:ext cx="4193842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BDBA3F8-E35F-E76A-2569-1634B6F99F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4193843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048D2B-65AB-FF98-886C-D98E575C5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AAE641-F5A2-2C8C-B042-85D2B8B8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D891A5-665F-685D-658A-424065216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righ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BC8BBAA-1A15-0C9D-D105-52F0EE13D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3999" y="-1"/>
            <a:ext cx="3960001" cy="5150511"/>
          </a:xfrm>
          <a:custGeom>
            <a:avLst/>
            <a:gdLst>
              <a:gd name="connsiteX0" fmla="*/ 0 w 7522703"/>
              <a:gd name="connsiteY0" fmla="*/ 0 h 3402106"/>
              <a:gd name="connsiteX1" fmla="*/ 7522703 w 7522703"/>
              <a:gd name="connsiteY1" fmla="*/ 0 h 3402106"/>
              <a:gd name="connsiteX2" fmla="*/ 7522703 w 7522703"/>
              <a:gd name="connsiteY2" fmla="*/ 3402106 h 3402106"/>
              <a:gd name="connsiteX3" fmla="*/ 0 w 7522703"/>
              <a:gd name="connsiteY3" fmla="*/ 3402106 h 3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703" h="3402106">
                <a:moveTo>
                  <a:pt x="0" y="0"/>
                </a:moveTo>
                <a:lnTo>
                  <a:pt x="7522703" y="0"/>
                </a:lnTo>
                <a:lnTo>
                  <a:pt x="7522703" y="3402106"/>
                </a:lnTo>
                <a:lnTo>
                  <a:pt x="0" y="34021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763B171-A380-CCD5-650E-EAF5F4F35446}"/>
              </a:ext>
            </a:extLst>
          </p:cNvPr>
          <p:cNvSpPr/>
          <p:nvPr userDrawn="1"/>
        </p:nvSpPr>
        <p:spPr>
          <a:xfrm>
            <a:off x="0" y="0"/>
            <a:ext cx="5183999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4193842" cy="46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890" y="792000"/>
            <a:ext cx="4193842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BDBA3F8-E35F-E76A-2569-1634B6F99F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4193843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6641CE-7783-D4CF-5CE2-F66D455C4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D7F3C1-873A-1720-70E6-05C088A9C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5C86A1-5257-A30B-C01C-26BF37453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AE7D0C98-27E2-5708-5A25-9D1B5F296205}"/>
              </a:ext>
            </a:extLst>
          </p:cNvPr>
          <p:cNvSpPr/>
          <p:nvPr userDrawn="1"/>
        </p:nvSpPr>
        <p:spPr>
          <a:xfrm>
            <a:off x="3960001" y="0"/>
            <a:ext cx="5184000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pic>
        <p:nvPicPr>
          <p:cNvPr id="17" name="Grafik 16" descr="Ein Bild, das Karte, Welt, Erde, Silhouette enthält.&#10;&#10;Automatisch generierte Beschreibung">
            <a:extLst>
              <a:ext uri="{FF2B5EF4-FFF2-40B4-BE49-F238E27FC236}">
                <a16:creationId xmlns:a16="http://schemas.microsoft.com/office/drawing/2014/main" id="{35BB933F-2C44-13CD-6F5B-EDB101063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47" r="4847"/>
          <a:stretch/>
        </p:blipFill>
        <p:spPr>
          <a:xfrm>
            <a:off x="3960001" y="775636"/>
            <a:ext cx="5183999" cy="2692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377909-3227-C374-BF88-6D563C2761A1}"/>
              </a:ext>
            </a:extLst>
          </p:cNvPr>
          <p:cNvSpPr txBox="1"/>
          <p:nvPr userDrawn="1"/>
        </p:nvSpPr>
        <p:spPr>
          <a:xfrm>
            <a:off x="393255" y="3987411"/>
            <a:ext cx="2783541" cy="83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BMT Medical Technology </a:t>
            </a:r>
            <a:r>
              <a:rPr lang="en-US" sz="700" b="0" i="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s.r.o.</a:t>
            </a:r>
            <a:endParaRPr lang="en-US" sz="700" b="0" i="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lnSpc>
                <a:spcPts val="1040"/>
              </a:lnSpc>
            </a:pPr>
            <a:r>
              <a:rPr lang="cs-CZ" sz="7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Cejl 157/50, 602 00 Brno-Zábrdovice</a:t>
            </a:r>
            <a:br>
              <a:rPr lang="cs-CZ" sz="7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7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Czech </a:t>
            </a:r>
            <a:r>
              <a:rPr lang="cs-CZ" sz="700" b="0" i="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republic</a:t>
            </a:r>
            <a:endParaRPr lang="cs-CZ" sz="700" b="0" i="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lnSpc>
                <a:spcPts val="1040"/>
              </a:lnSpc>
            </a:pPr>
            <a:r>
              <a:rPr lang="de-DE" sz="700" dirty="0">
                <a:latin typeface="Roboto Light" panose="02000000000000000000" pitchFamily="2" charset="0"/>
                <a:ea typeface="Roboto Light" panose="02000000000000000000" pitchFamily="2" charset="0"/>
              </a:rPr>
              <a:t>T: +4</a:t>
            </a:r>
            <a:r>
              <a:rPr lang="cs-CZ" sz="700" dirty="0">
                <a:latin typeface="Roboto Light" panose="02000000000000000000" pitchFamily="2" charset="0"/>
                <a:ea typeface="Roboto Light" panose="02000000000000000000" pitchFamily="2" charset="0"/>
              </a:rPr>
              <a:t>20</a:t>
            </a:r>
            <a:r>
              <a:rPr lang="de-DE" sz="7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s-CZ" sz="700" dirty="0">
                <a:latin typeface="Roboto Light" panose="02000000000000000000" pitchFamily="2" charset="0"/>
                <a:ea typeface="Roboto Light" panose="02000000000000000000" pitchFamily="2" charset="0"/>
              </a:rPr>
              <a:t>545 537 111</a:t>
            </a:r>
            <a:endParaRPr lang="de-DE" sz="7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lnSpc>
                <a:spcPts val="1040"/>
              </a:lnSpc>
            </a:pPr>
            <a:r>
              <a:rPr lang="cs-CZ" sz="700" dirty="0">
                <a:latin typeface="Roboto Light" panose="02000000000000000000" pitchFamily="2" charset="0"/>
                <a:ea typeface="Roboto Light" panose="02000000000000000000" pitchFamily="2" charset="0"/>
              </a:rPr>
              <a:t>mail</a:t>
            </a:r>
            <a:r>
              <a:rPr lang="de-DE" sz="700" dirty="0">
                <a:latin typeface="Roboto Light" panose="02000000000000000000" pitchFamily="2" charset="0"/>
                <a:ea typeface="Roboto Light" panose="02000000000000000000" pitchFamily="2" charset="0"/>
              </a:rPr>
              <a:t>@</a:t>
            </a:r>
            <a:r>
              <a:rPr lang="cs-CZ" sz="700" dirty="0">
                <a:latin typeface="Roboto Light" panose="02000000000000000000" pitchFamily="2" charset="0"/>
                <a:ea typeface="Roboto Light" panose="02000000000000000000" pitchFamily="2" charset="0"/>
              </a:rPr>
              <a:t>bmt.cz</a:t>
            </a:r>
            <a:endParaRPr lang="de-DE" sz="7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lnSpc>
                <a:spcPts val="1040"/>
              </a:lnSpc>
            </a:pPr>
            <a:r>
              <a:rPr lang="de-DE" sz="700" dirty="0">
                <a:solidFill>
                  <a:srgbClr val="004B8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</a:t>
            </a:r>
            <a:r>
              <a:rPr lang="cs-CZ" sz="700" dirty="0" err="1">
                <a:solidFill>
                  <a:srgbClr val="004B8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bmt</a:t>
            </a:r>
            <a:r>
              <a:rPr lang="de-DE" sz="700" dirty="0">
                <a:solidFill>
                  <a:srgbClr val="004B8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.c</a:t>
            </a:r>
            <a:r>
              <a:rPr lang="cs-CZ" sz="700" dirty="0">
                <a:solidFill>
                  <a:srgbClr val="004B8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</a:t>
            </a:r>
            <a:endParaRPr lang="de-DE" sz="700" dirty="0">
              <a:solidFill>
                <a:srgbClr val="004B8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B27F08-5DF6-623E-B2BD-01DD395ECC49}"/>
              </a:ext>
            </a:extLst>
          </p:cNvPr>
          <p:cNvSpPr txBox="1"/>
          <p:nvPr userDrawn="1"/>
        </p:nvSpPr>
        <p:spPr>
          <a:xfrm>
            <a:off x="3966882" y="281892"/>
            <a:ext cx="51771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rgbClr val="9EC8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MMM</a:t>
            </a:r>
            <a:r>
              <a:rPr lang="de-DE" sz="1050" b="1" dirty="0">
                <a:solidFill>
                  <a:srgbClr val="9EC8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cs-CZ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Pobočky po celém světě</a:t>
            </a:r>
            <a:r>
              <a:rPr lang="de-DE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C0B8D6-6E68-90C2-B9C5-2519390B387E}"/>
              </a:ext>
            </a:extLst>
          </p:cNvPr>
          <p:cNvSpPr txBox="1"/>
          <p:nvPr userDrawn="1"/>
        </p:nvSpPr>
        <p:spPr>
          <a:xfrm>
            <a:off x="4483606" y="3576377"/>
            <a:ext cx="200214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40"/>
              </a:lnSpc>
            </a:pPr>
            <a:r>
              <a:rPr lang="de-DE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MMM Group</a:t>
            </a:r>
          </a:p>
          <a:p>
            <a:r>
              <a:rPr lang="cs-CZ" sz="600" b="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Helvetica CE Bold"/>
              </a:rPr>
              <a:t>Skupina MMM je od roku 1954 celosvětově činná jako jeden z vedoucích systémových dodavatelů výrobků ve službách zdraví.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Se svou komplexní nabídkou výrobků a služeb, sterilizačních a dezinfekčních zařízení pro nemocnice, vědecké ústavy, laboratoře a farmaceutický průmysl se MMM etablovala jako vynikající nositel kvality a inovací na německém a mezinárodním trhu.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V našich výrobních závodech ve </a:t>
            </a:r>
            <a:r>
              <a:rPr lang="cs-CZ" sz="600" kern="0" dirty="0" err="1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Stadlernu</a:t>
            </a: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, </a:t>
            </a:r>
            <a:r>
              <a:rPr lang="cs-CZ" sz="600" kern="0" dirty="0" err="1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Peitingu</a:t>
            </a: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 </a:t>
            </a:r>
            <a:b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</a:b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a v Brně vyrábíme produkty, které jsou v souladu </a:t>
            </a:r>
            <a:b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</a:br>
            <a:endParaRPr lang="cs-CZ" sz="600" b="0" kern="1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7FD956-B0B3-DCE9-3801-79C202D77441}"/>
              </a:ext>
            </a:extLst>
          </p:cNvPr>
          <p:cNvSpPr txBox="1"/>
          <p:nvPr userDrawn="1"/>
        </p:nvSpPr>
        <p:spPr>
          <a:xfrm>
            <a:off x="6567075" y="3664024"/>
            <a:ext cx="1806107" cy="1187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600" kern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tis Sans Serif Std" panose="00000500000000000000" pitchFamily="50" charset="-18"/>
              </a:rPr>
              <a:t>s požadavky našich zákazníků po celém světě. V obou těchto výrobních závodech zajišťujeme vysoký objem výroby a současně splňujeme vysoce náročné požadavky na kvalitu v oboru medicínské techniky.</a:t>
            </a:r>
            <a:r>
              <a:rPr lang="cs-CZ" sz="60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br>
              <a:rPr lang="cs-CZ" sz="60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</a:br>
            <a:r>
              <a:rPr lang="cs-CZ" sz="60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Více než 1 200 zaměstnanců se s kompetencí </a:t>
            </a:r>
            <a:br>
              <a:rPr lang="cs-CZ" sz="60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</a:br>
            <a:r>
              <a:rPr lang="cs-CZ" sz="600" kern="1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 radostí zavázalo k celkovému poslání skupiny MMM: </a:t>
            </a:r>
            <a:r>
              <a:rPr lang="cs-CZ" sz="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MMM</a:t>
            </a:r>
            <a:r>
              <a:rPr lang="de-DE" sz="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de-DE" sz="6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Protecting</a:t>
            </a:r>
            <a:r>
              <a:rPr lang="de-DE" sz="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human </a:t>
            </a:r>
            <a:r>
              <a:rPr lang="de-DE" sz="6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health</a:t>
            </a:r>
            <a:r>
              <a:rPr lang="de-DE" sz="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  <a:p>
            <a:pPr>
              <a:lnSpc>
                <a:spcPts val="940"/>
              </a:lnSpc>
            </a:pPr>
            <a:endParaRPr lang="de-DE" sz="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56373763-7274-CC27-0C26-7D262980E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16" y="3180423"/>
            <a:ext cx="492203" cy="7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Headline - 1 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440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E9A476-1D5F-BDFA-BBC9-5F5EA3110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7523999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545150-8385-B5C7-71A3-4E967F369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0CF935-9A67-E07C-4F5C-73D7889FC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D0A773-48F1-3C21-2060-86E07EAC7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2D990CD8-EF5E-0226-405B-E780D631A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-Headline + Sub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48795"/>
            <a:ext cx="7524000" cy="6792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Edit Headline - 2 Lines </a:t>
            </a:r>
            <a:br>
              <a:rPr lang="de-DE" dirty="0"/>
            </a:br>
            <a:r>
              <a:rPr lang="de-DE" dirty="0"/>
              <a:t>Edit Headline - 2 Lines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440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E9A476-1D5F-BDFA-BBC9-5F5EA3110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7523999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545150-8385-B5C7-71A3-4E967F369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0CF935-9A67-E07C-4F5C-73D7889FC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2B1018-A483-694C-81A3-C938700A7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528651D4-838C-DF0C-34E6-4589DCB58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line +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E1DCB2A-580B-DB5E-83BF-37177EE63FB8}"/>
              </a:ext>
            </a:extLst>
          </p:cNvPr>
          <p:cNvSpPr/>
          <p:nvPr userDrawn="1"/>
        </p:nvSpPr>
        <p:spPr>
          <a:xfrm>
            <a:off x="0" y="0"/>
            <a:ext cx="9144001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691C6EC-8CFA-40DD-F8E6-45343AC48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7523999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7E5A0A4-7302-674F-E650-00CCAA90D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16415B3-5883-1760-CEDA-09635125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70A88A-BC41-6707-121A-76F34C80A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Headline - 1 Line</a:t>
            </a:r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4401678-FCA4-8ACE-43B5-D109AD594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9200" y="4911099"/>
            <a:ext cx="1984689" cy="139005"/>
          </a:xfrm>
          <a:prstGeom prst="rect">
            <a:avLst/>
          </a:prstGeom>
        </p:spPr>
      </p:pic>
      <p:pic>
        <p:nvPicPr>
          <p:cNvPr id="6" name="Obrázek 5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430DAF01-A40E-0A62-B7DC-ADAF61EA31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-Headline + Subheadline +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E1DCB2A-580B-DB5E-83BF-37177EE63FB8}"/>
              </a:ext>
            </a:extLst>
          </p:cNvPr>
          <p:cNvSpPr/>
          <p:nvPr userDrawn="1"/>
        </p:nvSpPr>
        <p:spPr>
          <a:xfrm>
            <a:off x="0" y="0"/>
            <a:ext cx="9144001" cy="5150511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Roboto Light" panose="02000000000000000000" pitchFamily="2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691C6EC-8CFA-40DD-F8E6-45343AC48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7523999" cy="30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7E5A0A4-7302-674F-E650-00CCAA90D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16415B3-5883-1760-CEDA-09635125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B645D9-89A6-E785-B79B-EBC35CE9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48795"/>
            <a:ext cx="7524000" cy="6792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Headline - 2 Lines </a:t>
            </a:r>
            <a:br>
              <a:rPr lang="de-DE" dirty="0"/>
            </a:br>
            <a:r>
              <a:rPr lang="de-DE" dirty="0"/>
              <a:t>Edit Headline - 2 Lines</a:t>
            </a:r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F4ED220-E3C0-188D-4849-C9D137787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9200" y="4911099"/>
            <a:ext cx="1984689" cy="139005"/>
          </a:xfrm>
          <a:prstGeom prst="rect">
            <a:avLst/>
          </a:prstGeom>
        </p:spPr>
      </p:pic>
      <p:pic>
        <p:nvPicPr>
          <p:cNvPr id="2" name="Obrázek 1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A94AC5DF-BB8A-FFC2-63F6-B5BDD6DC57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CBCAECD-C80D-DF8E-BA0D-20AA152F6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10175" y="1440000"/>
            <a:ext cx="3420000" cy="28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8352F600-981F-57D6-7194-4AB7B6A3DE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440393"/>
            <a:ext cx="3960001" cy="2879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C6DB429C-C99B-BBD8-83B4-D3E9670880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0174" y="4320000"/>
            <a:ext cx="3419999" cy="307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8BA2A82-1099-221F-0CA5-93565C63D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9B7252E-3DE7-C33F-CA39-A35187A5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4E896-EE56-09F6-C713-6790439AB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A929F6C-FF0C-8A2C-64BF-7A063D9997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2000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CBCAECD-C80D-DF8E-BA0D-20AA152F6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000" y="1440000"/>
            <a:ext cx="2520000" cy="28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Add Picture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B4A0368A-8FA0-7D6B-4D6E-4EA725E06F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12000" y="1440000"/>
            <a:ext cx="2520000" cy="28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Add Picture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DB7363E-D7B9-D97C-A4C7-E27A4FDBFD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12000" y="1440000"/>
            <a:ext cx="2520000" cy="28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Add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001" y="4320000"/>
            <a:ext cx="2520000" cy="307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5FB52789-8A99-EE50-997F-83CA92E82E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2000" y="4326490"/>
            <a:ext cx="2520000" cy="307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4DC92E04-37C9-AE50-A967-70827E9417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2000" y="4336326"/>
            <a:ext cx="2520000" cy="307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DA6A9A-AC08-99C4-1246-4B7A02BCD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FE3E94F9-E291-24B4-8D37-041F0FA1B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texts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60000"/>
            <a:ext cx="7524000" cy="46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Edit Headline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F5A66E-37B9-C353-C7F7-D34518F0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796122"/>
            <a:ext cx="7524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rgbClr val="9EC84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b="0" i="0" dirty="0">
                <a:latin typeface="Roboto Medium" panose="02000000000000000000" pitchFamily="2" charset="0"/>
                <a:ea typeface="Roboto Medium" panose="02000000000000000000" pitchFamily="2" charset="0"/>
              </a:rPr>
              <a:t>Edit Subheadline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32838A5-FDAB-14E1-C7A4-E00FC49A8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93" y="1638206"/>
            <a:ext cx="2525899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B6E7C2-3720-17ED-385B-13C4C16E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618CCB-3AF1-B66F-893F-AD3F4B9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1B651270-D93B-CD8E-C033-EC23CA422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9" y="1861532"/>
            <a:ext cx="2526792" cy="2872204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6C4F1AAF-0E3A-3AF0-A0DE-E954C20842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7726" y="1852888"/>
            <a:ext cx="2526792" cy="2880847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4D1A1191-029A-CDAC-B8E5-A7CD1B5EBA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7281" y="1640406"/>
            <a:ext cx="2527237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6645AB9F-DA71-1CB4-5E11-5B2D1E92F0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1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E4F22EF6-A7B2-0F89-CB27-A2417E1A5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5513" y="1290472"/>
            <a:ext cx="2124000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0AC34A70-40BA-78A8-A471-8225C10AD5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304" y="1291220"/>
            <a:ext cx="396000" cy="216000"/>
          </a:xfrm>
          <a:prstGeom prst="rect">
            <a:avLst/>
          </a:prstGeom>
          <a:solidFill>
            <a:srgbClr val="004B84"/>
          </a:solidFill>
          <a:ln w="3175">
            <a:solidFill>
              <a:srgbClr val="004B84"/>
            </a:solidFill>
          </a:ln>
        </p:spPr>
        <p:txBody>
          <a:bodyPr anchor="ctr" anchorCtr="0"/>
          <a:lstStyle>
            <a:lvl1pPr marL="0" indent="0" algn="ctr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KL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4F5B0B3C-A41F-8F1D-CE17-2A2FCFD89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1878" y="1290472"/>
            <a:ext cx="4704729" cy="216000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 anchor="ctr" anchorCtr="0"/>
          <a:lstStyle>
            <a:lvl1pPr marL="0" indent="0" algn="l">
              <a:lnSpc>
                <a:spcPts val="1600"/>
              </a:lnSpc>
              <a:buNone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Ellipse 62">
            <a:extLst>
              <a:ext uri="{FF2B5EF4-FFF2-40B4-BE49-F238E27FC236}">
                <a16:creationId xmlns:a16="http://schemas.microsoft.com/office/drawing/2014/main" id="{94F3B2F8-581C-B3F6-903B-91B1734A9A8D}"/>
              </a:ext>
            </a:extLst>
          </p:cNvPr>
          <p:cNvSpPr/>
          <p:nvPr userDrawn="1"/>
        </p:nvSpPr>
        <p:spPr>
          <a:xfrm>
            <a:off x="3717283" y="4856555"/>
            <a:ext cx="149646" cy="14964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DEDFED74-C1D2-4237-3051-6F6882393445}"/>
              </a:ext>
            </a:extLst>
          </p:cNvPr>
          <p:cNvSpPr/>
          <p:nvPr userDrawn="1"/>
        </p:nvSpPr>
        <p:spPr>
          <a:xfrm>
            <a:off x="4400342" y="4848935"/>
            <a:ext cx="149646" cy="149646"/>
          </a:xfrm>
          <a:prstGeom prst="triangle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FA7DFC0-315C-BB9D-EB1F-265782C2DEA5}"/>
              </a:ext>
            </a:extLst>
          </p:cNvPr>
          <p:cNvSpPr/>
          <p:nvPr userDrawn="1"/>
        </p:nvSpPr>
        <p:spPr>
          <a:xfrm>
            <a:off x="5043400" y="4856555"/>
            <a:ext cx="149646" cy="149646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DF54902-8A55-6850-36D8-7AC5FD817AC8}"/>
              </a:ext>
            </a:extLst>
          </p:cNvPr>
          <p:cNvSpPr txBox="1"/>
          <p:nvPr userDrawn="1"/>
        </p:nvSpPr>
        <p:spPr>
          <a:xfrm>
            <a:off x="3837381" y="4827062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IM PLAN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1D19AF-3ABC-6A98-BE60-26B45C4DBD3E}"/>
              </a:ext>
            </a:extLst>
          </p:cNvPr>
          <p:cNvSpPr txBox="1"/>
          <p:nvPr userDrawn="1"/>
        </p:nvSpPr>
        <p:spPr>
          <a:xfrm>
            <a:off x="4506696" y="4826066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RISIKO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C338B1-7578-F09F-6021-6F034B296926}"/>
              </a:ext>
            </a:extLst>
          </p:cNvPr>
          <p:cNvSpPr txBox="1"/>
          <p:nvPr userDrawn="1"/>
        </p:nvSpPr>
        <p:spPr>
          <a:xfrm>
            <a:off x="5166617" y="482606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STOP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B071601-BF0D-7255-C903-B859CEF31362}"/>
              </a:ext>
            </a:extLst>
          </p:cNvPr>
          <p:cNvSpPr/>
          <p:nvPr userDrawn="1"/>
        </p:nvSpPr>
        <p:spPr>
          <a:xfrm>
            <a:off x="5646857" y="4856555"/>
            <a:ext cx="149646" cy="14964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1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042CF0A-E04B-F69C-A5E7-1EDC2E919E49}"/>
              </a:ext>
            </a:extLst>
          </p:cNvPr>
          <p:cNvSpPr txBox="1"/>
          <p:nvPr userDrawn="1"/>
        </p:nvSpPr>
        <p:spPr>
          <a:xfrm>
            <a:off x="5770074" y="482606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rPr>
              <a:t>ON HOLD </a:t>
            </a:r>
          </a:p>
        </p:txBody>
      </p:sp>
      <p:sp>
        <p:nvSpPr>
          <p:cNvPr id="53" name="Textplatzhalter 12">
            <a:extLst>
              <a:ext uri="{FF2B5EF4-FFF2-40B4-BE49-F238E27FC236}">
                <a16:creationId xmlns:a16="http://schemas.microsoft.com/office/drawing/2014/main" id="{404BA131-C292-AF4D-4495-351486936E0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69815" y="1849053"/>
            <a:ext cx="2526792" cy="2880847"/>
          </a:xfrm>
          <a:prstGeom prst="rect">
            <a:avLst/>
          </a:prstGeom>
          <a:solidFill>
            <a:srgbClr val="004B84">
              <a:alpha val="20000"/>
            </a:srgbClr>
          </a:solidFill>
          <a:ln w="3175">
            <a:solidFill>
              <a:srgbClr val="004B84">
                <a:alpha val="20000"/>
              </a:srgbClr>
            </a:solidFill>
          </a:ln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Bulletpoint</a:t>
            </a:r>
            <a:endParaRPr lang="de-DE" dirty="0"/>
          </a:p>
          <a:p>
            <a:pPr lvl="0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4" name="Textplatzhalter 12">
            <a:extLst>
              <a:ext uri="{FF2B5EF4-FFF2-40B4-BE49-F238E27FC236}">
                <a16:creationId xmlns:a16="http://schemas.microsoft.com/office/drawing/2014/main" id="{55AB8688-62AC-C092-CE26-F2A2212EC8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69370" y="1636571"/>
            <a:ext cx="2527237" cy="216000"/>
          </a:xfrm>
          <a:prstGeom prst="rect">
            <a:avLst/>
          </a:prstGeom>
          <a:solidFill>
            <a:srgbClr val="004B84"/>
          </a:solidFill>
          <a:ln>
            <a:solidFill>
              <a:srgbClr val="004B84"/>
            </a:solidFill>
          </a:ln>
        </p:spPr>
        <p:txBody>
          <a:bodyPr anchor="ctr" anchorCtr="0"/>
          <a:lstStyle>
            <a:lvl1pPr marL="0" indent="0">
              <a:lnSpc>
                <a:spcPts val="1600"/>
              </a:lnSpc>
              <a:buNone/>
              <a:defRPr sz="1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66083A-B4D0-D18A-0BC1-D355E793C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065" y="4876326"/>
            <a:ext cx="1990236" cy="139394"/>
          </a:xfrm>
          <a:prstGeom prst="rect">
            <a:avLst/>
          </a:prstGeom>
        </p:spPr>
      </p:pic>
      <p:pic>
        <p:nvPicPr>
          <p:cNvPr id="6" name="Obrázek 5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A0AC9717-C8B7-A331-9B5F-2DAB00FA6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5792" y="126080"/>
            <a:ext cx="6427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47880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cs-CZ" dirty="0"/>
              <a:t>BMT</a:t>
            </a:r>
            <a:r>
              <a:rPr lang="de-DE" dirty="0"/>
              <a:t> PowerPoint Master 16:9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88000"/>
            <a:ext cx="61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22FF619B-FA4A-F944-9B96-D79962FF51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5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3" r:id="rId3"/>
    <p:sldLayoutId id="2147483683" r:id="rId4"/>
    <p:sldLayoutId id="2147483677" r:id="rId5"/>
    <p:sldLayoutId id="2147483684" r:id="rId6"/>
    <p:sldLayoutId id="2147483674" r:id="rId7"/>
    <p:sldLayoutId id="2147483680" r:id="rId8"/>
    <p:sldLayoutId id="2147483687" r:id="rId9"/>
    <p:sldLayoutId id="2147483689" r:id="rId10"/>
    <p:sldLayoutId id="2147483697" r:id="rId11"/>
    <p:sldLayoutId id="2147483698" r:id="rId12"/>
    <p:sldLayoutId id="2147483688" r:id="rId13"/>
    <p:sldLayoutId id="2147483690" r:id="rId14"/>
    <p:sldLayoutId id="2147483692" r:id="rId15"/>
    <p:sldLayoutId id="2147483691" r:id="rId16"/>
    <p:sldLayoutId id="2147483693" r:id="rId17"/>
    <p:sldLayoutId id="2147483694" r:id="rId18"/>
    <p:sldLayoutId id="2147483695" r:id="rId19"/>
    <p:sldLayoutId id="2147483696" r:id="rId20"/>
    <p:sldLayoutId id="2147483675" r:id="rId21"/>
    <p:sldLayoutId id="2147483678" r:id="rId22"/>
    <p:sldLayoutId id="2147483676" r:id="rId23"/>
    <p:sldLayoutId id="2147483679" r:id="rId24"/>
    <p:sldLayoutId id="2147483681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004B84"/>
          </a:solidFill>
          <a:latin typeface="Roboto Black" panose="020000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5EFE75-E749-E04A-86FB-6B7E9450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noProof="0" dirty="0"/>
              <a:t>Validace procesu sterilizace</a:t>
            </a:r>
            <a:endParaRPr lang="cs-CZ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49ACF03-5343-FB82-F76E-D2DE72E0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448" y="2986083"/>
            <a:ext cx="4854774" cy="1241822"/>
          </a:xfrm>
        </p:spPr>
        <p:txBody>
          <a:bodyPr/>
          <a:lstStyle/>
          <a:p>
            <a:r>
              <a:rPr lang="cs-CZ" dirty="0"/>
              <a:t>ČSN EN ISO 17665:2025</a:t>
            </a:r>
            <a:endParaRPr lang="cs-CZ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57539E-4E95-43E0-2F22-4550749CA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noProof="0" dirty="0"/>
              <a:t>Ing. Lenka Žďárská, 10/2025</a:t>
            </a:r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5FF887B6-6F9F-3BE6-8858-D0444D6D0E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751" r="9751"/>
          <a:stretch/>
        </p:blipFill>
        <p:spPr/>
      </p:pic>
    </p:spTree>
    <p:extLst>
      <p:ext uri="{BB962C8B-B14F-4D97-AF65-F5344CB8AC3E}">
        <p14:creationId xmlns:p14="http://schemas.microsoft.com/office/powerpoint/2010/main" val="42032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2642E-641C-82DF-75FE-4F65BC0C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Prokázání sterilizační účinnosti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C3911F-83F2-607A-CE85-E7BF0D06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863" y="2736098"/>
            <a:ext cx="7523999" cy="1344962"/>
          </a:xfrm>
        </p:spPr>
        <p:txBody>
          <a:bodyPr/>
          <a:lstStyle/>
          <a:p>
            <a:pPr>
              <a:defRPr/>
            </a:pPr>
            <a:r>
              <a:rPr lang="cs-CZ" sz="1200" dirty="0">
                <a:latin typeface="Calibri" pitchFamily="34" charset="0"/>
              </a:rPr>
              <a:t>Účelem validace je vždy prokázání </a:t>
            </a:r>
            <a:r>
              <a:rPr lang="cs-CZ" sz="1200" b="1" dirty="0">
                <a:solidFill>
                  <a:srgbClr val="C00000"/>
                </a:solidFill>
                <a:latin typeface="Calibri" pitchFamily="34" charset="0"/>
              </a:rPr>
              <a:t>sterilizační účinnosti SAL ≤ 10</a:t>
            </a:r>
            <a:r>
              <a:rPr lang="cs-CZ" sz="1200" b="1" baseline="30000" dirty="0">
                <a:solidFill>
                  <a:srgbClr val="C00000"/>
                </a:solidFill>
                <a:latin typeface="Calibri" pitchFamily="34" charset="0"/>
              </a:rPr>
              <a:t>-6</a:t>
            </a:r>
            <a:endParaRPr lang="cs-CZ" sz="12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cs-CZ" sz="1200" dirty="0">
                <a:latin typeface="Calibri" pitchFamily="34" charset="0"/>
              </a:rPr>
              <a:t>Biologický indikátor </a:t>
            </a:r>
            <a:r>
              <a:rPr lang="cs-CZ" sz="1200" u="sng" dirty="0">
                <a:latin typeface="Calibri" pitchFamily="34" charset="0"/>
              </a:rPr>
              <a:t>musí poskytovat větší odolnost </a:t>
            </a:r>
            <a:r>
              <a:rPr lang="cs-CZ" sz="1200" dirty="0">
                <a:latin typeface="Calibri" pitchFamily="34" charset="0"/>
              </a:rPr>
              <a:t>než předpokládaná reálná biologická zátěž</a:t>
            </a:r>
            <a:br>
              <a:rPr lang="cs-CZ" sz="1200" dirty="0">
                <a:latin typeface="Calibri" pitchFamily="34" charset="0"/>
              </a:rPr>
            </a:br>
            <a:r>
              <a:rPr lang="cs-CZ" sz="1200" i="1" dirty="0">
                <a:latin typeface="Calibri" pitchFamily="34" charset="0"/>
              </a:rPr>
              <a:t>→ indikátory podle norem řady EN ISO 11138</a:t>
            </a:r>
            <a:br>
              <a:rPr lang="cs-CZ" sz="1200" i="1" dirty="0">
                <a:latin typeface="Calibri" pitchFamily="34" charset="0"/>
              </a:rPr>
            </a:br>
            <a:endParaRPr lang="cs-CZ" sz="1200" i="1" dirty="0">
              <a:latin typeface="Calibri" pitchFamily="34" charset="0"/>
            </a:endParaRPr>
          </a:p>
          <a:p>
            <a:pPr>
              <a:defRPr/>
            </a:pPr>
            <a:r>
              <a:rPr lang="cs-CZ" sz="1200" dirty="0">
                <a:latin typeface="Calibri" pitchFamily="34" charset="0"/>
              </a:rPr>
              <a:t>Možné přístupy:</a:t>
            </a:r>
          </a:p>
          <a:p>
            <a:pPr lvl="1">
              <a:defRPr/>
            </a:pPr>
            <a:r>
              <a:rPr lang="cs-CZ" sz="1200" dirty="0">
                <a:latin typeface="Calibri" pitchFamily="34" charset="0"/>
              </a:rPr>
              <a:t>Prokázání úrovně SAL - metoda částečného cyklu podle délky nastaveného cyklu a počtu použitých indikátorů – metoda B.4.5.2</a:t>
            </a:r>
          </a:p>
          <a:p>
            <a:pPr lvl="1">
              <a:defRPr/>
            </a:pPr>
            <a:r>
              <a:rPr lang="cs-CZ" sz="1200" dirty="0">
                <a:latin typeface="Calibri" pitchFamily="34" charset="0"/>
              </a:rPr>
              <a:t>Prokázání úrovně SAL – metoda úplného cyklu za předpokladu použití bioindikátoru s 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cs-CZ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≥ 12 min</a:t>
            </a:r>
            <a:r>
              <a:rPr lang="cs-CZ" sz="1200" dirty="0">
                <a:latin typeface="Calibri" pitchFamily="34" charset="0"/>
              </a:rPr>
              <a:t> a úhynu  testovaných mikroorganismů – metoda B.4.6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80C6EA-2F01-E02B-20A9-241B371F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C1EEA3-D439-AB1B-8829-4407B884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828001"/>
            <a:ext cx="6441073" cy="10749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F07D22-6C01-BBAD-F8E7-6E9749BC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" y="1988070"/>
            <a:ext cx="6386209" cy="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A1C0-2D49-1E56-8F7E-A58065905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B2C37-23AE-67E2-1FAE-3529F771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itchFamily="34" charset="0"/>
              </a:rPr>
              <a:t>Příklad podle metody polovičního cyklu dle B.4.5.2</a:t>
            </a:r>
            <a:endParaRPr lang="cs-CZ" b="1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29A132-5C24-552F-A4C5-4D318D1EF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1" y="1136065"/>
            <a:ext cx="7523999" cy="3402683"/>
          </a:xfrm>
        </p:spPr>
        <p:txBody>
          <a:bodyPr/>
          <a:lstStyle/>
          <a:p>
            <a:r>
              <a:rPr lang="cs-CZ" sz="1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Tento příklad předpokládá cyklus 20 min. při teplotě 121°C, s použitím 6 biologických indikátorů s parametry:</a:t>
            </a:r>
          </a:p>
          <a:p>
            <a:r>
              <a:rPr lang="cs-CZ" sz="11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121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1,9 min ;  </a:t>
            </a:r>
            <a:r>
              <a:rPr lang="cs-CZ" sz="11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0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1,2 × 10</a:t>
            </a:r>
            <a:r>
              <a:rPr lang="cs-CZ" sz="11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6 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; F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BIO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11,6 min</a:t>
            </a:r>
          </a:p>
          <a:p>
            <a:r>
              <a:rPr lang="cs-CZ" sz="1100" noProof="0" dirty="0">
                <a:latin typeface="Calibri" panose="020F0502020204030204" pitchFamily="34" charset="0"/>
                <a:ea typeface="Times New Roman" panose="02020603050405020304" pitchFamily="18" charset="0"/>
              </a:rPr>
              <a:t>Cyklus je přerušen v čase 10 min, přičemž po kultivaci indikátorů je 5 negativních a jeden zůstal pozitivní</a:t>
            </a:r>
          </a:p>
          <a:p>
            <a:r>
              <a:rPr lang="cs-CZ" sz="1100" b="1" noProof="0" dirty="0">
                <a:latin typeface="Calibri" panose="020F0502020204030204" pitchFamily="34" charset="0"/>
                <a:ea typeface="Times New Roman" panose="02020603050405020304" pitchFamily="18" charset="0"/>
              </a:rPr>
              <a:t>1. Výpočet logaritmické redukce (skutečně vysterilizovaná mikrobiální zátěž)</a:t>
            </a:r>
          </a:p>
          <a:p>
            <a:r>
              <a:rPr lang="da-DK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reduction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BR" sz="1100" i="1" dirty="0">
                <a:solidFill>
                  <a:srgbClr val="221E1F"/>
                </a:solidFill>
              </a:rPr>
              <a:t>L</a:t>
            </a:r>
            <a:r>
              <a:rPr lang="pt-BR" sz="1100" baseline="-25000" dirty="0">
                <a:solidFill>
                  <a:srgbClr val="221E1F"/>
                </a:solidFill>
              </a:rPr>
              <a:t>R</a:t>
            </a:r>
            <a:r>
              <a:rPr lang="pt-BR" sz="1100" dirty="0">
                <a:solidFill>
                  <a:srgbClr val="221E1F"/>
                </a:solidFill>
              </a:rPr>
              <a:t> </a:t>
            </a:r>
            <a:r>
              <a:rPr lang="da-DK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log </a:t>
            </a:r>
            <a:r>
              <a:rPr lang="cs-CZ" sz="1100" i="1" dirty="0">
                <a:latin typeface="Calibri" panose="020F0502020204030204" pitchFamily="34" charset="0"/>
                <a:ea typeface="Aptos" panose="020B0004020202020204" pitchFamily="34" charset="0"/>
              </a:rPr>
              <a:t>N</a:t>
            </a:r>
            <a:r>
              <a:rPr lang="cs-CZ" sz="1100" baseline="-25000" dirty="0">
                <a:latin typeface="Calibri" panose="020F0502020204030204" pitchFamily="34" charset="0"/>
                <a:ea typeface="Aptos" panose="020B0004020202020204" pitchFamily="34" charset="0"/>
              </a:rPr>
              <a:t>0</a:t>
            </a:r>
            <a:r>
              <a:rPr lang="da-DK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log (ln (Number Tested/Number Sterile)) </a:t>
            </a:r>
            <a:r>
              <a:rPr lang="cs-CZ" sz="1100" dirty="0">
                <a:solidFill>
                  <a:srgbClr val="221E1F"/>
                </a:solidFill>
                <a:latin typeface="+mn-lt"/>
              </a:rPr>
              <a:t>= log (</a:t>
            </a:r>
            <a:r>
              <a:rPr lang="cs-CZ" sz="1100" dirty="0">
                <a:latin typeface="+mn-lt"/>
                <a:ea typeface="Times New Roman" panose="02020603050405020304" pitchFamily="18" charset="0"/>
              </a:rPr>
              <a:t>1,2 × 10</a:t>
            </a:r>
            <a:r>
              <a:rPr lang="cs-CZ" sz="1100" baseline="30000" dirty="0">
                <a:latin typeface="+mn-lt"/>
                <a:ea typeface="Times New Roman" panose="02020603050405020304" pitchFamily="18" charset="0"/>
              </a:rPr>
              <a:t>6 </a:t>
            </a:r>
            <a:r>
              <a:rPr lang="cs-CZ" sz="1100" dirty="0">
                <a:solidFill>
                  <a:srgbClr val="221E1F"/>
                </a:solidFill>
                <a:latin typeface="+mn-lt"/>
              </a:rPr>
              <a:t>) – log (</a:t>
            </a:r>
            <a:r>
              <a:rPr lang="cs-CZ" sz="1100" dirty="0" err="1">
                <a:solidFill>
                  <a:srgbClr val="221E1F"/>
                </a:solidFill>
                <a:latin typeface="+mn-lt"/>
              </a:rPr>
              <a:t>ln</a:t>
            </a:r>
            <a:r>
              <a:rPr lang="cs-CZ" sz="1100" dirty="0">
                <a:solidFill>
                  <a:srgbClr val="221E1F"/>
                </a:solidFill>
                <a:latin typeface="+mn-lt"/>
              </a:rPr>
              <a:t> 6/5) = 6,08 – (-0,73) = 6,82</a:t>
            </a:r>
          </a:p>
          <a:p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2. Logaritmická redukce celého cyklu</a:t>
            </a:r>
          </a:p>
          <a:p>
            <a:r>
              <a:rPr lang="pt-BR" sz="1100" i="1" dirty="0">
                <a:solidFill>
                  <a:srgbClr val="221E1F"/>
                </a:solidFill>
              </a:rPr>
              <a:t>L</a:t>
            </a:r>
            <a:r>
              <a:rPr lang="pt-BR" sz="1100" baseline="-25000" dirty="0">
                <a:solidFill>
                  <a:srgbClr val="221E1F"/>
                </a:solidFill>
              </a:rPr>
              <a:t>R</a:t>
            </a:r>
            <a:r>
              <a:rPr lang="cs-CZ" sz="1100" baseline="-25000" dirty="0">
                <a:solidFill>
                  <a:srgbClr val="221E1F"/>
                </a:solidFill>
              </a:rPr>
              <a:t>, </a:t>
            </a:r>
            <a:r>
              <a:rPr lang="cs-CZ" sz="1100" baseline="-25000" dirty="0" err="1">
                <a:solidFill>
                  <a:srgbClr val="221E1F"/>
                </a:solidFill>
              </a:rPr>
              <a:t>fullcykle</a:t>
            </a:r>
            <a:r>
              <a:rPr lang="pt-BR" sz="1100" dirty="0">
                <a:solidFill>
                  <a:srgbClr val="221E1F"/>
                </a:solidFill>
              </a:rPr>
              <a:t> </a:t>
            </a:r>
            <a:r>
              <a:rPr lang="da-DK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SLR = </a:t>
            </a:r>
            <a:r>
              <a:rPr lang="en-US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100" dirty="0" err="1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cykle </a:t>
            </a:r>
            <a:r>
              <a:rPr lang="en-US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Reduction × Full holding time)/Partial Cycle Time 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= (6,82 × 20)/10 = 13,64</a:t>
            </a:r>
          </a:p>
          <a:p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3. Posouzení sterilizační účinnosti SAL</a:t>
            </a:r>
          </a:p>
          <a:p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Výpočet hodnoty SAL</a:t>
            </a:r>
            <a:r>
              <a:rPr lang="cs-CZ" altLang="cs-CZ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full-cykle 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1100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(6-SLR)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</a:t>
            </a:r>
            <a:r>
              <a:rPr lang="cs-CZ" sz="1100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(6-13,64)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100" b="1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1100" b="1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-7,64</a:t>
            </a:r>
          </a:p>
          <a:p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4. Závěr</a:t>
            </a:r>
          </a:p>
          <a:p>
            <a:r>
              <a:rPr lang="cs-CZ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Sterilizační cyklus je účinný protože bylo dosaženo </a:t>
            </a:r>
            <a:r>
              <a:rPr lang="cs-CZ" sz="1100" b="1" i="1" dirty="0">
                <a:latin typeface="Calibri" pitchFamily="34" charset="0"/>
              </a:rPr>
              <a:t>SAL ≤ 10</a:t>
            </a:r>
            <a:r>
              <a:rPr lang="cs-CZ" sz="1100" b="1" i="1" baseline="30000" dirty="0">
                <a:latin typeface="Calibri" pitchFamily="34" charset="0"/>
              </a:rPr>
              <a:t>-6</a:t>
            </a:r>
            <a:endParaRPr lang="cs-CZ" sz="1100" noProof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cs-CZ" sz="1100" b="1" noProof="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cs-CZ" sz="1100" b="1" noProof="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cs-CZ" sz="1100" b="0" i="0" u="none" strike="noStrike" baseline="0" noProof="0" dirty="0">
              <a:solidFill>
                <a:srgbClr val="221E1F"/>
              </a:solidFill>
              <a:latin typeface="+mn-lt"/>
            </a:endParaRPr>
          </a:p>
          <a:p>
            <a:pPr algn="just"/>
            <a:endParaRPr lang="cs-CZ" sz="1100" b="0" i="0" u="none" strike="noStrike" baseline="0" noProof="0" dirty="0">
              <a:solidFill>
                <a:srgbClr val="221E1F"/>
              </a:solidFill>
              <a:latin typeface="+mn-lt"/>
            </a:endParaRPr>
          </a:p>
          <a:p>
            <a:endParaRPr lang="cs-CZ" sz="1100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B946E4-B442-4A7D-F20D-220921F6C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07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B852-6443-6136-AB24-D9154C59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81518-E421-D9B2-74CB-E0FAD0E4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itchFamily="34" charset="0"/>
              </a:rPr>
              <a:t>Příklad podle metody úplného cyklu dle B.4.6</a:t>
            </a:r>
            <a:endParaRPr lang="cs-CZ" b="1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A63F83-804A-D00B-4E85-1839E879CD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190" y="934822"/>
            <a:ext cx="7523999" cy="2797593"/>
          </a:xfrm>
        </p:spPr>
        <p:txBody>
          <a:bodyPr/>
          <a:lstStyle/>
          <a:p>
            <a:r>
              <a:rPr lang="cs-CZ" sz="1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Vsázka musí být vystavena působení sterilizačního činidla s bioindikátorem podle ISO 11138-3 který má mikrobiologickou odolnost nejméně 12 minut </a:t>
            </a:r>
          </a:p>
          <a:p>
            <a:r>
              <a:rPr lang="cs-CZ" sz="11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Tento příklad předpokládá cyklus 20 min. při teplotě 121°C, s použitím 6 biologických indikátorů s parametry:</a:t>
            </a:r>
          </a:p>
          <a:p>
            <a:r>
              <a:rPr lang="cs-CZ" sz="11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121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2,1 min ;  </a:t>
            </a:r>
            <a:r>
              <a:rPr lang="cs-CZ" sz="11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0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3,0 × 10</a:t>
            </a:r>
            <a:r>
              <a:rPr lang="cs-CZ" sz="11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6 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; F</a:t>
            </a:r>
            <a:r>
              <a:rPr lang="cs-CZ" sz="11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BIO</a:t>
            </a:r>
            <a:r>
              <a:rPr lang="cs-CZ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= 13,6 min</a:t>
            </a:r>
          </a:p>
          <a:p>
            <a:pPr algn="just"/>
            <a:r>
              <a:rPr lang="cs-CZ" altLang="cs-CZ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Všechny biologické indikátory jsou inaktivovány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 plným cyklem, bylo prokázáno, že plný cyklus trvající 20 min má maximální SAL 10</a:t>
            </a:r>
            <a:r>
              <a:rPr lang="cs-CZ" altLang="cs-CZ" sz="1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 a že při plném cyklu je dosaženo minimálního snížení mikroorganismu o 12-log s hodnotou D</a:t>
            </a:r>
            <a:r>
              <a:rPr lang="cs-CZ" altLang="cs-CZ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121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 za 1 min.</a:t>
            </a:r>
          </a:p>
          <a:p>
            <a:pPr algn="just"/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Skutečná </a:t>
            </a:r>
            <a:r>
              <a:rPr lang="cs-CZ" altLang="cs-CZ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minimální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 redukce log mikroorganismu s hodnotou D</a:t>
            </a:r>
            <a:r>
              <a:rPr lang="cs-CZ" altLang="cs-CZ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121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 1 min, kterou vykazuje celý cyklus, je stejná jako F</a:t>
            </a:r>
            <a:r>
              <a:rPr lang="cs-CZ" altLang="cs-CZ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, tj. 13,6 log. SAL pro úplný cyklus lze vypočítat stejně jako pro částečný cyklus:</a:t>
            </a:r>
          </a:p>
          <a:p>
            <a:pPr algn="just"/>
            <a:endParaRPr lang="cs-CZ" altLang="cs-CZ" sz="11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cs-CZ" altLang="cs-CZ" sz="11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cs-CZ" altLang="cs-CZ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-cykle 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1100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(6-SLR) </a:t>
            </a:r>
            <a:r>
              <a:rPr lang="cs-CZ" alt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1100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(6-13,6)</a:t>
            </a:r>
            <a:r>
              <a:rPr lang="nn-NO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cs-CZ" sz="1100" baseline="300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-7,6</a:t>
            </a:r>
            <a:r>
              <a:rPr lang="nn-NO" sz="11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1100" dirty="0">
              <a:latin typeface="Calibri" panose="020F0502020204030204" pitchFamily="34" charset="0"/>
            </a:endParaRPr>
          </a:p>
          <a:p>
            <a:endParaRPr lang="cs-CZ" sz="11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cs-CZ" sz="1100" b="1" noProof="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cs-CZ" sz="1100" b="1" noProof="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cs-CZ" sz="1100" b="0" i="0" u="none" strike="noStrike" baseline="0" noProof="0" dirty="0">
              <a:solidFill>
                <a:srgbClr val="221E1F"/>
              </a:solidFill>
              <a:latin typeface="+mn-lt"/>
            </a:endParaRPr>
          </a:p>
          <a:p>
            <a:pPr algn="just"/>
            <a:endParaRPr lang="cs-CZ" sz="1100" b="0" i="0" u="none" strike="noStrike" baseline="0" noProof="0" dirty="0">
              <a:solidFill>
                <a:srgbClr val="221E1F"/>
              </a:solidFill>
              <a:latin typeface="+mn-lt"/>
            </a:endParaRPr>
          </a:p>
          <a:p>
            <a:endParaRPr lang="cs-CZ" sz="1100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8D11B-B077-99E9-9FE8-236DD32B6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64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12925-4416-ED96-769F-F0767BB3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a rozmístění indikátorů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46EC7E-8BFF-B78F-5E77-329F24263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0" y="828000"/>
            <a:ext cx="7523999" cy="2455527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Norma ISO 17665 stanovuje minimální počet indikátorů 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B.3.3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Množství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biologických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indikátorů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Minimální doporučený počet biologických indikátorů může vycházet z objemu zatížení produktu a je následující:</a:t>
            </a:r>
          </a:p>
          <a:p>
            <a:pPr marL="228600" indent="-228600">
              <a:buAutoNum type="alphaLcParenR"/>
            </a:pP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Pro objem zatížení produktem do 10 m</a:t>
            </a:r>
            <a:r>
              <a:rPr lang="cs-CZ" baseline="30000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 použijte tři biologické indikátory na m</a:t>
            </a:r>
            <a:r>
              <a:rPr lang="cs-CZ" baseline="30000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 objemu produktu, přičemž minimální počet je </a:t>
            </a:r>
            <a:r>
              <a:rPr lang="cs-CZ" dirty="0">
                <a:latin typeface="+mn-lt"/>
                <a:cs typeface="Calibri" panose="020F0502020204030204" pitchFamily="34" charset="0"/>
              </a:rPr>
              <a:t>5 BI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228600" indent="-228600">
              <a:buAutoNum type="alphaLcParenR"/>
            </a:pP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Pro objemy zatížení produktem nad 10 m</a:t>
            </a:r>
            <a:r>
              <a:rPr lang="cs-CZ" baseline="30000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 použijte jeden další biologický indikátor na každý další m</a:t>
            </a:r>
            <a:r>
              <a:rPr lang="cs-CZ" baseline="30000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 nad 10 m</a:t>
            </a:r>
            <a:r>
              <a:rPr lang="cs-CZ" baseline="30000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.Pro některé sterilizační procesy nemusí být výše uvedená doporučení vhodná. Počet použitých biologických indikátorů by měl být zdokumentován.</a:t>
            </a:r>
          </a:p>
          <a:p>
            <a:pPr marL="228600" indent="-228600">
              <a:buAutoNum type="alphaLcParenR"/>
            </a:pP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B.4.3.2 - Pro validaci položek určených ke zpracování ve zdravotnických zařízeních je často vhodný </a:t>
            </a:r>
            <a:r>
              <a:rPr lang="cs-CZ" b="1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počet biologických indikátorů 5 až 12 </a:t>
            </a:r>
            <a:r>
              <a:rPr lang="cs-CZ" dirty="0">
                <a:solidFill>
                  <a:srgbClr val="221E1F"/>
                </a:solidFill>
                <a:latin typeface="+mn-lt"/>
                <a:cs typeface="Calibri" panose="020F0502020204030204" pitchFamily="34" charset="0"/>
              </a:rPr>
              <a:t>na zátěž. Umístění biologických indikátorů by mělo zohledňovat všechny potenciální problémové oblasti bez ohledu na doporučení počtu biologických indikátorů uvedená v části B.3.3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E5335-8485-4078-DC06-41B22878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BMT</a:t>
            </a:r>
            <a:r>
              <a:rPr lang="de-DE"/>
              <a:t> PowerPoint Master 16:9</a:t>
            </a:r>
            <a:endParaRPr lang="de-DE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C230E9-AA1B-3EB2-1DB0-085E692AA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2347C2-32BB-D636-708E-B9DAAA3F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34" y="2796003"/>
            <a:ext cx="2462516" cy="18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CBFF0-1F0F-3AC3-7C7F-E2D2426E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AHEM 1/2014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655F1C-A487-A34F-7674-A174A5B69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1200" noProof="0" dirty="0">
                <a:latin typeface="+mn-lt"/>
              </a:rPr>
              <a:t>AHEM popisuje postup pro kontrolu účinnosti sterilizačního cyklu s využitím bioindikátoru </a:t>
            </a:r>
            <a:r>
              <a:rPr lang="cs-CZ" sz="1200" noProof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celého cyklu</a:t>
            </a:r>
            <a:r>
              <a:rPr lang="cs-CZ" sz="1200" i="1" noProof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noProof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Aby byl postup v souladu s normou je nutné doplnit další podmínky:</a:t>
            </a:r>
          </a:p>
          <a:p>
            <a:pPr marL="171450" indent="-171450">
              <a:buFontTx/>
              <a:buChar char="-"/>
            </a:pPr>
            <a:r>
              <a:rPr lang="cs-CZ" sz="1200" noProof="0" dirty="0">
                <a:solidFill>
                  <a:srgbClr val="004B84"/>
                </a:solidFill>
                <a:latin typeface="+mn-lt"/>
                <a:cs typeface="Times New Roman" panose="02020603050405020304" pitchFamily="18" charset="0"/>
              </a:rPr>
              <a:t>V tomto případě musí být použity indikátory s  </a:t>
            </a:r>
            <a:r>
              <a:rPr lang="cs-CZ" sz="1200" b="1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1200" b="1" baseline="-25000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cs-CZ" sz="1200" b="1" i="0" u="none" strike="noStrike" baseline="0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12 min </a:t>
            </a:r>
            <a:r>
              <a:rPr lang="cs-CZ" sz="1200" i="0" u="none" strike="noStrike" baseline="0" noProof="0" dirty="0">
                <a:solidFill>
                  <a:srgbClr val="004B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tato podmínka není v AHEM definovaná. </a:t>
            </a:r>
          </a:p>
          <a:p>
            <a:pPr marL="171450" indent="-171450">
              <a:buFontTx/>
              <a:buChar char="-"/>
            </a:pPr>
            <a:r>
              <a:rPr lang="cs-CZ" sz="1200" noProof="0" dirty="0">
                <a:solidFill>
                  <a:srgbClr val="004B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Protokoly ze zkoušek neobsahují parametry použitých indikátorů a výpočet dosažené úrovně SAL, bez toho nelze konstatovat, zda byl sterilizační cyklus účinný či nikoli.</a:t>
            </a:r>
          </a:p>
          <a:p>
            <a:pPr marL="171450" indent="-171450">
              <a:buFontTx/>
              <a:buChar char="-"/>
            </a:pPr>
            <a:r>
              <a:rPr lang="cs-CZ" sz="1200" noProof="0" dirty="0">
                <a:solidFill>
                  <a:srgbClr val="004B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Zohlednění zdravotnických prostředků s dutinou.</a:t>
            </a:r>
            <a:endParaRPr lang="cs-CZ" sz="1200" noProof="0" dirty="0">
              <a:solidFill>
                <a:srgbClr val="004B84"/>
              </a:solidFill>
              <a:latin typeface="+mn-lt"/>
            </a:endParaRPr>
          </a:p>
          <a:p>
            <a:endParaRPr lang="cs-CZ" sz="1200" noProof="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0CF912-89A3-C94F-C994-8E50362AE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99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824B4E3-B621-6EA3-7B5F-1B383D713E3F}"/>
              </a:ext>
            </a:extLst>
          </p:cNvPr>
          <p:cNvSpPr txBox="1"/>
          <p:nvPr/>
        </p:nvSpPr>
        <p:spPr>
          <a:xfrm>
            <a:off x="408432" y="1700784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14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6A1E0-E018-39C5-8F0A-8106D7C5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Definice pojmu validace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1392F-70C4-A6A0-4736-3839BE0DF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noProof="0" dirty="0"/>
              <a:t>BMT PowerPoint Master 16:9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3B757B-C3E4-E42B-2A73-AB8502DAA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2</a:t>
            </a:fld>
            <a:endParaRPr lang="cs-CZ" noProof="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F063C0B-6F68-AB00-91EF-AC16E8AB5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77910"/>
              </p:ext>
            </p:extLst>
          </p:nvPr>
        </p:nvGraphicFramePr>
        <p:xfrm>
          <a:off x="612000" y="971537"/>
          <a:ext cx="7442340" cy="35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416">
                  <a:extLst>
                    <a:ext uri="{9D8B030D-6E8A-4147-A177-3AD203B41FA5}">
                      <a16:colId xmlns:a16="http://schemas.microsoft.com/office/drawing/2014/main" val="2390102903"/>
                    </a:ext>
                  </a:extLst>
                </a:gridCol>
                <a:gridCol w="4351924">
                  <a:extLst>
                    <a:ext uri="{9D8B030D-6E8A-4147-A177-3AD203B41FA5}">
                      <a16:colId xmlns:a16="http://schemas.microsoft.com/office/drawing/2014/main" val="2184424008"/>
                    </a:ext>
                  </a:extLst>
                </a:gridCol>
              </a:tblGrid>
              <a:tr h="512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Definice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→ viz čl. 3.35 EN ISO</a:t>
                      </a:r>
                      <a:r>
                        <a:rPr lang="cs-CZ" sz="1200" b="0" i="1" baseline="0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14937</a:t>
                      </a:r>
                      <a:endParaRPr lang="cs-CZ" sz="1200" b="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Výklad definice</a:t>
                      </a: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75135"/>
                  </a:ext>
                </a:extLst>
              </a:tr>
              <a:tr h="296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Validace je </a:t>
                      </a:r>
                      <a:r>
                        <a:rPr lang="cs-CZ" sz="1200" b="1" u="sng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dokumentovaný</a:t>
                      </a:r>
                      <a:r>
                        <a:rPr lang="cs-CZ" sz="1200" b="1" u="none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postup</a:t>
                      </a:r>
                      <a:endParaRPr lang="cs-CZ" sz="1200" u="non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existence </a:t>
                      </a:r>
                      <a:r>
                        <a:rPr lang="cs-CZ" sz="1200" b="0" u="sng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metodiky</a:t>
                      </a:r>
                      <a:r>
                        <a:rPr lang="cs-CZ" sz="1200" b="0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jak se při validaci postupuje</a:t>
                      </a: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67594"/>
                  </a:ext>
                </a:extLst>
              </a:tr>
              <a:tr h="659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 získání, </a:t>
                      </a:r>
                      <a:r>
                        <a:rPr lang="cs-CZ" sz="1200" b="1" u="sng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zaznamenání</a:t>
                      </a:r>
                      <a:r>
                        <a:rPr lang="cs-CZ" sz="1200" b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 výklad výsledků požadovaných pro </a:t>
                      </a:r>
                      <a:r>
                        <a:rPr lang="cs-CZ" sz="1200" b="1" u="sng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prokázání</a:t>
                      </a:r>
                      <a:r>
                        <a:rPr lang="cs-CZ" sz="1200" b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že postup (sterilizace) bude</a:t>
                      </a:r>
                      <a:endParaRPr lang="cs-CZ" sz="120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noProof="0" dirty="0">
                          <a:latin typeface="Calibri" pitchFamily="34" charset="0"/>
                        </a:rPr>
                        <a:t>existence </a:t>
                      </a:r>
                      <a:r>
                        <a:rPr lang="cs-CZ" sz="1200" u="sng" noProof="0" dirty="0">
                          <a:latin typeface="Calibri" pitchFamily="34" charset="0"/>
                        </a:rPr>
                        <a:t>zprávy/protokolu prokazující</a:t>
                      </a:r>
                      <a:r>
                        <a:rPr lang="cs-CZ" sz="1200" u="none" noProof="0" dirty="0">
                          <a:latin typeface="Calibri" pitchFamily="34" charset="0"/>
                        </a:rPr>
                        <a:t> </a:t>
                      </a:r>
                      <a:r>
                        <a:rPr lang="cs-CZ" sz="1200" noProof="0" dirty="0">
                          <a:latin typeface="Calibri" pitchFamily="34" charset="0"/>
                        </a:rPr>
                        <a:t>splnění stanovené </a:t>
                      </a:r>
                      <a:r>
                        <a:rPr lang="cs-CZ" sz="1200" u="sng" noProof="0" dirty="0">
                          <a:latin typeface="Calibri" pitchFamily="34" charset="0"/>
                        </a:rPr>
                        <a:t>specifikace</a:t>
                      </a: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2933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sng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trvale</a:t>
                      </a:r>
                      <a:r>
                        <a:rPr lang="cs-CZ" sz="1200" b="1" u="none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1200" b="1" noProof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poskytovat</a:t>
                      </a:r>
                      <a:endParaRPr lang="cs-CZ" sz="120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u="sng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tabLst/>
                      </a:pPr>
                      <a:r>
                        <a:rPr lang="cs-CZ" sz="1200" noProof="0" dirty="0">
                          <a:latin typeface="Calibri" pitchFamily="34" charset="0"/>
                        </a:rPr>
                        <a:t>existence zajištění </a:t>
                      </a:r>
                      <a:r>
                        <a:rPr lang="cs-CZ" sz="1200" u="sng" noProof="0" dirty="0">
                          <a:latin typeface="Calibri" pitchFamily="34" charset="0"/>
                        </a:rPr>
                        <a:t>stálosti postupu</a:t>
                      </a:r>
                    </a:p>
                    <a:p>
                      <a:pPr marL="271463" indent="-271463">
                        <a:tabLst/>
                      </a:pPr>
                      <a:r>
                        <a:rPr lang="cs-CZ" sz="1200" b="0" i="1" noProof="0" dirty="0">
                          <a:latin typeface="Calibri" pitchFamily="34" charset="0"/>
                        </a:rPr>
                        <a:t>→	</a:t>
                      </a:r>
                      <a:r>
                        <a:rPr lang="cs-CZ" sz="1200" i="1" noProof="0" dirty="0">
                          <a:latin typeface="Calibri" pitchFamily="34" charset="0"/>
                        </a:rPr>
                        <a:t>požadavek na průběžné monitorování, údržbu a kalibraci</a:t>
                      </a:r>
                      <a:endParaRPr lang="cs-CZ" sz="1200" b="0" i="1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92937"/>
                  </a:ext>
                </a:extLst>
              </a:tr>
              <a:tr h="512513">
                <a:tc>
                  <a:txBody>
                    <a:bodyPr/>
                    <a:lstStyle/>
                    <a:p>
                      <a:r>
                        <a:rPr lang="cs-CZ" sz="1200" b="1" u="sng" noProof="0" dirty="0">
                          <a:latin typeface="Calibri" pitchFamily="34" charset="0"/>
                        </a:rPr>
                        <a:t>výrobek</a:t>
                      </a:r>
                      <a:r>
                        <a:rPr lang="cs-CZ" sz="1200" b="1" noProof="0" dirty="0">
                          <a:latin typeface="Calibri" pitchFamily="34" charset="0"/>
                        </a:rPr>
                        <a:t> (zdravotnický prostředek)</a:t>
                      </a: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cs-CZ" sz="1200" noProof="0" dirty="0">
                          <a:latin typeface="Calibri" pitchFamily="34" charset="0"/>
                        </a:rPr>
                        <a:t>sterilní musí být celý výrobek, tj. i jeho všechna obtížně dostupná místa – dlouhé dutiny(!)</a:t>
                      </a: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81457"/>
                  </a:ext>
                </a:extLst>
              </a:tr>
              <a:tr h="512513">
                <a:tc>
                  <a:txBody>
                    <a:bodyPr/>
                    <a:lstStyle/>
                    <a:p>
                      <a:r>
                        <a:rPr lang="cs-CZ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splňující předem stanovené </a:t>
                      </a:r>
                      <a:r>
                        <a:rPr lang="cs-CZ" sz="1200" b="1" i="0" u="sng" strike="noStrike" kern="1200" baseline="0" noProof="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specifikace</a:t>
                      </a:r>
                      <a:r>
                        <a:rPr lang="cs-CZ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cs-CZ" sz="1200" b="1" noProof="0" dirty="0"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noProof="0" dirty="0">
                          <a:latin typeface="Calibri" pitchFamily="34" charset="0"/>
                        </a:rPr>
                        <a:t>existence </a:t>
                      </a:r>
                      <a:r>
                        <a:rPr lang="cs-CZ" sz="1200" u="sng" noProof="0" dirty="0">
                          <a:latin typeface="Calibri" pitchFamily="34" charset="0"/>
                        </a:rPr>
                        <a:t>specifikace, </a:t>
                      </a:r>
                      <a:r>
                        <a:rPr lang="cs-CZ" sz="1200" b="0" u="sng" noProof="0" dirty="0">
                          <a:latin typeface="Calibri" pitchFamily="34" charset="0"/>
                        </a:rPr>
                        <a:t>co to je sterilní produkt</a:t>
                      </a:r>
                    </a:p>
                    <a:p>
                      <a:pPr marL="271463" marR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1" noProof="0" dirty="0">
                          <a:latin typeface="Calibri" pitchFamily="34" charset="0"/>
                        </a:rPr>
                        <a:t>→	viz EN 556-1: SAL ≤ 1×10</a:t>
                      </a:r>
                      <a:r>
                        <a:rPr lang="cs-CZ" sz="1200" b="1" i="1" baseline="30000" noProof="0" dirty="0">
                          <a:latin typeface="Calibri" pitchFamily="34" charset="0"/>
                        </a:rPr>
                        <a:t>-6</a:t>
                      </a:r>
                      <a:endParaRPr lang="cs-CZ" sz="1200" b="0" i="1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52871"/>
                  </a:ext>
                </a:extLst>
              </a:tr>
              <a:tr h="5125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Validací se má trvale prokazovat SAL ≤ 1×10</a:t>
                      </a:r>
                      <a:r>
                        <a:rPr lang="cs-CZ" sz="1200" b="1" i="0" baseline="3000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-6 </a:t>
                      </a:r>
                      <a:r>
                        <a:rPr lang="cs-CZ" sz="1200" b="1" i="0" baseline="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u daného </a:t>
                      </a:r>
                      <a:r>
                        <a:rPr lang="cs-CZ" sz="1200" b="1" i="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sterilizačního postupu.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Za validaci</a:t>
                      </a:r>
                      <a:r>
                        <a:rPr lang="cs-CZ" sz="1200" b="1" i="0" baseline="0" noProof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odpovídá ten, kdo odpovídá za proces sterilizace.</a:t>
                      </a:r>
                      <a:endParaRPr lang="cs-CZ" sz="1200" b="0" i="0" noProof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288" algn="l"/>
                        </a:tabLst>
                        <a:defRPr/>
                      </a:pPr>
                      <a:endParaRPr lang="cs-CZ" sz="1800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3" marR="91433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1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48AA3-4EB3-391B-0FD1-CD76927A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Kontrola „účinnosti“ sterilizačního cyklu / validace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C4EA5B-0CB8-4D88-B989-C7B53FF48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noProof="0" dirty="0"/>
              <a:t>Co je to účinnost sterilizačního cyklu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15BCAC-4F9B-6465-5592-59453A8B8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1" y="1291500"/>
            <a:ext cx="7523999" cy="3060000"/>
          </a:xfrm>
        </p:spPr>
        <p:txBody>
          <a:bodyPr/>
          <a:lstStyle/>
          <a:p>
            <a:r>
              <a:rPr lang="cs-CZ" noProof="0" dirty="0">
                <a:latin typeface="+mn-lt"/>
              </a:rPr>
              <a:t>Pojem je definovaný normou, defacto norma je pouze o tom aby definovala pojem </a:t>
            </a:r>
            <a:r>
              <a:rPr lang="cs-CZ" b="1" noProof="0" dirty="0">
                <a:latin typeface="+mn-lt"/>
              </a:rPr>
              <a:t>STERILNÍ </a:t>
            </a:r>
            <a:r>
              <a:rPr lang="cs-CZ" noProof="0" dirty="0">
                <a:latin typeface="+mn-lt"/>
              </a:rPr>
              <a:t>zdravotnický prostředek.</a:t>
            </a:r>
          </a:p>
          <a:p>
            <a:r>
              <a:rPr lang="cs-CZ" sz="1000" i="1" noProof="0" dirty="0">
                <a:solidFill>
                  <a:schemeClr val="accent4"/>
                </a:solidFill>
                <a:latin typeface="+mn-lt"/>
              </a:rPr>
              <a:t>EN 556-1:2002  - </a:t>
            </a:r>
            <a:r>
              <a:rPr lang="cs-CZ" i="1" noProof="0" dirty="0">
                <a:solidFill>
                  <a:schemeClr val="accent4"/>
                </a:solidFill>
                <a:effectLst/>
                <a:latin typeface="+mn-lt"/>
              </a:rPr>
              <a:t>Sterilizace zdravotnických prostředků - Požadavky na zdravotnické prostředky označované jako „STERILNÍ” - Část 1: Požadavky na zdravotnické prostředky sterilizované v konečném obalu</a:t>
            </a:r>
          </a:p>
          <a:p>
            <a:endParaRPr lang="cs-CZ" noProof="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FFE7C8-6BC7-7FE8-F42D-D65B4987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3</a:t>
            </a:fld>
            <a:endParaRPr lang="cs-CZ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6DC13C6-1392-9EEB-ACBA-CB2BC03B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841" y="2145314"/>
            <a:ext cx="4172735" cy="25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9539-64CB-259C-A078-FAE08CFC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AB793-2E6A-F7D8-92B7-FE971168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Normy pro proces validace</a:t>
            </a:r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4A247E-E566-47F8-991E-DB8A98ADE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9" y="1440393"/>
            <a:ext cx="7524000" cy="306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1400" noProof="0" dirty="0">
                <a:latin typeface="+mn-lt"/>
              </a:rPr>
              <a:t>Sterilizace:</a:t>
            </a:r>
          </a:p>
          <a:p>
            <a:pPr eaLnBrk="1" hangingPunct="1">
              <a:defRPr/>
            </a:pPr>
            <a:r>
              <a:rPr lang="cs-CZ" sz="1200" noProof="0" dirty="0">
                <a:solidFill>
                  <a:srgbClr val="FF0000"/>
                </a:solidFill>
                <a:latin typeface="+mn-lt"/>
              </a:rPr>
              <a:t>Vlhkým teplem – EN ISO 17665:2024 (v ČR platná od 11/2024 v </a:t>
            </a:r>
            <a:r>
              <a:rPr lang="cs-CZ" sz="1200" noProof="0" dirty="0" err="1">
                <a:solidFill>
                  <a:srgbClr val="FF0000"/>
                </a:solidFill>
                <a:latin typeface="+mn-lt"/>
              </a:rPr>
              <a:t>cz</a:t>
            </a:r>
            <a:r>
              <a:rPr lang="cs-CZ" sz="1200" noProof="0" dirty="0">
                <a:solidFill>
                  <a:srgbClr val="FF0000"/>
                </a:solidFill>
                <a:latin typeface="+mn-lt"/>
              </a:rPr>
              <a:t> verzi 4/2025)</a:t>
            </a:r>
          </a:p>
          <a:p>
            <a:pPr eaLnBrk="1" hangingPunct="1">
              <a:defRPr/>
            </a:pPr>
            <a:r>
              <a:rPr lang="cs-CZ" sz="1200" noProof="0" dirty="0">
                <a:latin typeface="+mn-lt"/>
              </a:rPr>
              <a:t>Formaldehydem – EN ISO 25424</a:t>
            </a:r>
          </a:p>
          <a:p>
            <a:pPr eaLnBrk="1" hangingPunct="1">
              <a:defRPr/>
            </a:pPr>
            <a:r>
              <a:rPr lang="cs-CZ" sz="1200" noProof="0" dirty="0">
                <a:latin typeface="+mn-lt"/>
              </a:rPr>
              <a:t>Etylenoxidem – EN ISO 11135-1 </a:t>
            </a:r>
          </a:p>
          <a:p>
            <a:pPr eaLnBrk="1" hangingPunct="1">
              <a:defRPr/>
            </a:pPr>
            <a:r>
              <a:rPr lang="cs-CZ" sz="1200" noProof="0" dirty="0">
                <a:latin typeface="+mn-lt"/>
              </a:rPr>
              <a:t>Zářením – EN ISO 11137-1</a:t>
            </a:r>
          </a:p>
          <a:p>
            <a:pPr eaLnBrk="1" hangingPunct="1">
              <a:defRPr/>
            </a:pPr>
            <a:r>
              <a:rPr lang="cs-CZ" sz="1200" noProof="0" dirty="0">
                <a:latin typeface="+mn-lt"/>
              </a:rPr>
              <a:t>Horkým vzduchem - EN ISO 20857</a:t>
            </a:r>
          </a:p>
          <a:p>
            <a:pPr eaLnBrk="1" hangingPunct="1">
              <a:defRPr/>
            </a:pPr>
            <a:endParaRPr lang="cs-CZ" sz="1400" noProof="0" dirty="0">
              <a:latin typeface="+mn-lt"/>
            </a:endParaRPr>
          </a:p>
          <a:p>
            <a:pPr eaLnBrk="1" hangingPunct="1">
              <a:defRPr/>
            </a:pPr>
            <a:r>
              <a:rPr lang="cs-CZ" sz="1100" b="1" noProof="0" dirty="0">
                <a:latin typeface="+mn-lt"/>
              </a:rPr>
              <a:t>EN ISO 14937 </a:t>
            </a:r>
            <a:r>
              <a:rPr lang="cs-CZ" sz="1100" noProof="0" dirty="0">
                <a:latin typeface="+mn-lt"/>
              </a:rPr>
              <a:t>- </a:t>
            </a:r>
            <a:r>
              <a:rPr lang="cs-CZ" sz="1100" b="1" noProof="0" dirty="0">
                <a:latin typeface="+mn-lt"/>
              </a:rPr>
              <a:t>Sterilizace výrobků pro zdravotní péči - Obecné požadavky na charakterizaci sterilizačního činidla a vývoj, validaci a průběžnou kontrolu postupu sterilizace zdravotnických prostředků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9A71DE-2DEE-194E-0D54-8F477FF0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282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0158A-CCA8-3FEC-5CDA-ECB00C1A2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21AB5-89EE-917C-19C8-7BFC379B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ISO 17556 – změna struktur příloh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11B01E-50E3-5776-6016-E4EE423FD8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0" y="828000"/>
            <a:ext cx="7523999" cy="306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Kapitoly 5 až 12 zůstávají ve struktuře normy velmi podobné, tematicky stejné.</a:t>
            </a:r>
          </a:p>
          <a:p>
            <a:pPr>
              <a:lnSpc>
                <a:spcPct val="90000"/>
              </a:lnSpc>
            </a:pPr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Požadavky na systém kvality se zestručnily v kap.4 (Příloha F kap. 4.1):</a:t>
            </a:r>
          </a:p>
          <a:p>
            <a:pPr>
              <a:lnSpc>
                <a:spcPct val="90000"/>
              </a:lnSpc>
            </a:pPr>
            <a:endParaRPr lang="cs-CZ" sz="1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000" i="1" kern="0" noProof="0" dirty="0">
                <a:latin typeface="+mn-lt"/>
              </a:rPr>
              <a:t>Vývoj, validace a průběžná kontrola sterilizačního procesu jsou kritické prvky při realizaci výrobku pro zdravotní péči. Aby byla zajištěna důsledná implementace požadavků uvedených v tomto dokumentu, musí být vytvořeny, zavedeny a udržovány nezbytné procesy.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i="1" kern="0" noProof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i="1" kern="0" noProof="0" dirty="0">
                <a:latin typeface="+mn-lt"/>
              </a:rPr>
              <a:t>Procesy zvláště důležité ve vztahu k vývoji, validaci a průběžné kontrole sterilizačního procesu zahrnují, ale nejsou omezeny na: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i="1" kern="0" noProof="0" dirty="0">
                <a:latin typeface="+mn-lt"/>
              </a:rPr>
              <a:t>kontrolu dokumentace, včetně záznamů; přidělení odpovědnosti za řízení;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i="1" kern="0" noProof="0" dirty="0">
                <a:latin typeface="+mn-lt"/>
              </a:rPr>
              <a:t>poskytování odpovídajících zdrojů, včetně kompetentních lidských zdrojů a infrastruktury; kontrolu výrobku poskytovaného externími stranami;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i="1" kern="0" noProof="0" dirty="0">
                <a:latin typeface="+mn-lt"/>
              </a:rPr>
              <a:t>identifikaci a sledovatelnost výrobku v průběhu celého procesu; kontrolu neshodného  výrobku.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i="1" kern="0" noProof="0" dirty="0">
                <a:latin typeface="+mn-lt"/>
              </a:rPr>
              <a:t>musí být specifikován postup pro kalibraci veškerého sterilizačního zařízení, včetně přístrojového vybavení pro zkušební účely, používaného ke splnění požadavků tohoto dokumentu.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i="1" kern="0" noProof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i="1" kern="0" noProof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i="1" kern="0" noProof="0" dirty="0">
                <a:latin typeface="+mn-lt"/>
              </a:rPr>
              <a:t>ISO 13485 pokrývá všechny fáze životního cyklu zdravotnických prostředků v kontextu systémů managementu kvality pro regulační účely. Národní a/nebo regionální regulační požadavky na poskytování výrobků pro zdravotní péči mohou vyžadovat zavedení plného systému managementu kvality a posouzení tohoto systému uznaným orgánem pro posuzování shody.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kern="0" noProof="0" dirty="0">
                <a:latin typeface="+mn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Zásadní změna je ve struktuře příloh.</a:t>
            </a:r>
          </a:p>
          <a:p>
            <a:pPr>
              <a:lnSpc>
                <a:spcPct val="90000"/>
              </a:lnSpc>
            </a:pPr>
            <a:r>
              <a:rPr lang="cs-CZ" sz="1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Příloha F – pokyny pro aplikaci normativních požadavků </a:t>
            </a:r>
            <a:r>
              <a:rPr lang="cs-CZ" sz="1200" b="1" u="sng" noProof="0" dirty="0">
                <a:latin typeface="Calibri" panose="020F0502020204030204" pitchFamily="34" charset="0"/>
                <a:cs typeface="Calibri" panose="020F0502020204030204" pitchFamily="34" charset="0"/>
              </a:rPr>
              <a:t>ve zdravotnickém zařízení</a:t>
            </a:r>
          </a:p>
          <a:p>
            <a:pPr>
              <a:lnSpc>
                <a:spcPct val="90000"/>
              </a:lnSpc>
            </a:pPr>
            <a:r>
              <a:rPr lang="cs-CZ" sz="1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Příloha B – metody prokázání sterilizační účinnosti</a:t>
            </a:r>
            <a:endParaRPr lang="cs-CZ" sz="1000" b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D23959-9886-D43F-7433-A061EAEBF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56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A8F97-3620-C1D1-B504-E21E62B9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B.4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Conservative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inactivation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i="0" u="none" strike="noStrike" baseline="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reference </a:t>
            </a:r>
            <a:r>
              <a:rPr lang="cs-CZ" sz="2400" b="1" i="0" u="none" strike="noStrike" baseline="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22908E-D354-3E5F-5F51-95C8C9C17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9" y="1440393"/>
            <a:ext cx="7524000" cy="3060000"/>
          </a:xfrm>
        </p:spPr>
        <p:txBody>
          <a:bodyPr/>
          <a:lstStyle/>
          <a:p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Tato podkapitola popisuje metody, které jsou založeny na inaktivaci referenčních mikroorganismů. </a:t>
            </a:r>
            <a:r>
              <a:rPr lang="cs-CZ" sz="1200" b="1" u="sng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to také typické metody pro sterilizaci opakovaně použitelných předmětů</a:t>
            </a:r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. Kvalifikace sterilizačního procesu pro takové výrobky vyžaduje jiný přístup než ten, který se často používá pro nové a nepoužité výrobky, protože náročnost sterilizačního procesu je obtížně definovatelná a </a:t>
            </a:r>
            <a:r>
              <a:rPr lang="cs-CZ" sz="1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předsterilizační</a:t>
            </a:r>
            <a:r>
              <a:rPr lang="cs-CZ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 ošetření (např. čištění) lze obtížně validovat a kontrolovat. Sterilizační proces je v této situaci obvykle konzervativní a je navržen tak, aby poskytoval ošetření přesahující ošetření potřebné k dosažení stanovených požadavků na sterilitu.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1200" noProof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1200" noProof="0" dirty="0">
                <a:latin typeface="Calibri" panose="020F0502020204030204" pitchFamily="34" charset="0"/>
              </a:rPr>
              <a:t>Kinetiku inaktivace mikroorganizmů lze obecně popsat </a:t>
            </a:r>
            <a:r>
              <a:rPr lang="cs-CZ" sz="1200" b="1" noProof="0" dirty="0">
                <a:latin typeface="Calibri" panose="020F0502020204030204" pitchFamily="34" charset="0"/>
              </a:rPr>
              <a:t>exponenciálním vztahem mezi počtem přežívajících mikroorganizmů a dobou působení sterilizačního činidla</a:t>
            </a:r>
            <a:r>
              <a:rPr lang="cs-CZ" sz="1200" noProof="0" dirty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200" noProof="0" dirty="0">
                <a:latin typeface="Calibri" panose="020F0502020204030204" pitchFamily="34" charset="0"/>
              </a:rPr>
              <a:t>Např. každou 1,5minuty působení sterilizace se výchozí počet mikroorganismů zmenší 10násobně.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200" b="1" noProof="0" dirty="0">
                <a:latin typeface="Calibri" panose="020F0502020204030204" pitchFamily="34" charset="0"/>
              </a:rPr>
              <a:t>To znamená, že vždy existuje konečná pravděpodobnost přežití mikroorganizmu, nehledě na dobu sterilizace.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200" noProof="0" dirty="0">
                <a:latin typeface="Calibri" panose="020F0502020204030204" pitchFamily="34" charset="0"/>
              </a:rPr>
              <a:t>To znamená, že sterilita žádného výrobku v dané populaci podrobené sterilizačnímu postupu nemůže být zaručena 100% a že sterilita ošetřené populace musí být definována jako </a:t>
            </a:r>
            <a:r>
              <a:rPr lang="cs-CZ" sz="1200" b="1" noProof="0" dirty="0">
                <a:latin typeface="Calibri" panose="020F0502020204030204" pitchFamily="34" charset="0"/>
              </a:rPr>
              <a:t>pravděpodobnost přítomnosti životaschopného mikroorganizmu na výrobku </a:t>
            </a:r>
            <a:r>
              <a:rPr lang="cs-CZ" sz="1200" i="1" noProof="0" dirty="0">
                <a:latin typeface="Calibri" panose="020F0502020204030204" pitchFamily="34" charset="0"/>
              </a:rPr>
              <a:t>→ SAL</a:t>
            </a:r>
            <a:r>
              <a:rPr lang="cs-CZ" sz="1200" noProof="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3727D-FD02-42C9-8DE7-9D37DCFF4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49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80A4E-A74C-F2D6-BA8B-0AC385F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Veličiny a </a:t>
            </a:r>
            <a:r>
              <a:rPr lang="cs-CZ" sz="2400" b="1" dirty="0">
                <a:latin typeface="Calibri" pitchFamily="34" charset="0"/>
              </a:rPr>
              <a:t>pojmy</a:t>
            </a:r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 užívané u bioindikátorů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400A47-1D85-9D7B-E6A7-EA16239D4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1" y="828000"/>
            <a:ext cx="7523999" cy="3060000"/>
          </a:xfrm>
        </p:spPr>
        <p:txBody>
          <a:bodyPr/>
          <a:lstStyle/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SAL	</a:t>
            </a:r>
            <a:r>
              <a:rPr lang="cs-CZ" i="1" dirty="0">
                <a:latin typeface="Calibri" pitchFamily="34" charset="0"/>
              </a:rPr>
              <a:t>Sterility </a:t>
            </a:r>
            <a:r>
              <a:rPr lang="cs-CZ" i="1" dirty="0" err="1">
                <a:latin typeface="Calibri" pitchFamily="34" charset="0"/>
              </a:rPr>
              <a:t>Assurance</a:t>
            </a:r>
            <a:r>
              <a:rPr lang="cs-CZ" i="1" dirty="0">
                <a:latin typeface="Calibri" pitchFamily="34" charset="0"/>
              </a:rPr>
              <a:t> Level / </a:t>
            </a:r>
            <a:r>
              <a:rPr lang="cs-CZ" dirty="0">
                <a:latin typeface="Calibri" pitchFamily="34" charset="0"/>
              </a:rPr>
              <a:t>hladina sterilizační jistoty</a:t>
            </a:r>
            <a:br>
              <a:rPr lang="cs-CZ" i="1" dirty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>Teoretická pravděpodobnost přítomnosti jediného životaschopného mikroorganismu na ZP nebo v něm.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CFU (N</a:t>
            </a:r>
            <a:r>
              <a:rPr lang="cs-CZ" b="1" baseline="-25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)</a:t>
            </a:r>
            <a:r>
              <a:rPr lang="cs-CZ" dirty="0">
                <a:latin typeface="Calibri" pitchFamily="34" charset="0"/>
              </a:rPr>
              <a:t>	</a:t>
            </a:r>
            <a:r>
              <a:rPr lang="cs-CZ" i="1" dirty="0" err="1">
                <a:latin typeface="Calibri" pitchFamily="34" charset="0"/>
              </a:rPr>
              <a:t>Colony</a:t>
            </a:r>
            <a:r>
              <a:rPr lang="cs-CZ" i="1" dirty="0">
                <a:latin typeface="Calibri" pitchFamily="34" charset="0"/>
              </a:rPr>
              <a:t> </a:t>
            </a:r>
            <a:r>
              <a:rPr lang="cs-CZ" i="1" dirty="0" err="1">
                <a:latin typeface="Calibri" pitchFamily="34" charset="0"/>
              </a:rPr>
              <a:t>Forming</a:t>
            </a:r>
            <a:r>
              <a:rPr lang="cs-CZ" i="1" dirty="0">
                <a:latin typeface="Calibri" pitchFamily="34" charset="0"/>
              </a:rPr>
              <a:t> Unit </a:t>
            </a:r>
            <a:r>
              <a:rPr lang="cs-CZ" dirty="0">
                <a:latin typeface="Calibri" pitchFamily="34" charset="0"/>
              </a:rPr>
              <a:t>/ velikost populace na jednotku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</a:t>
            </a:r>
            <a:r>
              <a:rPr lang="cs-CZ" b="1" dirty="0">
                <a:latin typeface="Calibri" pitchFamily="34" charset="0"/>
              </a:rPr>
              <a:t>Počet životaschopných organismů ve sledované jednotce (bioindikátoru).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cs-CZ" dirty="0">
                <a:latin typeface="Calibri" pitchFamily="34" charset="0"/>
              </a:rPr>
              <a:t>	</a:t>
            </a:r>
            <a:r>
              <a:rPr lang="cs-CZ" i="1" dirty="0" err="1">
                <a:latin typeface="Calibri" pitchFamily="34" charset="0"/>
              </a:rPr>
              <a:t>value</a:t>
            </a:r>
            <a:r>
              <a:rPr lang="cs-CZ" dirty="0">
                <a:latin typeface="Calibri" pitchFamily="34" charset="0"/>
              </a:rPr>
              <a:t> / hodnota (pro parní procesy se udává hodnota D</a:t>
            </a:r>
            <a:r>
              <a:rPr lang="cs-CZ" baseline="-25000" dirty="0">
                <a:latin typeface="Calibri" pitchFamily="34" charset="0"/>
              </a:rPr>
              <a:t>121</a:t>
            </a:r>
            <a:r>
              <a:rPr lang="cs-CZ" dirty="0">
                <a:latin typeface="Calibri" pitchFamily="34" charset="0"/>
              </a:rPr>
              <a:t>)</a:t>
            </a:r>
            <a:br>
              <a:rPr lang="cs-CZ" dirty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>Čas potřebný k dosažení inaktivace 90 % populace.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</a:t>
            </a:r>
            <a:r>
              <a:rPr lang="cs-CZ" b="1" dirty="0">
                <a:latin typeface="Calibri" pitchFamily="34" charset="0"/>
              </a:rPr>
              <a:t>Čas potřebný k 10násobné inaktivaci (redukci), tj. o jeden dekadický řád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cs-CZ" b="1" baseline="-25000" dirty="0">
                <a:solidFill>
                  <a:srgbClr val="C00000"/>
                </a:solidFill>
                <a:latin typeface="Calibri" pitchFamily="34" charset="0"/>
              </a:rPr>
              <a:t>BIO</a:t>
            </a:r>
            <a:r>
              <a:rPr lang="cs-CZ" dirty="0">
                <a:latin typeface="Calibri" pitchFamily="34" charset="0"/>
              </a:rPr>
              <a:t>	</a:t>
            </a:r>
            <a:r>
              <a:rPr lang="cs-CZ" i="1" dirty="0" err="1">
                <a:latin typeface="Calibri" pitchFamily="34" charset="0"/>
              </a:rPr>
              <a:t>value</a:t>
            </a:r>
            <a:r>
              <a:rPr lang="cs-CZ" dirty="0">
                <a:latin typeface="Calibri" pitchFamily="34" charset="0"/>
              </a:rPr>
              <a:t> / hodnota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Součin D-hodnoty a dekadického logaritmu výchozí populace CFU.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Čas potřebný na redukci výchozí populace na 1 životaschopný organismus.</a:t>
            </a:r>
            <a:br>
              <a:rPr lang="cs-CZ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Celková odolnost bioindikátoru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z	</a:t>
            </a:r>
            <a:r>
              <a:rPr lang="cs-CZ" i="1" dirty="0" err="1">
                <a:latin typeface="Calibri" pitchFamily="34" charset="0"/>
              </a:rPr>
              <a:t>value</a:t>
            </a:r>
            <a:r>
              <a:rPr lang="cs-CZ" dirty="0">
                <a:latin typeface="Calibri" pitchFamily="34" charset="0"/>
              </a:rPr>
              <a:t> / hodnota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Změna teploty sterilizačního postupu, která způsobí 10násobnou změnu D-hodnoty.</a:t>
            </a:r>
            <a:br>
              <a:rPr lang="cs-CZ" dirty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>Pomocí z-hodnoty můžeme vypočítat D-hodnotu při jiných teplotách.</a:t>
            </a:r>
          </a:p>
          <a:p>
            <a:pPr marL="449263" indent="-449263" eaLnBrk="1" hangingPunct="1">
              <a:spcBef>
                <a:spcPts val="0"/>
              </a:spcBef>
              <a:defRPr/>
            </a:pPr>
            <a:endParaRPr lang="cs-CZ" dirty="0">
              <a:latin typeface="Calibri" pitchFamily="34" charset="0"/>
            </a:endParaRPr>
          </a:p>
          <a:p>
            <a:pPr marL="449263" indent="-449263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doba přežití / </a:t>
            </a:r>
            <a:r>
              <a:rPr lang="cs-CZ" i="1" dirty="0" err="1">
                <a:latin typeface="Calibri" pitchFamily="34" charset="0"/>
              </a:rPr>
              <a:t>survival</a:t>
            </a:r>
            <a:r>
              <a:rPr lang="cs-CZ" i="1" dirty="0">
                <a:latin typeface="Calibri" pitchFamily="34" charset="0"/>
              </a:rPr>
              <a:t> </a:t>
            </a:r>
            <a:r>
              <a:rPr lang="cs-CZ" i="1" dirty="0" err="1">
                <a:latin typeface="Calibri" pitchFamily="34" charset="0"/>
              </a:rPr>
              <a:t>time</a:t>
            </a:r>
            <a:r>
              <a:rPr lang="cs-CZ" i="1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≥ D</a:t>
            </a:r>
            <a:r>
              <a:rPr lang="cs-CZ" baseline="-25000" dirty="0">
                <a:latin typeface="Calibri" pitchFamily="34" charset="0"/>
              </a:rPr>
              <a:t>121</a:t>
            </a:r>
            <a:r>
              <a:rPr lang="cs-CZ" dirty="0">
                <a:latin typeface="Calibri" pitchFamily="34" charset="0"/>
              </a:rPr>
              <a:t> × (log CFU – 2)</a:t>
            </a:r>
          </a:p>
          <a:p>
            <a:pPr marL="449263" indent="-449263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všechny indikátory musí vykazovat růst</a:t>
            </a:r>
          </a:p>
          <a:p>
            <a:pPr marL="449263" indent="-449263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doba usmrcení / </a:t>
            </a:r>
            <a:r>
              <a:rPr lang="cs-CZ" b="1" i="1" dirty="0" err="1">
                <a:solidFill>
                  <a:srgbClr val="C00000"/>
                </a:solidFill>
                <a:latin typeface="Calibri" pitchFamily="34" charset="0"/>
              </a:rPr>
              <a:t>kill</a:t>
            </a:r>
            <a:r>
              <a:rPr lang="cs-CZ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b="1" i="1" dirty="0" err="1">
                <a:solidFill>
                  <a:srgbClr val="C00000"/>
                </a:solidFill>
                <a:latin typeface="Calibri" pitchFamily="34" charset="0"/>
              </a:rPr>
              <a:t>time</a:t>
            </a:r>
            <a:r>
              <a:rPr lang="cs-CZ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≤ D</a:t>
            </a:r>
            <a:r>
              <a:rPr lang="cs-CZ" b="1" baseline="-25000" dirty="0">
                <a:solidFill>
                  <a:srgbClr val="C00000"/>
                </a:solidFill>
                <a:latin typeface="Calibri" pitchFamily="34" charset="0"/>
              </a:rPr>
              <a:t>121</a:t>
            </a:r>
            <a:r>
              <a:rPr lang="cs-CZ" b="1" dirty="0">
                <a:solidFill>
                  <a:srgbClr val="C00000"/>
                </a:solidFill>
                <a:latin typeface="Calibri" pitchFamily="34" charset="0"/>
              </a:rPr>
              <a:t> × (log CFU + 4)</a:t>
            </a:r>
          </a:p>
          <a:p>
            <a:pPr marL="449263" indent="-449263">
              <a:spcBef>
                <a:spcPts val="0"/>
              </a:spcBef>
              <a:defRPr/>
            </a:pPr>
            <a:r>
              <a:rPr lang="cs-CZ" dirty="0">
                <a:latin typeface="Calibri" pitchFamily="34" charset="0"/>
              </a:rPr>
              <a:t>	všechny indikátory musí vykazovat nulový růst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3A9000-7417-F2CF-0223-4AFDF55C9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4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3AF98-1756-C599-6974-57475348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noProof="0" dirty="0">
                <a:solidFill>
                  <a:srgbClr val="002060"/>
                </a:solidFill>
                <a:latin typeface="Calibri" pitchFamily="34" charset="0"/>
              </a:rPr>
              <a:t>Kinetika úhynu populace bioindikátoru</a:t>
            </a:r>
            <a:br>
              <a:rPr lang="cs-CZ" sz="2400" b="1" noProof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400" b="1" noProof="0" dirty="0">
                <a:solidFill>
                  <a:srgbClr val="002060"/>
                </a:solidFill>
                <a:latin typeface="Calibri" pitchFamily="34" charset="0"/>
              </a:rPr>
              <a:t>u parního procesu 121 °C (příklad!)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9C0CBD-2690-5F33-38C4-6976D09B76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000" y="1196553"/>
            <a:ext cx="7523999" cy="900471"/>
          </a:xfrm>
        </p:spPr>
        <p:txBody>
          <a:bodyPr/>
          <a:lstStyle/>
          <a:p>
            <a:pPr marL="1527175" indent="-1527175" eaLnBrk="1" hangingPunct="1">
              <a:spcBef>
                <a:spcPts val="0"/>
              </a:spcBef>
              <a:tabLst>
                <a:tab pos="2152650" algn="l"/>
              </a:tabLst>
              <a:defRPr/>
            </a:pPr>
            <a:r>
              <a:rPr lang="cs-CZ" sz="1000" noProof="0" dirty="0">
                <a:latin typeface="Calibri" pitchFamily="34" charset="0"/>
              </a:rPr>
              <a:t>CFU = 10</a:t>
            </a:r>
            <a:r>
              <a:rPr lang="cs-CZ" sz="1000" baseline="30000" noProof="0" dirty="0">
                <a:latin typeface="Calibri" pitchFamily="34" charset="0"/>
              </a:rPr>
              <a:t>6</a:t>
            </a:r>
            <a:r>
              <a:rPr lang="cs-CZ" sz="1000" noProof="0" dirty="0">
                <a:latin typeface="Calibri" pitchFamily="34" charset="0"/>
              </a:rPr>
              <a:t>	počet mikroorganizmů na jeden indikátor</a:t>
            </a:r>
          </a:p>
          <a:p>
            <a:pPr marL="1527175" indent="-1527175" eaLnBrk="1" hangingPunct="1">
              <a:spcBef>
                <a:spcPts val="0"/>
              </a:spcBef>
              <a:defRPr/>
            </a:pPr>
            <a:r>
              <a:rPr lang="cs-CZ" sz="1000" noProof="0" dirty="0">
                <a:latin typeface="Calibri" pitchFamily="34" charset="0"/>
              </a:rPr>
              <a:t>D</a:t>
            </a:r>
            <a:r>
              <a:rPr lang="cs-CZ" sz="1000" baseline="-25000" noProof="0" dirty="0">
                <a:latin typeface="Calibri" pitchFamily="34" charset="0"/>
              </a:rPr>
              <a:t>121</a:t>
            </a:r>
            <a:r>
              <a:rPr lang="cs-CZ" sz="1000" noProof="0" dirty="0">
                <a:latin typeface="Calibri" pitchFamily="34" charset="0"/>
              </a:rPr>
              <a:t> = 1,5 min	čas potřebný k 10násobné redukci výchozí životaschopné populace, tj. o 1 řád</a:t>
            </a:r>
          </a:p>
          <a:p>
            <a:pPr marL="1527175" indent="-1527175" eaLnBrk="1" hangingPunct="1">
              <a:spcBef>
                <a:spcPts val="0"/>
              </a:spcBef>
              <a:defRPr/>
            </a:pPr>
            <a:r>
              <a:rPr lang="cs-CZ" sz="1000" noProof="0" dirty="0">
                <a:latin typeface="Calibri" pitchFamily="34" charset="0"/>
              </a:rPr>
              <a:t>F</a:t>
            </a:r>
            <a:r>
              <a:rPr lang="cs-CZ" sz="1000" baseline="-25000" noProof="0" dirty="0">
                <a:latin typeface="Calibri" pitchFamily="34" charset="0"/>
              </a:rPr>
              <a:t>BIO   </a:t>
            </a:r>
            <a:r>
              <a:rPr lang="cs-CZ" sz="1000" noProof="0" dirty="0">
                <a:latin typeface="Calibri" pitchFamily="34" charset="0"/>
              </a:rPr>
              <a:t>= 9 min 	čas potřebný na snížení výchozí populace na hodnotu 1</a:t>
            </a:r>
          </a:p>
          <a:p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55FDE-F2D9-8AD1-9893-87B9D4D25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cs-CZ" noProof="0" smtClean="0"/>
              <a:pPr/>
              <a:t>8</a:t>
            </a:fld>
            <a:endParaRPr lang="cs-CZ" noProof="0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E558553-03F6-E379-63C2-09D41CB2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904025"/>
            <a:ext cx="4548116" cy="30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6A98A-7C47-47AC-6F0E-10F1092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Calibri" pitchFamily="34" charset="0"/>
              </a:rPr>
              <a:t>Kinetika úhynu populace bioindikátoru</a:t>
            </a:r>
            <a:br>
              <a:rPr lang="cs-CZ" sz="2400" b="1" dirty="0">
                <a:latin typeface="Calibri" pitchFamily="34" charset="0"/>
              </a:rPr>
            </a:br>
            <a:r>
              <a:rPr lang="cs-CZ" sz="2400" b="1" dirty="0">
                <a:latin typeface="Calibri" pitchFamily="34" charset="0"/>
              </a:rPr>
              <a:t>u parního procesu 121 °C + 134°C (příklad!)</a:t>
            </a:r>
            <a:br>
              <a:rPr lang="cs-CZ" sz="2400" b="1" dirty="0">
                <a:latin typeface="Calibri" pitchFamily="34" charset="0"/>
              </a:rPr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767302-44D5-702A-FB08-80500ABE4F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527175" indent="-1527175">
              <a:defRPr/>
            </a:pPr>
            <a:r>
              <a:rPr lang="cs-CZ" sz="1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</a:t>
            </a:r>
            <a:r>
              <a:rPr lang="cs-CZ" sz="10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0</a:t>
            </a:r>
            <a:r>
              <a:rPr lang="cs-CZ" sz="1000" dirty="0">
                <a:latin typeface="Calibri" pitchFamily="34" charset="0"/>
              </a:rPr>
              <a:t> = 1,5*10</a:t>
            </a:r>
            <a:r>
              <a:rPr lang="cs-CZ" sz="1000" baseline="30000" dirty="0">
                <a:latin typeface="Calibri" pitchFamily="34" charset="0"/>
              </a:rPr>
              <a:t>6</a:t>
            </a:r>
            <a:r>
              <a:rPr lang="cs-CZ" sz="1000" dirty="0">
                <a:latin typeface="Calibri" pitchFamily="34" charset="0"/>
              </a:rPr>
              <a:t>	počet mikroorganizmů na jeden indikátor</a:t>
            </a:r>
          </a:p>
          <a:p>
            <a:pPr marL="1527175" indent="-1527175" eaLnBrk="1" hangingPunct="1">
              <a:defRPr/>
            </a:pPr>
            <a:endParaRPr lang="cs-CZ" sz="1000" dirty="0">
              <a:latin typeface="Calibri" pitchFamily="34" charset="0"/>
            </a:endParaRPr>
          </a:p>
          <a:p>
            <a:pPr marL="1527175" indent="-1527175" eaLnBrk="1" hangingPunct="1">
              <a:defRPr/>
            </a:pPr>
            <a:r>
              <a:rPr lang="cs-CZ" sz="1000" dirty="0">
                <a:latin typeface="Calibri" pitchFamily="34" charset="0"/>
              </a:rPr>
              <a:t>D</a:t>
            </a:r>
            <a:r>
              <a:rPr lang="cs-CZ" sz="1000" baseline="-25000" dirty="0">
                <a:latin typeface="Calibri" pitchFamily="34" charset="0"/>
              </a:rPr>
              <a:t>121</a:t>
            </a:r>
            <a:r>
              <a:rPr lang="cs-CZ" sz="1000" dirty="0">
                <a:latin typeface="Calibri" pitchFamily="34" charset="0"/>
              </a:rPr>
              <a:t> = 1,9 min	</a:t>
            </a:r>
            <a:r>
              <a:rPr lang="cs-CZ" sz="1000" dirty="0">
                <a:solidFill>
                  <a:srgbClr val="0070C0"/>
                </a:solidFill>
                <a:latin typeface="Calibri" pitchFamily="34" charset="0"/>
              </a:rPr>
              <a:t>F</a:t>
            </a:r>
            <a:r>
              <a:rPr lang="cs-CZ" sz="1000" baseline="-25000" dirty="0">
                <a:solidFill>
                  <a:srgbClr val="0070C0"/>
                </a:solidFill>
                <a:latin typeface="Calibri" pitchFamily="34" charset="0"/>
              </a:rPr>
              <a:t>BIO   </a:t>
            </a:r>
            <a:r>
              <a:rPr lang="cs-CZ" sz="1000" dirty="0">
                <a:solidFill>
                  <a:srgbClr val="0070C0"/>
                </a:solidFill>
                <a:latin typeface="Calibri" pitchFamily="34" charset="0"/>
              </a:rPr>
              <a:t>= 11,7 min </a:t>
            </a:r>
            <a:r>
              <a:rPr lang="cs-CZ" sz="1000" dirty="0">
                <a:latin typeface="Calibri" pitchFamily="34" charset="0"/>
              </a:rPr>
              <a:t>	</a:t>
            </a:r>
          </a:p>
          <a:p>
            <a:pPr marL="1527175" indent="-1527175" eaLnBrk="1" hangingPunct="1">
              <a:defRPr/>
            </a:pPr>
            <a:endParaRPr lang="cs-CZ" sz="1000" dirty="0">
              <a:latin typeface="Calibri" pitchFamily="34" charset="0"/>
            </a:endParaRPr>
          </a:p>
          <a:p>
            <a:pPr marL="1527175" indent="-1527175" eaLnBrk="1" hangingPunct="1">
              <a:defRPr/>
            </a:pPr>
            <a:r>
              <a:rPr lang="cs-CZ" sz="1000" dirty="0">
                <a:latin typeface="Calibri" pitchFamily="34" charset="0"/>
              </a:rPr>
              <a:t>D</a:t>
            </a:r>
            <a:r>
              <a:rPr lang="cs-CZ" sz="1000" baseline="-25000" dirty="0">
                <a:latin typeface="Calibri" pitchFamily="34" charset="0"/>
              </a:rPr>
              <a:t>134</a:t>
            </a:r>
            <a:r>
              <a:rPr lang="cs-CZ" sz="1000" dirty="0">
                <a:latin typeface="Calibri" pitchFamily="34" charset="0"/>
              </a:rPr>
              <a:t> = 0,054 min	</a:t>
            </a:r>
            <a:r>
              <a:rPr lang="cs-CZ" sz="1000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cs-CZ" sz="1000" baseline="-25000" dirty="0">
                <a:solidFill>
                  <a:srgbClr val="FF0000"/>
                </a:solidFill>
                <a:latin typeface="Calibri" pitchFamily="34" charset="0"/>
              </a:rPr>
              <a:t>BIO   </a:t>
            </a:r>
            <a:r>
              <a:rPr lang="cs-CZ" sz="1000" dirty="0">
                <a:solidFill>
                  <a:srgbClr val="FF0000"/>
                </a:solidFill>
                <a:latin typeface="Calibri" pitchFamily="34" charset="0"/>
              </a:rPr>
              <a:t>= 0,33 min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A9E4F5-7960-40B4-651A-605191E2F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FF619B-FA4A-F944-9B96-D79962FF51BF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7DB6A-C57E-024F-2096-EE817615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008" y="1793618"/>
            <a:ext cx="4652289" cy="30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58C89"/>
      </a:accent2>
      <a:accent3>
        <a:srgbClr val="ED7D31"/>
      </a:accent3>
      <a:accent4>
        <a:srgbClr val="0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T PowerPoint Master 16_9 - šablona  -  Jen pro čtení" id="{040AEC7D-3A62-4085-B5C4-929913FEE1DC}" vid="{A9D8A5DD-D7C6-4DD9-B3B8-1A37E0E8E11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9566a8-ea28-462f-810a-7987ab1e41d8">
      <UserInfo>
        <DisplayName>Svitlana Seeger</DisplayName>
        <AccountId>104</AccountId>
        <AccountType/>
      </UserInfo>
      <UserInfo>
        <DisplayName>Michael Geutler</DisplayName>
        <AccountId>317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7D4D79D8FAC94D8337B3CBBAE3E16C" ma:contentTypeVersion="5" ma:contentTypeDescription="Ein neues Dokument erstellen." ma:contentTypeScope="" ma:versionID="c720e4dfad7cdc569a97dcc8b30a6c50">
  <xsd:schema xmlns:xsd="http://www.w3.org/2001/XMLSchema" xmlns:xs="http://www.w3.org/2001/XMLSchema" xmlns:p="http://schemas.microsoft.com/office/2006/metadata/properties" xmlns:ns2="953c349f-b256-4b85-8fe4-f31cadec665d" xmlns:ns3="919566a8-ea28-462f-810a-7987ab1e41d8" targetNamespace="http://schemas.microsoft.com/office/2006/metadata/properties" ma:root="true" ma:fieldsID="f840f767a86012ab262f7a3635d43f91" ns2:_="" ns3:_="">
    <xsd:import namespace="953c349f-b256-4b85-8fe4-f31cadec665d"/>
    <xsd:import namespace="919566a8-ea28-462f-810a-7987ab1e4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c349f-b256-4b85-8fe4-f31cadec6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566a8-ea28-462f-810a-7987ab1e4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8A81D-C905-45B2-8D86-177AADEA3A91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919566a8-ea28-462f-810a-7987ab1e41d8"/>
    <ds:schemaRef ds:uri="953c349f-b256-4b85-8fe4-f31cadec665d"/>
  </ds:schemaRefs>
</ds:datastoreItem>
</file>

<file path=customXml/itemProps2.xml><?xml version="1.0" encoding="utf-8"?>
<ds:datastoreItem xmlns:ds="http://schemas.openxmlformats.org/officeDocument/2006/customXml" ds:itemID="{D7D94F19-D18C-4FB6-BFDC-36DFD1E12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2F5A4-2F4D-44E4-9A9A-272ECCFCB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c349f-b256-4b85-8fe4-f31cadec665d"/>
    <ds:schemaRef ds:uri="919566a8-ea28-462f-810a-7987ab1e4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BMT PowerPoint Master 16_9</Template>
  <TotalTime>1904</TotalTime>
  <Words>1674</Words>
  <Application>Microsoft Office PowerPoint</Application>
  <PresentationFormat>Předvádění na obrazovce (16:9)</PresentationFormat>
  <Paragraphs>157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Roboto</vt:lpstr>
      <vt:lpstr>Roboto Black</vt:lpstr>
      <vt:lpstr>Roboto Light</vt:lpstr>
      <vt:lpstr>Roboto Medium</vt:lpstr>
      <vt:lpstr>Wingdings</vt:lpstr>
      <vt:lpstr>Office</vt:lpstr>
      <vt:lpstr>Validace procesu sterilizace</vt:lpstr>
      <vt:lpstr>Definice pojmu validace</vt:lpstr>
      <vt:lpstr>Kontrola „účinnosti“ sterilizačního cyklu / validace</vt:lpstr>
      <vt:lpstr>Normy pro proces validace</vt:lpstr>
      <vt:lpstr>ISO 17556 – změna struktur příloh</vt:lpstr>
      <vt:lpstr>B.4 Conservative process definition based on inactivation of reference microorganisms</vt:lpstr>
      <vt:lpstr>Veličiny a pojmy užívané u bioindikátorů</vt:lpstr>
      <vt:lpstr>Kinetika úhynu populace bioindikátoru u parního procesu 121 °C (příklad!)</vt:lpstr>
      <vt:lpstr>Kinetika úhynu populace bioindikátoru u parního procesu 121 °C + 134°C (příklad!) </vt:lpstr>
      <vt:lpstr>Prokázání sterilizační účinnosti</vt:lpstr>
      <vt:lpstr>Příklad podle metody polovičního cyklu dle B.4.5.2</vt:lpstr>
      <vt:lpstr>Příklad podle metody úplného cyklu dle B.4.6</vt:lpstr>
      <vt:lpstr>Počty a rozmístění indikátorů</vt:lpstr>
      <vt:lpstr>AHEM 1/2014</vt:lpstr>
      <vt:lpstr>Prezentace aplikace PowerPoint</vt:lpstr>
    </vt:vector>
  </TitlesOfParts>
  <Company>BMT Medical Technology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Žďárská</dc:creator>
  <cp:lastModifiedBy>Lenka Žďárská</cp:lastModifiedBy>
  <cp:revision>69</cp:revision>
  <cp:lastPrinted>2025-03-21T06:13:52Z</cp:lastPrinted>
  <dcterms:created xsi:type="dcterms:W3CDTF">2024-09-24T05:50:56Z</dcterms:created>
  <dcterms:modified xsi:type="dcterms:W3CDTF">2025-10-21T12:24:02Z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0x010100A07D4D79D8FAC94D8337B3CBBAE3E16C</vt:lpwstr>
  </property>
</Properties>
</file>