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4"/>
  </p:sldMasterIdLst>
  <p:notesMasterIdLst>
    <p:notesMasterId r:id="rId22"/>
  </p:notesMasterIdLst>
  <p:sldIdLst>
    <p:sldId id="258" r:id="rId5"/>
    <p:sldId id="300" r:id="rId6"/>
    <p:sldId id="307" r:id="rId7"/>
    <p:sldId id="304" r:id="rId8"/>
    <p:sldId id="265" r:id="rId9"/>
    <p:sldId id="299" r:id="rId10"/>
    <p:sldId id="298" r:id="rId11"/>
    <p:sldId id="260" r:id="rId12"/>
    <p:sldId id="261" r:id="rId13"/>
    <p:sldId id="262" r:id="rId14"/>
    <p:sldId id="263" r:id="rId15"/>
    <p:sldId id="264" r:id="rId16"/>
    <p:sldId id="301" r:id="rId17"/>
    <p:sldId id="302" r:id="rId18"/>
    <p:sldId id="303" r:id="rId19"/>
    <p:sldId id="30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6" autoAdjust="0"/>
  </p:normalViewPr>
  <p:slideViewPr>
    <p:cSldViewPr snapToGrid="0">
      <p:cViewPr varScale="1">
        <p:scale>
          <a:sx n="93" d="100"/>
          <a:sy n="93" d="100"/>
        </p:scale>
        <p:origin x="27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3EE1-DA77-4144-AA62-7C92F7147F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CB8EB-CF4E-1242-BCA2-B84D0474F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8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E407A-7F9A-61F6-79FC-A7473DB88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8D73E2C-19F9-B446-F629-E7076A11B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1313EC5-92F6-7241-7B3E-08261ADF7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7BD4622-962A-1E6B-6F05-F840419AA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216E-8ECC-448B-826E-5391DA886BEB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4126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216E-8ECC-448B-826E-5391DA886BEB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149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F3F3F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CB8EB-CF4E-1242-BCA2-B84D0474F3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2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v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64230D-109B-5375-51E7-81AA06A40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EFA59A-39FF-2900-D458-DF643242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434" y="4594405"/>
            <a:ext cx="10515600" cy="7644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4636-5CC5-3997-624E-B983AC274F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5434" y="5379763"/>
            <a:ext cx="10515600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green and black logo&#10;&#10;Description automatically generated">
            <a:extLst>
              <a:ext uri="{FF2B5EF4-FFF2-40B4-BE49-F238E27FC236}">
                <a16:creationId xmlns:a16="http://schemas.microsoft.com/office/drawing/2014/main" id="{E0261BE1-B327-4302-5438-D3AF6C43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6226" y="442349"/>
            <a:ext cx="2504808" cy="152143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A97C94-3813-9333-6EFD-770C887F3BA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85434" y="6130945"/>
            <a:ext cx="3707921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First Name Last Name,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94018C-426E-373F-B0FB-2EF3C1D62A53}"/>
              </a:ext>
            </a:extLst>
          </p:cNvPr>
          <p:cNvCxnSpPr/>
          <p:nvPr userDrawn="1"/>
        </p:nvCxnSpPr>
        <p:spPr>
          <a:xfrm>
            <a:off x="1086173" y="5925842"/>
            <a:ext cx="2834768" cy="0"/>
          </a:xfrm>
          <a:prstGeom prst="line">
            <a:avLst/>
          </a:prstGeom>
          <a:ln w="12700" cap="rnd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47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ACC-69CD-96B3-07F9-2C8E9B26AA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1C8E08CD-C41A-695C-6625-67EB405BC9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2536" y="6127905"/>
            <a:ext cx="1046136" cy="53953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B3CA6A-D30C-CF19-8C72-85D991F4E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52" y="1651131"/>
            <a:ext cx="6759328" cy="74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9066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7632-E385-15F3-8B41-A758629D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12DEC-84CC-8A41-878E-757D52BC2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AC41A-DD42-97F0-43BD-19809CDA0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AF502-E4BA-F422-416E-FA87BB52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7D6FA-5021-EE41-A65D-EAAA0598B07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AE153-068C-7686-28F0-69CE45CF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2C88-2197-FB09-5C13-660AA0C2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D9902-3A39-8241-8875-1AC51FAFA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2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5A59E-7EB4-0B7B-7392-F4F71C0E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503BF-7B4D-B19E-9328-5A9B171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D0919-321A-6C0E-132B-E62422399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F1D540-BCA0-E4F4-B3BA-F604BACDF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E5804-9FAE-3FF5-96F4-9D2C2C2B9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88B6B-BF5B-7E9B-B45B-D597CCE0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7D6FA-5021-EE41-A65D-EAAA0598B07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24ED5-8BA9-1028-C6A9-3F2A4BE7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EA4565-E660-B479-AF68-D88C4ACD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D9902-3A39-8241-8875-1AC51FAFA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32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3A93C-E8B3-5AEE-271B-2B65F65AC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09711-35A4-EE0A-6F74-C9E017566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7D6FA-5021-EE41-A65D-EAAA0598B07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46C8F-758F-FFE3-C822-FF46DB897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5AD84-923A-F351-6A9D-7EC30538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D9902-3A39-8241-8875-1AC51FAFA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4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6E16E9-0A55-B552-9402-388052F5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7D6FA-5021-EE41-A65D-EAAA0598B07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EFC4C-AE5E-9F93-B163-9FFE11077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6F82A-8424-8055-C74A-FA1AD315E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D9902-3A39-8241-8875-1AC51FAFA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10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7021-26E3-9049-9B7D-2608DAC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7FE94-540A-3643-B018-60936520C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E341C-D2BD-4BED-1C33-33D6937EF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17351-81DA-1C6A-9DF0-EDA262F8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7D6FA-5021-EE41-A65D-EAAA0598B07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EA4EE-A98F-6CAC-5C21-65766697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64FF1-0248-8827-158B-1C61781C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D9902-3A39-8241-8875-1AC51FAFA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87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5394-3BC2-518A-EDA5-9D009B81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033DD-8566-38D1-7662-5EE25C8CB2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296C2-45DF-54F8-72CA-853DFC4D4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CC5D7-4015-66D5-FADB-D8DBE77F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7D6FA-5021-EE41-A65D-EAAA0598B07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04FAE-5F1D-D05A-E447-7AAB2652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D5316-4E1A-9100-081A-8444EDF4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D9902-3A39-8241-8875-1AC51FAFA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90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00989-B1C3-8AB3-A2E8-85939BBC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3FC1C-4F19-AB1E-EEB4-D4207152D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AE963-91F4-B06E-C817-EF423A64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7D6FA-5021-EE41-A65D-EAAA0598B07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68097-2CD0-187C-D758-D2CE17DA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3840B-7EAE-D3FC-EC39-BB1610E5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D9902-3A39-8241-8875-1AC51FAFA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69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B1BA56-9D69-DCAA-4C6A-BDB8F0747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12A3C-3895-DACF-6BB0-8D455FB45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06A65-92E8-8700-6C09-BF46435C5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7D6FA-5021-EE41-A65D-EAAA0598B07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AA98E-48A0-4125-E3CB-A9E2D97E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AD185-114C-3887-34D7-9CDF8CCB8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D9902-3A39-8241-8875-1AC51FAFA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77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2945B-2E07-8BC0-FF49-CAEC1AEF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de-AT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C2D341-E1F4-90FE-80A7-FE0BFA62F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de-AT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CCEE0EF-D6C0-1F33-F0FA-1287C56A6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A3F33-5DA0-4456-9249-EC583009F330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061A7D2-22D4-AD14-8C32-65346F544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94AB176-80D6-7704-A87F-A30BBC59B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6FD16-4A57-41A5-99FD-45632A4798A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886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ight&#10;&#10;Description automatically generated">
            <a:extLst>
              <a:ext uri="{FF2B5EF4-FFF2-40B4-BE49-F238E27FC236}">
                <a16:creationId xmlns:a16="http://schemas.microsoft.com/office/drawing/2014/main" id="{C264230D-109B-5375-51E7-81AA06A40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EFA59A-39FF-2900-D458-DF643242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434" y="4594405"/>
            <a:ext cx="10515600" cy="7644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4636-5CC5-3997-624E-B983AC274F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5434" y="5379763"/>
            <a:ext cx="10515600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green and black logo&#10;&#10;Description automatically generated">
            <a:extLst>
              <a:ext uri="{FF2B5EF4-FFF2-40B4-BE49-F238E27FC236}">
                <a16:creationId xmlns:a16="http://schemas.microsoft.com/office/drawing/2014/main" id="{E0261BE1-B327-4302-5438-D3AF6C43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6226" y="442349"/>
            <a:ext cx="2504808" cy="152143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A97C94-3813-9333-6EFD-770C887F3BA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85434" y="6130945"/>
            <a:ext cx="3707921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First Name Last Name,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94018C-426E-373F-B0FB-2EF3C1D62A53}"/>
              </a:ext>
            </a:extLst>
          </p:cNvPr>
          <p:cNvCxnSpPr/>
          <p:nvPr userDrawn="1"/>
        </p:nvCxnSpPr>
        <p:spPr>
          <a:xfrm>
            <a:off x="1086173" y="5925842"/>
            <a:ext cx="2834768" cy="0"/>
          </a:xfrm>
          <a:prstGeom prst="line">
            <a:avLst/>
          </a:prstGeom>
          <a:ln w="12700" cap="rnd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52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subhead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86FAD7F-9326-761D-308C-F342B0A1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F36B26-F740-47B0-7DD3-15ABDAED3BF8}"/>
              </a:ext>
            </a:extLst>
          </p:cNvPr>
          <p:cNvCxnSpPr>
            <a:cxnSpLocks/>
          </p:cNvCxnSpPr>
          <p:nvPr userDrawn="1"/>
        </p:nvCxnSpPr>
        <p:spPr>
          <a:xfrm>
            <a:off x="916983" y="1632813"/>
            <a:ext cx="10436817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4F9D19-1CF5-7AA6-6782-1A2A368961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5126"/>
            <a:ext cx="10515600" cy="2873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81B70F8-814F-7DAF-4A1A-EF149FBF46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957147"/>
            <a:ext cx="10515600" cy="391670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01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-subhead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86FAD7F-9326-761D-308C-F342B0A1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F36B26-F740-47B0-7DD3-15ABDAED3BF8}"/>
              </a:ext>
            </a:extLst>
          </p:cNvPr>
          <p:cNvCxnSpPr>
            <a:cxnSpLocks/>
          </p:cNvCxnSpPr>
          <p:nvPr userDrawn="1"/>
        </p:nvCxnSpPr>
        <p:spPr>
          <a:xfrm>
            <a:off x="916983" y="1632813"/>
            <a:ext cx="10436817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4F9D19-1CF5-7AA6-6782-1A2A368961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5126"/>
            <a:ext cx="10515600" cy="2873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81B70F8-814F-7DAF-4A1A-EF149FBF46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957147"/>
            <a:ext cx="10515600" cy="250636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1E84B75C-29D4-8DBB-AB3A-344F5A6C8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410"/>
          <a:stretch/>
        </p:blipFill>
        <p:spPr>
          <a:xfrm>
            <a:off x="-1" y="4662194"/>
            <a:ext cx="12192001" cy="21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4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-subhead with bullets-Dar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86FAD7F-9326-761D-308C-F342B0A1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F36B26-F740-47B0-7DD3-15ABDAED3BF8}"/>
              </a:ext>
            </a:extLst>
          </p:cNvPr>
          <p:cNvCxnSpPr>
            <a:cxnSpLocks/>
          </p:cNvCxnSpPr>
          <p:nvPr userDrawn="1"/>
        </p:nvCxnSpPr>
        <p:spPr>
          <a:xfrm>
            <a:off x="916983" y="1632813"/>
            <a:ext cx="10436817" cy="0"/>
          </a:xfrm>
          <a:prstGeom prst="line">
            <a:avLst/>
          </a:prstGeom>
          <a:ln w="12700" cap="rnd">
            <a:solidFill>
              <a:schemeClr val="accent4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4F9D19-1CF5-7AA6-6782-1A2A368961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5126"/>
            <a:ext cx="10515600" cy="2873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81B70F8-814F-7DAF-4A1A-EF149FBF46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957147"/>
            <a:ext cx="10515600" cy="250636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1E84B75C-29D4-8DBB-AB3A-344F5A6C8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410"/>
          <a:stretch/>
        </p:blipFill>
        <p:spPr>
          <a:xfrm>
            <a:off x="-1" y="4662194"/>
            <a:ext cx="12192001" cy="2195803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59A9F442-5626-108E-9161-528F7716D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2536" y="6127905"/>
            <a:ext cx="1046136" cy="5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86FAD7F-9326-761D-308C-F342B0A1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52" y="636346"/>
            <a:ext cx="5175142" cy="74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F36B26-F740-47B0-7DD3-15ABDAED3BF8}"/>
              </a:ext>
            </a:extLst>
          </p:cNvPr>
          <p:cNvCxnSpPr>
            <a:cxnSpLocks/>
          </p:cNvCxnSpPr>
          <p:nvPr userDrawn="1"/>
        </p:nvCxnSpPr>
        <p:spPr>
          <a:xfrm>
            <a:off x="893735" y="2190752"/>
            <a:ext cx="5096359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4F9D19-1CF5-7AA6-6782-1A2A368961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952" y="1703065"/>
            <a:ext cx="5175142" cy="2873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81B70F8-814F-7DAF-4A1A-EF149FBF46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4952" y="2515086"/>
            <a:ext cx="5175142" cy="250636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B95539A1-35AD-7A34-5CEB-99EE6122D0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52" y="6127905"/>
            <a:ext cx="1046136" cy="53953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813290F-DB17-2668-650F-94342BD63C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4786" y="0"/>
            <a:ext cx="5667214" cy="68579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3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-dar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86FAD7F-9326-761D-308C-F342B0A1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52" y="636346"/>
            <a:ext cx="5175142" cy="74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4F9D19-1CF5-7AA6-6782-1A2A368961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952" y="1703065"/>
            <a:ext cx="5175142" cy="2873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81B70F8-814F-7DAF-4A1A-EF149FBF46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4952" y="2515086"/>
            <a:ext cx="5175142" cy="250636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813290F-DB17-2668-650F-94342BD63C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4786" y="0"/>
            <a:ext cx="5667214" cy="6857976"/>
          </a:xfr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04A9C0-D00E-58DC-0331-5A4168BAD7B7}"/>
              </a:ext>
            </a:extLst>
          </p:cNvPr>
          <p:cNvCxnSpPr>
            <a:cxnSpLocks/>
          </p:cNvCxnSpPr>
          <p:nvPr userDrawn="1"/>
        </p:nvCxnSpPr>
        <p:spPr>
          <a:xfrm>
            <a:off x="814952" y="2271591"/>
            <a:ext cx="5096359" cy="0"/>
          </a:xfrm>
          <a:prstGeom prst="line">
            <a:avLst/>
          </a:prstGeom>
          <a:ln w="12700" cap="rnd">
            <a:solidFill>
              <a:schemeClr val="accent4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" name="Picture 4" descr="A green and black logo&#10;&#10;Description automatically generated">
            <a:extLst>
              <a:ext uri="{FF2B5EF4-FFF2-40B4-BE49-F238E27FC236}">
                <a16:creationId xmlns:a16="http://schemas.microsoft.com/office/drawing/2014/main" id="{7D86C864-0ACE-A5BD-640A-13D2636E6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53" y="6127905"/>
            <a:ext cx="1046136" cy="5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1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hoto-dar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86FAD7F-9326-761D-308C-F342B0A1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52" y="636346"/>
            <a:ext cx="5175142" cy="74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4F9D19-1CF5-7AA6-6782-1A2A368961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952" y="1703065"/>
            <a:ext cx="5175142" cy="2873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81B70F8-814F-7DAF-4A1A-EF149FBF46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4952" y="2194920"/>
            <a:ext cx="5175142" cy="250636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813290F-DB17-2668-650F-94342BD63C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4786" y="0"/>
            <a:ext cx="5667214" cy="68579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green and black logo&#10;&#10;Description automatically generated">
            <a:extLst>
              <a:ext uri="{FF2B5EF4-FFF2-40B4-BE49-F238E27FC236}">
                <a16:creationId xmlns:a16="http://schemas.microsoft.com/office/drawing/2014/main" id="{7D86C864-0ACE-A5BD-640A-13D2636E6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53" y="6127905"/>
            <a:ext cx="1046136" cy="5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2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D5123-ED6D-A983-7129-6ABCE4862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86FAD7F-9326-761D-308C-F342B0A1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52" y="1216791"/>
            <a:ext cx="5175142" cy="74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4F9D19-1CF5-7AA6-6782-1A2A368961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952" y="2283510"/>
            <a:ext cx="5175142" cy="2873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81B70F8-814F-7DAF-4A1A-EF149FBF46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4952" y="2873183"/>
            <a:ext cx="5175142" cy="250636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D90AD29D-AEFE-1077-61C0-949ED2CE1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2536" y="6127905"/>
            <a:ext cx="1046136" cy="5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3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AAAA0C-2C93-716D-4682-B2DA94B8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1F014-D51C-9AEE-2CB9-7FD105BAD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F48EDF60-E137-0CCB-99BF-86079C0F412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864312" y="6127905"/>
            <a:ext cx="1046136" cy="5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1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49" r:id="rId3"/>
    <p:sldLayoutId id="2147483661" r:id="rId4"/>
    <p:sldLayoutId id="2147483664" r:id="rId5"/>
    <p:sldLayoutId id="2147483662" r:id="rId6"/>
    <p:sldLayoutId id="2147483663" r:id="rId7"/>
    <p:sldLayoutId id="2147483666" r:id="rId8"/>
    <p:sldLayoutId id="2147483665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3DF5-D492-2100-FD09-3D332421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434" y="2118246"/>
            <a:ext cx="10515600" cy="3055116"/>
          </a:xfrm>
        </p:spPr>
        <p:txBody>
          <a:bodyPr/>
          <a:lstStyle/>
          <a:p>
            <a:r>
              <a:rPr lang="sk-SK" sz="3600" dirty="0"/>
              <a:t>Systém kontroly účinnosti sterilizácie. </a:t>
            </a:r>
            <a:br>
              <a:rPr lang="sk-SK" sz="3600" dirty="0"/>
            </a:br>
            <a:r>
              <a:rPr lang="sk-SK" sz="3600" dirty="0"/>
              <a:t>Výpovedná hodnota.</a:t>
            </a:r>
            <a:br>
              <a:rPr lang="sk-SK" sz="3600" dirty="0"/>
            </a:br>
            <a:r>
              <a:rPr lang="sk-SK" sz="3600" dirty="0"/>
              <a:t>Kedy dochádza k falošne negatívnym alebo falošne pozitívnym výsledkom kontroly účinnosti sterilizácie. </a:t>
            </a:r>
            <a:br>
              <a:rPr lang="sk-SK" sz="3600" dirty="0"/>
            </a:br>
            <a:r>
              <a:rPr lang="sk-SK" sz="3600" dirty="0"/>
              <a:t>Autor: Ing. Roderik Mihel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DD030-5848-573C-38F6-7FD08A77D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Medzinárodný kongres STERIL,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-22.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2025, 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Brno</a:t>
            </a:r>
            <a:endParaRPr lang="de-A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F17DC-945F-EAA4-D76F-7C82B5B7284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sk-SK" dirty="0"/>
              <a:t>21</a:t>
            </a:r>
            <a:r>
              <a:rPr lang="en-US" dirty="0"/>
              <a:t>.</a:t>
            </a:r>
            <a:r>
              <a:rPr lang="sk-SK" dirty="0"/>
              <a:t>10</a:t>
            </a:r>
            <a:r>
              <a:rPr lang="en-US" dirty="0"/>
              <a:t>.2025 – </a:t>
            </a:r>
            <a:r>
              <a:rPr lang="sk-SK" dirty="0"/>
              <a:t>Ing. Roderik Mihel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68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93562-73C5-E22A-C2E8-C17B4176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712500"/>
          </a:xfrm>
        </p:spPr>
        <p:txBody>
          <a:bodyPr>
            <a:normAutofit fontScale="90000"/>
          </a:bodyPr>
          <a:lstStyle/>
          <a:p>
            <a:r>
              <a:rPr lang="sk-SK" dirty="0"/>
              <a:t>Použitie nevhodného simulátora pri sterilizácii  pomôcok – falošne pozitívny (nevyhovujúci) výsledok.</a:t>
            </a:r>
            <a:endParaRPr lang="de-AT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3504AAAA-22E0-932A-2EEF-D6BF4CE3F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835" y="2604548"/>
            <a:ext cx="7795191" cy="378706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5FE6733D-C875-C277-4FCA-BFFB919B028E}"/>
              </a:ext>
            </a:extLst>
          </p:cNvPr>
          <p:cNvSpPr txBox="1"/>
          <p:nvPr/>
        </p:nvSpPr>
        <p:spPr>
          <a:xfrm>
            <a:off x="5938718" y="1712889"/>
            <a:ext cx="5077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Program Balené, Duté 10 min. </a:t>
            </a:r>
          </a:p>
          <a:p>
            <a:r>
              <a:rPr lang="sk-SK" dirty="0"/>
              <a:t>Používame pri sterilizácii Fako rúčky. Má najlepší prienik do dutín v porovnaní s programom s jedným pulzom alebo s troma pulzami.  </a:t>
            </a:r>
          </a:p>
          <a:p>
            <a:r>
              <a:rPr lang="sk-SK" b="1" dirty="0"/>
              <a:t>Použitie náročného simulátora podľa normy EN ISO 11140-6  pri tomto procese vedie k falošnému výsledku účinnosti sterilizácie.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7E27061-4ABC-D0E0-6DE6-06E9CFF1F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87" y="3854188"/>
            <a:ext cx="4451692" cy="2160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913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B5383-24D7-1BAD-012B-0A1DC854D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2230BA-4F5B-B41C-F45D-267476DE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1606"/>
          </a:xfrm>
        </p:spPr>
        <p:txBody>
          <a:bodyPr>
            <a:normAutofit fontScale="90000"/>
          </a:bodyPr>
          <a:lstStyle/>
          <a:p>
            <a:r>
              <a:rPr lang="sk-SK" dirty="0"/>
              <a:t>Vhodné simulátory pre</a:t>
            </a:r>
            <a:r>
              <a:rPr lang="sk-SK" sz="4400" dirty="0"/>
              <a:t> </a:t>
            </a:r>
            <a:r>
              <a:rPr lang="sk-SK" sz="4400" dirty="0" err="1"/>
              <a:t>superatmosférický</a:t>
            </a:r>
            <a:r>
              <a:rPr lang="sk-SK" sz="4400" dirty="0"/>
              <a:t> proces – šesť pulzov</a:t>
            </a:r>
            <a:endParaRPr lang="de-AT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ED7AF399-48F4-F964-2695-CFC8F3D77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535" y="2752186"/>
            <a:ext cx="7795191" cy="3787062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259E06AC-2F01-D50D-7148-EA8B19601BAB}"/>
              </a:ext>
            </a:extLst>
          </p:cNvPr>
          <p:cNvSpPr txBox="1"/>
          <p:nvPr/>
        </p:nvSpPr>
        <p:spPr>
          <a:xfrm>
            <a:off x="6318002" y="1828856"/>
            <a:ext cx="5077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Kontrola účinnosti sterilizácie pomocou simulátora s hadičkou s priemerom 2 mm a dĺžkou 20 cm.  s chemickým indikátorom </a:t>
            </a:r>
            <a:endParaRPr lang="de-AT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AAD93503-6B7E-470D-7FEF-E37156C0F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695" y="2769958"/>
            <a:ext cx="2289810" cy="152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0FAFA57-0DE1-FB7B-44AA-F399E0D6B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6" y="4385442"/>
            <a:ext cx="3168402" cy="1526540"/>
          </a:xfrm>
          <a:prstGeom prst="rect">
            <a:avLst/>
          </a:prstGeom>
          <a:noFill/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F9B8A7F-8F07-78E9-D696-DA05334DA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045">
            <a:off x="7040949" y="3279997"/>
            <a:ext cx="901065" cy="154940"/>
          </a:xfrm>
          <a:prstGeom prst="rect">
            <a:avLst/>
          </a:prstGeom>
          <a:noFill/>
          <a:ln w="9525">
            <a:solidFill>
              <a:srgbClr val="E1E1E1"/>
            </a:solidFill>
            <a:miter lim="800000"/>
            <a:headEnd/>
            <a:tailEnd/>
          </a:ln>
          <a:effectLst/>
        </p:spPr>
      </p:pic>
      <p:pic>
        <p:nvPicPr>
          <p:cNvPr id="10" name="Picture 70">
            <a:extLst>
              <a:ext uri="{FF2B5EF4-FFF2-40B4-BE49-F238E27FC236}">
                <a16:creationId xmlns:a16="http://schemas.microsoft.com/office/drawing/2014/main" id="{4D53AC4B-9F44-600B-B2EE-1131C8C924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b="81"/>
          <a:stretch>
            <a:fillRect/>
          </a:stretch>
        </p:blipFill>
        <p:spPr bwMode="auto">
          <a:xfrm>
            <a:off x="10642418" y="2811525"/>
            <a:ext cx="440422" cy="199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D353EB76-2F69-07C0-3BA2-1C600EB375C7}"/>
              </a:ext>
            </a:extLst>
          </p:cNvPr>
          <p:cNvSpPr txBox="1"/>
          <p:nvPr/>
        </p:nvSpPr>
        <p:spPr>
          <a:xfrm>
            <a:off x="5900235" y="6000926"/>
            <a:ext cx="545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Kontrola účinnosti sterilizácie pomocou simulátora s č.0 s minimálnou náročnosťou s biologickým indikátorom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31542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>
            <a:extLst>
              <a:ext uri="{FF2B5EF4-FFF2-40B4-BE49-F238E27FC236}">
                <a16:creationId xmlns:a16="http://schemas.microsoft.com/office/drawing/2014/main" id="{5C24EA46-0D28-A0F4-002A-272B20D37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687" y="4806950"/>
            <a:ext cx="10515600" cy="160338"/>
          </a:xfrm>
          <a:prstGeom prst="rect">
            <a:avLst/>
          </a:prstGeom>
          <a:scene3d>
            <a:camera prst="orthographicFront"/>
            <a:lightRig rig="threePt" dir="t"/>
          </a:scene3d>
          <a:sp3d extrusionH="184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endParaRPr lang="de-AT"/>
          </a:p>
        </p:txBody>
      </p:sp>
      <p:cxnSp>
        <p:nvCxnSpPr>
          <p:cNvPr id="6" name="Rovná spojovacia šípka 5">
            <a:extLst>
              <a:ext uri="{FF2B5EF4-FFF2-40B4-BE49-F238E27FC236}">
                <a16:creationId xmlns:a16="http://schemas.microsoft.com/office/drawing/2014/main" id="{BA22DE1F-4202-B348-C6DC-E63C8ED68669}"/>
              </a:ext>
            </a:extLst>
          </p:cNvPr>
          <p:cNvCxnSpPr>
            <a:cxnSpLocks/>
          </p:cNvCxnSpPr>
          <p:nvPr/>
        </p:nvCxnSpPr>
        <p:spPr>
          <a:xfrm flipV="1">
            <a:off x="1871027" y="4360228"/>
            <a:ext cx="0" cy="4445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BCEC0D69-B725-DF45-7544-0E54D9768879}"/>
              </a:ext>
            </a:extLst>
          </p:cNvPr>
          <p:cNvCxnSpPr/>
          <p:nvPr/>
        </p:nvCxnSpPr>
        <p:spPr>
          <a:xfrm flipV="1">
            <a:off x="2433001" y="4018598"/>
            <a:ext cx="0" cy="7861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28">
            <a:extLst>
              <a:ext uri="{FF2B5EF4-FFF2-40B4-BE49-F238E27FC236}">
                <a16:creationId xmlns:a16="http://schemas.microsoft.com/office/drawing/2014/main" id="{24B98B62-8922-E1AE-2B61-B07D4240F528}"/>
              </a:ext>
            </a:extLst>
          </p:cNvPr>
          <p:cNvSpPr txBox="1"/>
          <p:nvPr/>
        </p:nvSpPr>
        <p:spPr>
          <a:xfrm>
            <a:off x="1484948" y="5138579"/>
            <a:ext cx="1735455" cy="1040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Výkon procesov </a:t>
            </a:r>
          </a:p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sterilizátora (STATIM) bez vákuovej pumpy 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podľa počtu pulzov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36DBD458-EE89-D8F7-72F2-1B59902F8A2B}"/>
              </a:ext>
            </a:extLst>
          </p:cNvPr>
          <p:cNvCxnSpPr>
            <a:cxnSpLocks/>
          </p:cNvCxnSpPr>
          <p:nvPr/>
        </p:nvCxnSpPr>
        <p:spPr>
          <a:xfrm flipV="1">
            <a:off x="3025141" y="3629025"/>
            <a:ext cx="0" cy="11757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28">
            <a:extLst>
              <a:ext uri="{FF2B5EF4-FFF2-40B4-BE49-F238E27FC236}">
                <a16:creationId xmlns:a16="http://schemas.microsoft.com/office/drawing/2014/main" id="{AC099ADC-B962-DE25-4421-111DC2E04336}"/>
              </a:ext>
            </a:extLst>
          </p:cNvPr>
          <p:cNvSpPr txBox="1"/>
          <p:nvPr/>
        </p:nvSpPr>
        <p:spPr>
          <a:xfrm>
            <a:off x="3539181" y="5188030"/>
            <a:ext cx="1312545" cy="941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Výkon potrebný 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 sterilizáciu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sk-SK" sz="1200" b="1" dirty="0">
                <a:solidFill>
                  <a:srgbClr val="44546A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FAKO rúčky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5E980A6A-52BA-35E9-DDA4-378C6FAF17C8}"/>
              </a:ext>
            </a:extLst>
          </p:cNvPr>
          <p:cNvCxnSpPr>
            <a:cxnSpLocks/>
          </p:cNvCxnSpPr>
          <p:nvPr/>
        </p:nvCxnSpPr>
        <p:spPr>
          <a:xfrm flipV="1">
            <a:off x="4126864" y="4018598"/>
            <a:ext cx="0" cy="7861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 pole 2">
            <a:extLst>
              <a:ext uri="{FF2B5EF4-FFF2-40B4-BE49-F238E27FC236}">
                <a16:creationId xmlns:a16="http://schemas.microsoft.com/office/drawing/2014/main" id="{2602D59D-E9F1-1DB9-1CDB-9ED499E3215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35190" y="2821563"/>
            <a:ext cx="1047750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jeden pulz</a:t>
            </a:r>
            <a:endParaRPr lang="de-AT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ové pole 2">
            <a:extLst>
              <a:ext uri="{FF2B5EF4-FFF2-40B4-BE49-F238E27FC236}">
                <a16:creationId xmlns:a16="http://schemas.microsoft.com/office/drawing/2014/main" id="{D2C63DAB-3B1F-9B7B-DCE7-8F10E96EF78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11481" y="2815848"/>
            <a:ext cx="1047750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tri</a:t>
            </a:r>
            <a:r>
              <a:rPr lang="sk-SK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pulzy</a:t>
            </a:r>
            <a:endParaRPr lang="de-AT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ové pole 2">
            <a:extLst>
              <a:ext uri="{FF2B5EF4-FFF2-40B4-BE49-F238E27FC236}">
                <a16:creationId xmlns:a16="http://schemas.microsoft.com/office/drawing/2014/main" id="{0A79FDD5-E4A3-CD6C-0DA0-848F2385E87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479589" y="2886646"/>
            <a:ext cx="1047750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šesť pulz</a:t>
            </a:r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ov</a:t>
            </a:r>
            <a:endParaRPr lang="de-AT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CDF4D680-246C-A51A-EEF9-87C5FB0089ED}"/>
              </a:ext>
            </a:extLst>
          </p:cNvPr>
          <p:cNvCxnSpPr>
            <a:cxnSpLocks/>
          </p:cNvCxnSpPr>
          <p:nvPr/>
        </p:nvCxnSpPr>
        <p:spPr>
          <a:xfrm flipV="1">
            <a:off x="6181724" y="3085146"/>
            <a:ext cx="0" cy="17195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8">
            <a:extLst>
              <a:ext uri="{FF2B5EF4-FFF2-40B4-BE49-F238E27FC236}">
                <a16:creationId xmlns:a16="http://schemas.microsoft.com/office/drawing/2014/main" id="{C0CB5505-D21E-AE1C-979D-868E197A6710}"/>
              </a:ext>
            </a:extLst>
          </p:cNvPr>
          <p:cNvCxnSpPr>
            <a:cxnSpLocks/>
          </p:cNvCxnSpPr>
          <p:nvPr/>
        </p:nvCxnSpPr>
        <p:spPr>
          <a:xfrm flipV="1">
            <a:off x="5089525" y="3944937"/>
            <a:ext cx="0" cy="859791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 pole 2">
            <a:extLst>
              <a:ext uri="{FF2B5EF4-FFF2-40B4-BE49-F238E27FC236}">
                <a16:creationId xmlns:a16="http://schemas.microsoft.com/office/drawing/2014/main" id="{96BF62D4-E310-E2E9-6B2E-3931F5E9BC5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222142" y="2471806"/>
            <a:ext cx="1683221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Náročnosť </a:t>
            </a:r>
          </a:p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simulátora </a:t>
            </a:r>
          </a:p>
          <a:p>
            <a:r>
              <a:rPr lang="sk-SK" sz="14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Helix</a:t>
            </a:r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  2x200 mm a simulátora č.0</a:t>
            </a:r>
            <a:endParaRPr lang="de-AT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3BB6B752-28DD-60A3-E6AE-34A4DF7DBAE1}"/>
              </a:ext>
            </a:extLst>
          </p:cNvPr>
          <p:cNvCxnSpPr>
            <a:cxnSpLocks/>
          </p:cNvCxnSpPr>
          <p:nvPr/>
        </p:nvCxnSpPr>
        <p:spPr>
          <a:xfrm flipV="1">
            <a:off x="7710486" y="3319463"/>
            <a:ext cx="0" cy="14852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8">
            <a:extLst>
              <a:ext uri="{FF2B5EF4-FFF2-40B4-BE49-F238E27FC236}">
                <a16:creationId xmlns:a16="http://schemas.microsoft.com/office/drawing/2014/main" id="{9A7DDF80-00BC-B861-BF0E-A80DDD5F4B44}"/>
              </a:ext>
            </a:extLst>
          </p:cNvPr>
          <p:cNvSpPr txBox="1"/>
          <p:nvPr/>
        </p:nvSpPr>
        <p:spPr>
          <a:xfrm>
            <a:off x="8705850" y="5282403"/>
            <a:ext cx="1735455" cy="919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Výkon procesov u sterilizátora </a:t>
            </a:r>
            <a:r>
              <a:rPr lang="sk-SK" sz="1200" b="1" dirty="0">
                <a:solidFill>
                  <a:srgbClr val="44546A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frakčným režimom</a:t>
            </a:r>
          </a:p>
          <a:p>
            <a:pPr algn="ctr">
              <a:buNone/>
            </a:pPr>
            <a:r>
              <a:rPr lang="sk-SK" sz="1200" b="1" dirty="0">
                <a:solidFill>
                  <a:srgbClr val="44546A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k-SK" sz="1200" b="1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vákuovou pumpou</a:t>
            </a:r>
            <a:endParaRPr lang="de-AT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Rovná spojovacia šípka 23">
            <a:extLst>
              <a:ext uri="{FF2B5EF4-FFF2-40B4-BE49-F238E27FC236}">
                <a16:creationId xmlns:a16="http://schemas.microsoft.com/office/drawing/2014/main" id="{78E9AFD1-A71E-85C9-DE05-86FDF9EDC9DE}"/>
              </a:ext>
            </a:extLst>
          </p:cNvPr>
          <p:cNvCxnSpPr>
            <a:cxnSpLocks/>
          </p:cNvCxnSpPr>
          <p:nvPr/>
        </p:nvCxnSpPr>
        <p:spPr>
          <a:xfrm flipV="1">
            <a:off x="9463087" y="2280999"/>
            <a:ext cx="0" cy="25435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8">
            <a:extLst>
              <a:ext uri="{FF2B5EF4-FFF2-40B4-BE49-F238E27FC236}">
                <a16:creationId xmlns:a16="http://schemas.microsoft.com/office/drawing/2014/main" id="{601F99A1-8E3A-4DAB-E3CE-F48A695014B7}"/>
              </a:ext>
            </a:extLst>
          </p:cNvPr>
          <p:cNvSpPr txBox="1"/>
          <p:nvPr/>
        </p:nvSpPr>
        <p:spPr>
          <a:xfrm>
            <a:off x="6842759" y="5241136"/>
            <a:ext cx="1735455" cy="937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Výkon potrebný </a:t>
            </a:r>
          </a:p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 sterilizáciu LAPARO </a:t>
            </a:r>
          </a:p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inštrumentov</a:t>
            </a:r>
            <a:endParaRPr lang="de-AT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9" name="Rovná spojnica 28">
            <a:extLst>
              <a:ext uri="{FF2B5EF4-FFF2-40B4-BE49-F238E27FC236}">
                <a16:creationId xmlns:a16="http://schemas.microsoft.com/office/drawing/2014/main" id="{296C783E-8DC2-74E7-F4FC-5CEF76AC10F7}"/>
              </a:ext>
            </a:extLst>
          </p:cNvPr>
          <p:cNvCxnSpPr/>
          <p:nvPr/>
        </p:nvCxnSpPr>
        <p:spPr>
          <a:xfrm>
            <a:off x="5968840" y="3085146"/>
            <a:ext cx="37385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ovná spojnica 29">
            <a:extLst>
              <a:ext uri="{FF2B5EF4-FFF2-40B4-BE49-F238E27FC236}">
                <a16:creationId xmlns:a16="http://schemas.microsoft.com/office/drawing/2014/main" id="{B7F8F432-BB47-FEBC-F1E1-9010BFFEA653}"/>
              </a:ext>
            </a:extLst>
          </p:cNvPr>
          <p:cNvCxnSpPr/>
          <p:nvPr/>
        </p:nvCxnSpPr>
        <p:spPr>
          <a:xfrm>
            <a:off x="1732121" y="3951916"/>
            <a:ext cx="37385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 pole 2">
            <a:extLst>
              <a:ext uri="{FF2B5EF4-FFF2-40B4-BE49-F238E27FC236}">
                <a16:creationId xmlns:a16="http://schemas.microsoft.com/office/drawing/2014/main" id="{646B80EB-E1E2-F25C-5A80-5113D7FEF12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577158" y="1803946"/>
            <a:ext cx="1325563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Náročnosť </a:t>
            </a:r>
          </a:p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Oranžového simulátora a simulátora č.4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16D9780A-BD2D-FC7C-AFF3-BC0C65C0E50C}"/>
              </a:ext>
            </a:extLst>
          </p:cNvPr>
          <p:cNvSpPr/>
          <p:nvPr/>
        </p:nvSpPr>
        <p:spPr>
          <a:xfrm rot="16200000">
            <a:off x="3462288" y="2683749"/>
            <a:ext cx="3254536" cy="13125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solidFill>
                <a:srgbClr val="FF0000"/>
              </a:solidFill>
            </a:endParaRP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1D465B9-D4A2-B446-65DB-998D0534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6500"/>
          </a:xfrm>
        </p:spPr>
        <p:txBody>
          <a:bodyPr>
            <a:noAutofit/>
          </a:bodyPr>
          <a:lstStyle/>
          <a:p>
            <a:r>
              <a:rPr lang="sk-SK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Pre kontrolu účinnosti sterilizácie na prístrojoch STATIM vyberáme menej náročné simulátory ako to je v prípade sterilizátorov s vákuovou pumpou. Náročnosť simulátora však musí byť vyššia ako je náročnosť sterilizovaných pomôcok. Pri sterilizácii Fako rúčok môžeme pre kontrolu zvoliť simulátor s hadičkou dĺžky 250 mm a s priemerom 2 mm. 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04236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EDC96-E11C-25C4-1294-1016B8C4C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ABBDA2-D7D2-74CC-E9EC-6D051F888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2272"/>
          </a:xfrm>
        </p:spPr>
        <p:txBody>
          <a:bodyPr>
            <a:normAutofit fontScale="90000"/>
          </a:bodyPr>
          <a:lstStyle/>
          <a:p>
            <a:r>
              <a:rPr lang="sk-SK" sz="4000" dirty="0"/>
              <a:t>Falošne negatívne výsledky pri použití nevhodnej simulačnej pomôcky</a:t>
            </a:r>
            <a:endParaRPr lang="de-AT" sz="40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DD91599-A5AA-7FDD-BDDA-68D220E23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52" y="1705330"/>
            <a:ext cx="3104144" cy="20699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A492499D-36CE-E006-9270-D9BFE747499D}"/>
              </a:ext>
            </a:extLst>
          </p:cNvPr>
          <p:cNvCxnSpPr>
            <a:cxnSpLocks/>
          </p:cNvCxnSpPr>
          <p:nvPr/>
        </p:nvCxnSpPr>
        <p:spPr>
          <a:xfrm flipV="1">
            <a:off x="3426941" y="2561056"/>
            <a:ext cx="1528480" cy="14419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ál 7">
            <a:extLst>
              <a:ext uri="{FF2B5EF4-FFF2-40B4-BE49-F238E27FC236}">
                <a16:creationId xmlns:a16="http://schemas.microsoft.com/office/drawing/2014/main" id="{0CFF2D31-9093-281A-463B-00E712E71BC5}"/>
              </a:ext>
            </a:extLst>
          </p:cNvPr>
          <p:cNvSpPr/>
          <p:nvPr/>
        </p:nvSpPr>
        <p:spPr>
          <a:xfrm rot="21222907">
            <a:off x="1715435" y="2617381"/>
            <a:ext cx="1711779" cy="390908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9" name="Rechteck 12">
            <a:extLst>
              <a:ext uri="{FF2B5EF4-FFF2-40B4-BE49-F238E27FC236}">
                <a16:creationId xmlns:a16="http://schemas.microsoft.com/office/drawing/2014/main" id="{B23B959C-4BC7-0F57-625A-4FEF9D17C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244" y="1975468"/>
            <a:ext cx="3999661" cy="105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sk-SK" sz="1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Príklad označenia simulačnej pomôcky: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k-S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k-SK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GKE, EN ISO 11140-6, HOLLOW, REF.200-021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None/>
            </a:pPr>
            <a:r>
              <a:rPr lang="sk-SK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k-S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828B98B6-C836-7257-7713-72B992B1C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89071" y="2949468"/>
            <a:ext cx="3598803" cy="23997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hteck 12">
            <a:extLst>
              <a:ext uri="{FF2B5EF4-FFF2-40B4-BE49-F238E27FC236}">
                <a16:creationId xmlns:a16="http://schemas.microsoft.com/office/drawing/2014/main" id="{9C3076E9-0C42-DD40-92DD-BB536213D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819" y="4018400"/>
            <a:ext cx="4374086" cy="21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sk-SK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Príklad nevhodnej simulačnej pomôcky.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k-SK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Pri natlakovaní hadičky injekčnou striekačkou vidíme vzduchové bubliny ktoré prenikajú cez uzáver čiapočky. 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k-SK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 simulátore chýba akékoľvek označenie.</a:t>
            </a:r>
          </a:p>
          <a:p>
            <a:pPr>
              <a:buNone/>
            </a:pPr>
            <a:r>
              <a:rPr lang="sk-SK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Dôsledok: Falošne negatívne výsledky</a:t>
            </a:r>
            <a:endParaRPr lang="sk-SK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E51A432-E28B-56A9-0C76-C8BED02E1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252" y="4152754"/>
            <a:ext cx="3144412" cy="2358309"/>
          </a:xfrm>
          <a:prstGeom prst="rect">
            <a:avLst/>
          </a:prstGeom>
        </p:spPr>
      </p:pic>
      <p:sp>
        <p:nvSpPr>
          <p:cNvPr id="3" name="Rechteck 12">
            <a:extLst>
              <a:ext uri="{FF2B5EF4-FFF2-40B4-BE49-F238E27FC236}">
                <a16:creationId xmlns:a16="http://schemas.microsoft.com/office/drawing/2014/main" id="{E23B560E-40D7-A3DD-24A6-CDE595461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302" y="3100811"/>
            <a:ext cx="3999661" cy="72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sk-SK" sz="16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Norma STN EN ISO 11140-6:2022</a:t>
            </a:r>
          </a:p>
          <a:p>
            <a:pPr>
              <a:buNone/>
            </a:pPr>
            <a:r>
              <a:rPr lang="sk-SK" sz="1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Kapitola 6 – Označovanie.</a:t>
            </a:r>
            <a:endParaRPr lang="sk-SK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None/>
            </a:pPr>
            <a:r>
              <a:rPr lang="sk-SK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k-S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hteck 12">
            <a:extLst>
              <a:ext uri="{FF2B5EF4-FFF2-40B4-BE49-F238E27FC236}">
                <a16:creationId xmlns:a16="http://schemas.microsoft.com/office/drawing/2014/main" id="{7048D3CC-3299-1965-705F-F0F1A6A08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031" y="5787549"/>
            <a:ext cx="3999661" cy="83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sk-SK" sz="16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Norma STN EN ISO 11140-6:2022</a:t>
            </a:r>
          </a:p>
          <a:p>
            <a:pPr>
              <a:buNone/>
            </a:pPr>
            <a:r>
              <a:rPr lang="sk-SK" sz="1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Kapitola </a:t>
            </a:r>
            <a:r>
              <a:rPr lang="sk-SK" sz="16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4.5.2</a:t>
            </a:r>
            <a:r>
              <a:rPr lang="sk-SK" sz="1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Metóda testovania dutého simulátora vo vode a v oleji pri 140°C</a:t>
            </a:r>
            <a:endParaRPr lang="sk-SK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None/>
            </a:pPr>
            <a:r>
              <a:rPr lang="sk-SK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k-S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66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8326D-E076-E8CA-FDA1-259720BAE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B93A2-C5A2-1C96-882A-EA592976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0593"/>
          </a:xfrm>
        </p:spPr>
        <p:txBody>
          <a:bodyPr>
            <a:normAutofit fontScale="90000"/>
          </a:bodyPr>
          <a:lstStyle/>
          <a:p>
            <a:r>
              <a:rPr lang="sk-SK" sz="4000" dirty="0"/>
              <a:t>Falošne negatívne výsledky pri použití nevhodnej simulačnej pomôcky</a:t>
            </a:r>
            <a:endParaRPr lang="de-AT" sz="4000" dirty="0"/>
          </a:p>
        </p:txBody>
      </p:sp>
      <p:sp>
        <p:nvSpPr>
          <p:cNvPr id="11" name="Rechteck 12">
            <a:extLst>
              <a:ext uri="{FF2B5EF4-FFF2-40B4-BE49-F238E27FC236}">
                <a16:creationId xmlns:a16="http://schemas.microsoft.com/office/drawing/2014/main" id="{52111135-2992-DE0A-A93C-517B0C831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3438" y="1999303"/>
            <a:ext cx="4374086" cy="176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sk-SK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Príklad nevhodnej simulačnej pomôcky.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k-SK" i="1" dirty="0">
                <a:latin typeface="Calibri" panose="020F0502020204030204" pitchFamily="34" charset="0"/>
                <a:ea typeface="Times New Roman" panose="02020603050405020304" pitchFamily="18" charset="0"/>
              </a:rPr>
              <a:t>Voľný vnútorný objem komôrky je väčší ako objem hadičky.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k-SK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 simulátore chýba akékoľvek označenie.</a:t>
            </a:r>
          </a:p>
          <a:p>
            <a:pPr>
              <a:buNone/>
            </a:pPr>
            <a:r>
              <a:rPr lang="sk-SK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Dôsledok: Falošne negatívne výsledky</a:t>
            </a:r>
            <a:endParaRPr lang="sk-SK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2D54146-A16D-2219-3DF4-DA6C4FBB0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8" y="1501104"/>
            <a:ext cx="3396324" cy="22642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uľka 11">
            <a:extLst>
              <a:ext uri="{FF2B5EF4-FFF2-40B4-BE49-F238E27FC236}">
                <a16:creationId xmlns:a16="http://schemas.microsoft.com/office/drawing/2014/main" id="{6866C89C-84B9-3268-049E-28481B8D0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141575"/>
              </p:ext>
            </p:extLst>
          </p:nvPr>
        </p:nvGraphicFramePr>
        <p:xfrm>
          <a:off x="2576540" y="3989012"/>
          <a:ext cx="677424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8083">
                  <a:extLst>
                    <a:ext uri="{9D8B030D-6E8A-4147-A177-3AD203B41FA5}">
                      <a16:colId xmlns:a16="http://schemas.microsoft.com/office/drawing/2014/main" val="1134810375"/>
                    </a:ext>
                  </a:extLst>
                </a:gridCol>
                <a:gridCol w="2258083">
                  <a:extLst>
                    <a:ext uri="{9D8B030D-6E8A-4147-A177-3AD203B41FA5}">
                      <a16:colId xmlns:a16="http://schemas.microsoft.com/office/drawing/2014/main" val="1972984353"/>
                    </a:ext>
                  </a:extLst>
                </a:gridCol>
                <a:gridCol w="2258083">
                  <a:extLst>
                    <a:ext uri="{9D8B030D-6E8A-4147-A177-3AD203B41FA5}">
                      <a16:colId xmlns:a16="http://schemas.microsoft.com/office/drawing/2014/main" val="3967670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Komôrka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Hadička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59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Rozmery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12 x 70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x 1100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006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Objem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7918 mm3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3454 mm3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700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</a:rPr>
                        <a:t>RHD podľa Normy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</a:rPr>
                        <a:t>2 x 1500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048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>
                          <a:solidFill>
                            <a:srgbClr val="FF0000"/>
                          </a:solidFill>
                        </a:rPr>
                        <a:t>Norma EN 11140-6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</a:rPr>
                        <a:t>283 mm3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</a:rPr>
                        <a:t>4710 mm3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732275"/>
                  </a:ext>
                </a:extLst>
              </a:tr>
            </a:tbl>
          </a:graphicData>
        </a:graphic>
      </p:graphicFrame>
      <p:sp>
        <p:nvSpPr>
          <p:cNvPr id="4" name="Rechteck 12">
            <a:extLst>
              <a:ext uri="{FF2B5EF4-FFF2-40B4-BE49-F238E27FC236}">
                <a16:creationId xmlns:a16="http://schemas.microsoft.com/office/drawing/2014/main" id="{EAE3B6FD-DEA2-C4A3-7785-4EB78E2F0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966" y="5935576"/>
            <a:ext cx="4608944" cy="70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sk-SK" sz="16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Norma STN EN ISO 11140-6:2022</a:t>
            </a:r>
          </a:p>
          <a:p>
            <a:pPr>
              <a:buNone/>
            </a:pPr>
            <a:r>
              <a:rPr lang="sk-SK" sz="1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Kapitola </a:t>
            </a:r>
            <a:r>
              <a:rPr lang="sk-SK" sz="16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4.3.1</a:t>
            </a:r>
            <a:r>
              <a:rPr lang="sk-SK" sz="1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</a:t>
            </a:r>
            <a:r>
              <a:rPr lang="sk-SK" sz="16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Reference</a:t>
            </a:r>
            <a:r>
              <a:rPr lang="sk-SK" sz="1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k-SK" sz="16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hollow</a:t>
            </a:r>
            <a:r>
              <a:rPr lang="sk-SK" sz="1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device (RHD) </a:t>
            </a:r>
            <a:endParaRPr lang="sk-SK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None/>
            </a:pPr>
            <a:r>
              <a:rPr lang="sk-SK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k-S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73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773FE-96FF-C073-3074-D197CD824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3">
            <a:extLst>
              <a:ext uri="{FF2B5EF4-FFF2-40B4-BE49-F238E27FC236}">
                <a16:creationId xmlns:a16="http://schemas.microsoft.com/office/drawing/2014/main" id="{F92106DD-57F5-BD92-74E2-64F0489D099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90349" y="2762586"/>
            <a:ext cx="659130" cy="472052"/>
          </a:xfrm>
          <a:prstGeom prst="rect">
            <a:avLst/>
          </a:prstGeom>
          <a:solidFill>
            <a:srgbClr val="0000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45CA65-08FA-3C98-07F6-47476E87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Požiadavky na simulačnú pomôcku</a:t>
            </a:r>
            <a:endParaRPr lang="de-AT" sz="4000" dirty="0"/>
          </a:p>
        </p:txBody>
      </p:sp>
      <p:sp>
        <p:nvSpPr>
          <p:cNvPr id="11" name="Rechteck 12">
            <a:extLst>
              <a:ext uri="{FF2B5EF4-FFF2-40B4-BE49-F238E27FC236}">
                <a16:creationId xmlns:a16="http://schemas.microsoft.com/office/drawing/2014/main" id="{784D9FC0-AEDA-356C-2E58-F668FA125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56299"/>
            <a:ext cx="10515600" cy="74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sk-SK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Príklad nevhodnej simulačnej pomôcky. </a:t>
            </a:r>
            <a:r>
              <a:rPr lang="sk-SK" i="1" dirty="0">
                <a:latin typeface="Calibri" panose="020F0502020204030204" pitchFamily="34" charset="0"/>
                <a:ea typeface="Times New Roman" panose="02020603050405020304" pitchFamily="18" charset="0"/>
              </a:rPr>
              <a:t>Voľný vnútorný objem komôrky je väčší ako objem hadičky.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k-SK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 simulátore chýba akékoľvek označenie. </a:t>
            </a:r>
            <a:r>
              <a:rPr lang="sk-SK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Dôsledok: Falošne negatívne výsledky</a:t>
            </a:r>
            <a:endParaRPr lang="sk-SK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6863F8E4-8C5C-DD45-A212-22347A8EA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050" y="2672089"/>
            <a:ext cx="5243830" cy="65913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5" name="Rechteck 144">
            <a:extLst>
              <a:ext uri="{FF2B5EF4-FFF2-40B4-BE49-F238E27FC236}">
                <a16:creationId xmlns:a16="http://schemas.microsoft.com/office/drawing/2014/main" id="{239FF6B1-609A-0AEE-1D41-5D271C358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360" y="3068544"/>
            <a:ext cx="3779520" cy="312420"/>
          </a:xfrm>
          <a:prstGeom prst="rect">
            <a:avLst/>
          </a:prstGeom>
          <a:solidFill>
            <a:srgbClr val="FFFFFF"/>
          </a:solidFill>
          <a:ln w="25400" cap="rnd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k-SK"/>
          </a:p>
        </p:txBody>
      </p:sp>
      <p:sp>
        <p:nvSpPr>
          <p:cNvPr id="6" name="Rechteck 144">
            <a:extLst>
              <a:ext uri="{FF2B5EF4-FFF2-40B4-BE49-F238E27FC236}">
                <a16:creationId xmlns:a16="http://schemas.microsoft.com/office/drawing/2014/main" id="{579904E5-22C6-1499-FDD1-2CA138516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512" y="2651174"/>
            <a:ext cx="3779520" cy="287020"/>
          </a:xfrm>
          <a:prstGeom prst="rect">
            <a:avLst/>
          </a:prstGeom>
          <a:solidFill>
            <a:srgbClr val="FFFFFF"/>
          </a:solidFill>
          <a:ln w="25400" cap="rnd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k-SK"/>
          </a:p>
        </p:txBody>
      </p:sp>
      <p:sp>
        <p:nvSpPr>
          <p:cNvPr id="7" name="Rectangle 207">
            <a:extLst>
              <a:ext uri="{FF2B5EF4-FFF2-40B4-BE49-F238E27FC236}">
                <a16:creationId xmlns:a16="http://schemas.microsoft.com/office/drawing/2014/main" id="{4C4A62E8-1B35-0C83-7B8E-D36A246D8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0792" y="3775918"/>
            <a:ext cx="469900" cy="36004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8" name="Rectangle 452">
            <a:extLst>
              <a:ext uri="{FF2B5EF4-FFF2-40B4-BE49-F238E27FC236}">
                <a16:creationId xmlns:a16="http://schemas.microsoft.com/office/drawing/2014/main" id="{20D65CB0-DEBB-C9D5-ECD2-625CE4E64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485" y="3785657"/>
            <a:ext cx="467995" cy="36004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9" name="Rechteck 12">
            <a:extLst>
              <a:ext uri="{FF2B5EF4-FFF2-40B4-BE49-F238E27FC236}">
                <a16:creationId xmlns:a16="http://schemas.microsoft.com/office/drawing/2014/main" id="{747319A2-E6DB-0944-7E6D-AB38114AE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791" y="3813065"/>
            <a:ext cx="67818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en-GB" sz="1100" b="1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Para</a:t>
            </a:r>
            <a:endParaRPr lang="sk-SK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GB" sz="11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k-SK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GB" sz="11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k-SK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GB" sz="11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k-SK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None/>
            </a:pPr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k-SK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hteck 12">
            <a:extLst>
              <a:ext uri="{FF2B5EF4-FFF2-40B4-BE49-F238E27FC236}">
                <a16:creationId xmlns:a16="http://schemas.microsoft.com/office/drawing/2014/main" id="{40406F05-5EAA-38E2-069D-ED73B03DB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674" y="3785657"/>
            <a:ext cx="67818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en-GB" sz="11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Vzduch</a:t>
            </a:r>
            <a:endParaRPr lang="sk-S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GB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k-S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GB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k-S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None/>
            </a:pP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k-S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uppieren 17">
            <a:extLst>
              <a:ext uri="{FF2B5EF4-FFF2-40B4-BE49-F238E27FC236}">
                <a16:creationId xmlns:a16="http://schemas.microsoft.com/office/drawing/2014/main" id="{8DCFEE3A-4A61-85D4-92D8-55F6BFE4D64E}"/>
              </a:ext>
            </a:extLst>
          </p:cNvPr>
          <p:cNvGrpSpPr/>
          <p:nvPr/>
        </p:nvGrpSpPr>
        <p:grpSpPr bwMode="auto">
          <a:xfrm>
            <a:off x="1117561" y="2899843"/>
            <a:ext cx="1153796" cy="207645"/>
            <a:chOff x="0" y="0"/>
            <a:chExt cx="566737" cy="165100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4F6594EC-5FB0-E9E1-8CE9-58CEE6787C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13" y="22225"/>
              <a:ext cx="252412" cy="107950"/>
              <a:chOff x="23813" y="22225"/>
              <a:chExt cx="808" cy="178"/>
            </a:xfrm>
          </p:grpSpPr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B368099E-0990-2966-DB49-AF120F452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3" y="22225"/>
                <a:ext cx="808" cy="1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k-SK"/>
              </a:p>
            </p:txBody>
          </p:sp>
          <p:sp>
            <p:nvSpPr>
              <p:cNvPr id="19" name="Rectangle 16">
                <a:extLst>
                  <a:ext uri="{FF2B5EF4-FFF2-40B4-BE49-F238E27FC236}">
                    <a16:creationId xmlns:a16="http://schemas.microsoft.com/office/drawing/2014/main" id="{E5BFF5DE-8123-A452-D641-B1BAB942D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9" y="22225"/>
                <a:ext cx="136" cy="17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k-SK"/>
              </a:p>
            </p:txBody>
          </p:sp>
          <p:sp>
            <p:nvSpPr>
              <p:cNvPr id="20" name="Rectangle 17">
                <a:extLst>
                  <a:ext uri="{FF2B5EF4-FFF2-40B4-BE49-F238E27FC236}">
                    <a16:creationId xmlns:a16="http://schemas.microsoft.com/office/drawing/2014/main" id="{744B11D2-8A35-8ADC-2B33-03E909D72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49" y="22225"/>
                <a:ext cx="136" cy="17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k-SK"/>
              </a:p>
            </p:txBody>
          </p:sp>
          <p:sp>
            <p:nvSpPr>
              <p:cNvPr id="21" name="Rectangle 18">
                <a:extLst>
                  <a:ext uri="{FF2B5EF4-FFF2-40B4-BE49-F238E27FC236}">
                    <a16:creationId xmlns:a16="http://schemas.microsoft.com/office/drawing/2014/main" id="{326A0B89-8BF7-A2EA-8E50-644A2CB79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9" y="22225"/>
                <a:ext cx="136" cy="17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k-SK"/>
              </a:p>
            </p:txBody>
          </p:sp>
        </p:grp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858B92DD-6721-098E-9C8A-0E5369B81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66737" cy="1651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A9C0DB61-8963-322F-E7B9-3EEF5754D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950" y="0"/>
              <a:ext cx="96837" cy="165100"/>
            </a:xfrm>
            <a:prstGeom prst="rect">
              <a:avLst/>
            </a:prstGeom>
            <a:solidFill>
              <a:srgbClr val="01010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C77E6A2-8D81-68F1-349A-06FEE3215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" y="0"/>
              <a:ext cx="96837" cy="165100"/>
            </a:xfrm>
            <a:prstGeom prst="rect">
              <a:avLst/>
            </a:prstGeom>
            <a:solidFill>
              <a:srgbClr val="01010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k-SK"/>
            </a:p>
          </p:txBody>
        </p:sp>
      </p:grpSp>
      <p:sp>
        <p:nvSpPr>
          <p:cNvPr id="24" name="Rechteck 124">
            <a:extLst>
              <a:ext uri="{FF2B5EF4-FFF2-40B4-BE49-F238E27FC236}">
                <a16:creationId xmlns:a16="http://schemas.microsoft.com/office/drawing/2014/main" id="{290349DA-F151-AE9D-2CD0-C2B0E0D1F2AD}"/>
              </a:ext>
            </a:extLst>
          </p:cNvPr>
          <p:cNvSpPr/>
          <p:nvPr/>
        </p:nvSpPr>
        <p:spPr>
          <a:xfrm rot="10800000">
            <a:off x="1273291" y="2909222"/>
            <a:ext cx="205740" cy="20574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k-SK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D4E301A6-9CB7-46FE-4A2D-B806F6BB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888" y="4788119"/>
            <a:ext cx="1322070" cy="26670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49537292-F5DC-7AB5-CB34-74ACBB9DE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958" y="4779881"/>
            <a:ext cx="4377074" cy="2857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7" name="Rechteck 144">
            <a:extLst>
              <a:ext uri="{FF2B5EF4-FFF2-40B4-BE49-F238E27FC236}">
                <a16:creationId xmlns:a16="http://schemas.microsoft.com/office/drawing/2014/main" id="{53DFD12D-066C-01DA-CEDD-0310DF855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385" y="4984529"/>
            <a:ext cx="4477173" cy="285750"/>
          </a:xfrm>
          <a:prstGeom prst="rect">
            <a:avLst/>
          </a:prstGeom>
          <a:solidFill>
            <a:srgbClr val="FFFFFF"/>
          </a:solidFill>
          <a:ln w="25400" cap="rnd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k-SK"/>
          </a:p>
        </p:txBody>
      </p:sp>
      <p:sp>
        <p:nvSpPr>
          <p:cNvPr id="28" name="Rechteck 144">
            <a:extLst>
              <a:ext uri="{FF2B5EF4-FFF2-40B4-BE49-F238E27FC236}">
                <a16:creationId xmlns:a16="http://schemas.microsoft.com/office/drawing/2014/main" id="{95FF3469-3AF3-A3E4-2CEB-E97A9F9F6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739" y="4549256"/>
            <a:ext cx="4477173" cy="285750"/>
          </a:xfrm>
          <a:prstGeom prst="rect">
            <a:avLst/>
          </a:prstGeom>
          <a:solidFill>
            <a:srgbClr val="FFFFFF"/>
          </a:solidFill>
          <a:ln w="25400" cap="rnd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k-SK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FF88A642-9970-B77E-01F9-F25AFFB4D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018" y="4827171"/>
            <a:ext cx="1153795" cy="2076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30" name="Rechteck 124">
            <a:extLst>
              <a:ext uri="{FF2B5EF4-FFF2-40B4-BE49-F238E27FC236}">
                <a16:creationId xmlns:a16="http://schemas.microsoft.com/office/drawing/2014/main" id="{0583B3D1-9992-9812-3EED-61C56073867F}"/>
              </a:ext>
            </a:extLst>
          </p:cNvPr>
          <p:cNvSpPr/>
          <p:nvPr/>
        </p:nvSpPr>
        <p:spPr>
          <a:xfrm rot="10800000">
            <a:off x="1176434" y="4829076"/>
            <a:ext cx="205740" cy="20574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k-SK"/>
          </a:p>
        </p:txBody>
      </p:sp>
      <p:sp>
        <p:nvSpPr>
          <p:cNvPr id="31" name="Rechteck 124">
            <a:extLst>
              <a:ext uri="{FF2B5EF4-FFF2-40B4-BE49-F238E27FC236}">
                <a16:creationId xmlns:a16="http://schemas.microsoft.com/office/drawing/2014/main" id="{373BE1C4-0E32-0D84-C079-86EA8CACE1BE}"/>
              </a:ext>
            </a:extLst>
          </p:cNvPr>
          <p:cNvSpPr/>
          <p:nvPr/>
        </p:nvSpPr>
        <p:spPr>
          <a:xfrm rot="10800000">
            <a:off x="1528524" y="4823825"/>
            <a:ext cx="205740" cy="20574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k-SK" dirty="0"/>
          </a:p>
        </p:txBody>
      </p:sp>
      <p:sp>
        <p:nvSpPr>
          <p:cNvPr id="32" name="Rechteck 124">
            <a:extLst>
              <a:ext uri="{FF2B5EF4-FFF2-40B4-BE49-F238E27FC236}">
                <a16:creationId xmlns:a16="http://schemas.microsoft.com/office/drawing/2014/main" id="{38B10F6B-18C5-A86C-B99D-815449E5C5CB}"/>
              </a:ext>
            </a:extLst>
          </p:cNvPr>
          <p:cNvSpPr/>
          <p:nvPr/>
        </p:nvSpPr>
        <p:spPr>
          <a:xfrm rot="10800000">
            <a:off x="1927925" y="4823822"/>
            <a:ext cx="205740" cy="20574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C0390C9-F37F-96C5-BB4C-048EE6FD0B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53" y="1958373"/>
            <a:ext cx="3071969" cy="204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EB5E1EBF-13D2-7103-06DB-9051B1A49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930852" y="4145702"/>
            <a:ext cx="3071967" cy="230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6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B970E-5175-D9C5-EA4D-D450C97A0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F657B-727B-0C41-C1C6-500FBB1C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85236" cy="1010593"/>
          </a:xfrm>
        </p:spPr>
        <p:txBody>
          <a:bodyPr>
            <a:normAutofit fontScale="90000"/>
          </a:bodyPr>
          <a:lstStyle/>
          <a:p>
            <a:r>
              <a:rPr lang="sk-SK" sz="4000" dirty="0"/>
              <a:t>Požiadavky na </a:t>
            </a:r>
            <a:br>
              <a:rPr lang="sk-SK" sz="4000" dirty="0"/>
            </a:br>
            <a:r>
              <a:rPr lang="sk-SK" sz="4000" dirty="0"/>
              <a:t>simulačnú pomôcku</a:t>
            </a:r>
            <a:endParaRPr lang="de-AT" sz="4000" dirty="0"/>
          </a:p>
        </p:txBody>
      </p:sp>
      <p:sp>
        <p:nvSpPr>
          <p:cNvPr id="11" name="Rechteck 12">
            <a:extLst>
              <a:ext uri="{FF2B5EF4-FFF2-40B4-BE49-F238E27FC236}">
                <a16:creationId xmlns:a16="http://schemas.microsoft.com/office/drawing/2014/main" id="{F68D7DA7-CD72-C52F-9C80-7861A3465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1783522"/>
            <a:ext cx="4178643" cy="69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buNone/>
            </a:pPr>
            <a:r>
              <a:rPr lang="sk-SK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Výsledky sfarbenia indikátora v rôznych</a:t>
            </a:r>
            <a:r>
              <a:rPr lang="sk-SK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nevhodných simulačných pomôckach. 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" name="Obrázok 32">
            <a:extLst>
              <a:ext uri="{FF2B5EF4-FFF2-40B4-BE49-F238E27FC236}">
                <a16:creationId xmlns:a16="http://schemas.microsoft.com/office/drawing/2014/main" id="{A01BBB0A-F7CA-F3AE-685D-21B2EF61B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575" y="365126"/>
            <a:ext cx="4485236" cy="6388443"/>
          </a:xfrm>
          <a:prstGeom prst="rect">
            <a:avLst/>
          </a:prstGeom>
        </p:spPr>
      </p:pic>
      <p:pic>
        <p:nvPicPr>
          <p:cNvPr id="34" name="Obrázok 33">
            <a:extLst>
              <a:ext uri="{FF2B5EF4-FFF2-40B4-BE49-F238E27FC236}">
                <a16:creationId xmlns:a16="http://schemas.microsoft.com/office/drawing/2014/main" id="{0762F7C3-0A5D-6516-DD64-C99C73A5F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67" y="3120815"/>
            <a:ext cx="2432222" cy="162148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Pfeil: nach unten 116">
            <a:extLst>
              <a:ext uri="{FF2B5EF4-FFF2-40B4-BE49-F238E27FC236}">
                <a16:creationId xmlns:a16="http://schemas.microsoft.com/office/drawing/2014/main" id="{2B4821E5-CB70-E6E6-D0C2-497EAF7B128D}"/>
              </a:ext>
            </a:extLst>
          </p:cNvPr>
          <p:cNvSpPr/>
          <p:nvPr/>
        </p:nvSpPr>
        <p:spPr>
          <a:xfrm rot="17964602">
            <a:off x="4630992" y="3346032"/>
            <a:ext cx="128682" cy="2792528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D88E1528-785F-08A4-F277-E604973BB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78" y="4827142"/>
            <a:ext cx="2420200" cy="1815150"/>
          </a:xfrm>
          <a:prstGeom prst="rect">
            <a:avLst/>
          </a:prstGeom>
        </p:spPr>
      </p:pic>
      <p:sp>
        <p:nvSpPr>
          <p:cNvPr id="37" name="Pfeil: nach unten 116">
            <a:extLst>
              <a:ext uri="{FF2B5EF4-FFF2-40B4-BE49-F238E27FC236}">
                <a16:creationId xmlns:a16="http://schemas.microsoft.com/office/drawing/2014/main" id="{5EFB8732-82B7-BE23-226B-B706CF960AC9}"/>
              </a:ext>
            </a:extLst>
          </p:cNvPr>
          <p:cNvSpPr/>
          <p:nvPr/>
        </p:nvSpPr>
        <p:spPr>
          <a:xfrm rot="16572702">
            <a:off x="4589225" y="4720407"/>
            <a:ext cx="139681" cy="2430464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8" name="Obrázok 37">
            <a:extLst>
              <a:ext uri="{FF2B5EF4-FFF2-40B4-BE49-F238E27FC236}">
                <a16:creationId xmlns:a16="http://schemas.microsoft.com/office/drawing/2014/main" id="{B8202A6E-7DFD-5A62-04D7-D9012561A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747273" y="2413796"/>
            <a:ext cx="2023678" cy="1517759"/>
          </a:xfrm>
          <a:prstGeom prst="rect">
            <a:avLst/>
          </a:prstGeom>
        </p:spPr>
      </p:pic>
      <p:sp>
        <p:nvSpPr>
          <p:cNvPr id="39" name="Pfeil: nach unten 116">
            <a:extLst>
              <a:ext uri="{FF2B5EF4-FFF2-40B4-BE49-F238E27FC236}">
                <a16:creationId xmlns:a16="http://schemas.microsoft.com/office/drawing/2014/main" id="{227F38F7-CD52-49CF-C581-6E3667B04C2C}"/>
              </a:ext>
            </a:extLst>
          </p:cNvPr>
          <p:cNvSpPr/>
          <p:nvPr/>
        </p:nvSpPr>
        <p:spPr>
          <a:xfrm rot="17964602">
            <a:off x="5387495" y="3573077"/>
            <a:ext cx="121224" cy="1068459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1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465A-BCFC-3D97-7C2A-72156C67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67180"/>
          </a:xfrm>
        </p:spPr>
        <p:txBody>
          <a:bodyPr>
            <a:normAutofit/>
          </a:bodyPr>
          <a:lstStyle/>
          <a:p>
            <a:r>
              <a:rPr lang="sk-SK" sz="7200" dirty="0"/>
              <a:t>Ďakujem za pozornosť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904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2EF72-1D2D-2BE3-F202-FA4E48E1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2F5AA-0C97-5E2D-AED6-3B06AEDD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434" y="2118246"/>
            <a:ext cx="10515600" cy="3055116"/>
          </a:xfrm>
        </p:spPr>
        <p:txBody>
          <a:bodyPr/>
          <a:lstStyle/>
          <a:p>
            <a:r>
              <a:rPr lang="sk-SK" sz="3600" dirty="0"/>
              <a:t>Falošne negatívny výsledok – Výsledok je vyhovujúci ale sterilizácia nie je účinná</a:t>
            </a:r>
            <a:br>
              <a:rPr lang="sk-SK" sz="3600" dirty="0"/>
            </a:br>
            <a:br>
              <a:rPr lang="sk-SK" sz="3600" dirty="0"/>
            </a:br>
            <a:r>
              <a:rPr lang="sk-SK" sz="3600" dirty="0"/>
              <a:t>Falošne pozitívny výsledok- Výsledok je nevyhovujúci ale sterilizácia  je účinná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23387-DD73-F5DE-8D4D-7495E064C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Medzinárodný kongres STERIL,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-22.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2025, 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Brno</a:t>
            </a:r>
            <a:endParaRPr lang="de-A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0059E-DA1A-8BDE-AFC7-01A2F17B044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sk-SK" dirty="0"/>
              <a:t>21</a:t>
            </a:r>
            <a:r>
              <a:rPr lang="en-US" dirty="0"/>
              <a:t>.</a:t>
            </a:r>
            <a:r>
              <a:rPr lang="sk-SK" dirty="0"/>
              <a:t>10</a:t>
            </a:r>
            <a:r>
              <a:rPr lang="en-US" dirty="0"/>
              <a:t>.2025 – </a:t>
            </a:r>
            <a:r>
              <a:rPr lang="sk-SK" dirty="0"/>
              <a:t>Ing. Roderik Mihel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EE34ED-EE86-8CF5-CC8C-4808FA2C749F}"/>
              </a:ext>
            </a:extLst>
          </p:cNvPr>
          <p:cNvSpPr txBox="1">
            <a:spLocks/>
          </p:cNvSpPr>
          <p:nvPr/>
        </p:nvSpPr>
        <p:spPr>
          <a:xfrm>
            <a:off x="985434" y="864973"/>
            <a:ext cx="4954047" cy="867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/>
              <a:t>Definícia pojmov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65225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914D3-9832-ADEF-6954-836440583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6DA8-061E-E308-D809-5CC72C998319}"/>
              </a:ext>
            </a:extLst>
          </p:cNvPr>
          <p:cNvSpPr txBox="1">
            <a:spLocks/>
          </p:cNvSpPr>
          <p:nvPr/>
        </p:nvSpPr>
        <p:spPr>
          <a:xfrm>
            <a:off x="985433" y="832021"/>
            <a:ext cx="8562221" cy="867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010103"/>
                </a:solidFill>
              </a:rPr>
              <a:t>Možné príčiny vzniku falošných výsledkov</a:t>
            </a:r>
            <a:endParaRPr lang="en-US" sz="4800" dirty="0">
              <a:solidFill>
                <a:srgbClr val="01010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CAF295-D6A8-D82A-835F-A5C4A3338049}"/>
              </a:ext>
            </a:extLst>
          </p:cNvPr>
          <p:cNvSpPr txBox="1">
            <a:spLocks/>
          </p:cNvSpPr>
          <p:nvPr/>
        </p:nvSpPr>
        <p:spPr>
          <a:xfrm>
            <a:off x="985434" y="2118246"/>
            <a:ext cx="10515600" cy="30551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/>
              <a:t>1. Chemický indikátor – „kalibrácia v rezistometri“</a:t>
            </a:r>
            <a:br>
              <a:rPr lang="sk-SK" sz="3600"/>
            </a:br>
            <a:r>
              <a:rPr lang="sk-SK" sz="3600"/>
              <a:t>					porovnanie s bioindikátorom</a:t>
            </a:r>
            <a:br>
              <a:rPr lang="sk-SK" sz="3600"/>
            </a:br>
            <a:r>
              <a:rPr lang="sk-SK" sz="3600"/>
              <a:t>2. Simulátor 	– náročnosť</a:t>
            </a:r>
            <a:br>
              <a:rPr lang="sk-SK" sz="3600"/>
            </a:br>
            <a:r>
              <a:rPr lang="sk-SK" sz="3600"/>
              <a:t>			- absencia použitia simulátora</a:t>
            </a:r>
            <a:br>
              <a:rPr lang="sk-SK" sz="3600"/>
            </a:br>
            <a:r>
              <a:rPr lang="sk-SK" sz="3600"/>
              <a:t>			- kvalita pri opakovanom používaní</a:t>
            </a:r>
            <a:br>
              <a:rPr lang="sk-SK" sz="3600"/>
            </a:br>
            <a:r>
              <a:rPr lang="sk-SK" sz="3600"/>
              <a:t>3. Kombinácia proces-simulátor-pomôcka</a:t>
            </a:r>
            <a:endParaRPr lang="en-US" sz="48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2516A93-A6B7-A77F-7088-07C3899136E8}"/>
              </a:ext>
            </a:extLst>
          </p:cNvPr>
          <p:cNvSpPr txBox="1">
            <a:spLocks/>
          </p:cNvSpPr>
          <p:nvPr/>
        </p:nvSpPr>
        <p:spPr>
          <a:xfrm>
            <a:off x="985434" y="6130945"/>
            <a:ext cx="3707921" cy="36512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22</a:t>
            </a:r>
            <a:r>
              <a:rPr lang="en-US" dirty="0"/>
              <a:t>.</a:t>
            </a:r>
            <a:r>
              <a:rPr lang="sk-SK" dirty="0"/>
              <a:t>10</a:t>
            </a:r>
            <a:r>
              <a:rPr lang="en-US" dirty="0"/>
              <a:t>.2025 – </a:t>
            </a:r>
            <a:r>
              <a:rPr lang="sk-SK" dirty="0"/>
              <a:t>Ing. Roderik Mihel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4E6EA-D15F-A762-A12D-B19DB433A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37">
            <a:extLst>
              <a:ext uri="{FF2B5EF4-FFF2-40B4-BE49-F238E27FC236}">
                <a16:creationId xmlns:a16="http://schemas.microsoft.com/office/drawing/2014/main" id="{9D6D85CC-B419-F43C-41C1-FCCC93AA8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113" name="Rectangle 145">
            <a:extLst>
              <a:ext uri="{FF2B5EF4-FFF2-40B4-BE49-F238E27FC236}">
                <a16:creationId xmlns:a16="http://schemas.microsoft.com/office/drawing/2014/main" id="{E1EC6D57-AF53-5F32-591D-A0909CCE4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grpSp>
        <p:nvGrpSpPr>
          <p:cNvPr id="3" name="Gruppieren 367">
            <a:extLst>
              <a:ext uri="{FF2B5EF4-FFF2-40B4-BE49-F238E27FC236}">
                <a16:creationId xmlns:a16="http://schemas.microsoft.com/office/drawing/2014/main" id="{22AE59CE-CDEC-B952-619B-411DB9E9EEBD}"/>
              </a:ext>
            </a:extLst>
          </p:cNvPr>
          <p:cNvGrpSpPr/>
          <p:nvPr/>
        </p:nvGrpSpPr>
        <p:grpSpPr>
          <a:xfrm>
            <a:off x="768184" y="2107891"/>
            <a:ext cx="413349" cy="2642217"/>
            <a:chOff x="1507079" y="1613687"/>
            <a:chExt cx="413349" cy="2642217"/>
          </a:xfrm>
        </p:grpSpPr>
        <p:cxnSp>
          <p:nvCxnSpPr>
            <p:cNvPr id="4" name="Gerade Verbindung mit Pfeil 369">
              <a:extLst>
                <a:ext uri="{FF2B5EF4-FFF2-40B4-BE49-F238E27FC236}">
                  <a16:creationId xmlns:a16="http://schemas.microsoft.com/office/drawing/2014/main" id="{26A74C88-1E1C-71CD-DE3A-25C8BBDE7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6189" y="1613687"/>
              <a:ext cx="4236" cy="2642217"/>
            </a:xfrm>
            <a:prstGeom prst="straightConnector1">
              <a:avLst/>
            </a:prstGeom>
            <a:ln w="19050">
              <a:solidFill>
                <a:srgbClr val="010103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" name="Gruppieren 370">
              <a:extLst>
                <a:ext uri="{FF2B5EF4-FFF2-40B4-BE49-F238E27FC236}">
                  <a16:creationId xmlns:a16="http://schemas.microsoft.com/office/drawing/2014/main" id="{23D6C60F-4316-65E3-D9F7-20BF85CD1110}"/>
                </a:ext>
              </a:extLst>
            </p:cNvPr>
            <p:cNvGrpSpPr/>
            <p:nvPr/>
          </p:nvGrpSpPr>
          <p:grpSpPr>
            <a:xfrm>
              <a:off x="1507079" y="1837526"/>
              <a:ext cx="413349" cy="2368332"/>
              <a:chOff x="5251006" y="2061509"/>
              <a:chExt cx="607705" cy="3279262"/>
            </a:xfrm>
          </p:grpSpPr>
          <p:cxnSp>
            <p:nvCxnSpPr>
              <p:cNvPr id="6" name="Gerader Verbinder 371">
                <a:extLst>
                  <a:ext uri="{FF2B5EF4-FFF2-40B4-BE49-F238E27FC236}">
                    <a16:creationId xmlns:a16="http://schemas.microsoft.com/office/drawing/2014/main" id="{472C82C5-B03D-E319-CCCD-88735C29FE15}"/>
                  </a:ext>
                </a:extLst>
              </p:cNvPr>
              <p:cNvCxnSpPr/>
              <p:nvPr/>
            </p:nvCxnSpPr>
            <p:spPr>
              <a:xfrm flipH="1">
                <a:off x="5614988" y="4109614"/>
                <a:ext cx="243723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Gerader Verbinder 372">
                <a:extLst>
                  <a:ext uri="{FF2B5EF4-FFF2-40B4-BE49-F238E27FC236}">
                    <a16:creationId xmlns:a16="http://schemas.microsoft.com/office/drawing/2014/main" id="{8E63DBBA-48B4-B4F9-40B0-EFBFE3A711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4378" y="5181160"/>
                <a:ext cx="158781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Gerader Verbinder 373">
                <a:extLst>
                  <a:ext uri="{FF2B5EF4-FFF2-40B4-BE49-F238E27FC236}">
                    <a16:creationId xmlns:a16="http://schemas.microsoft.com/office/drawing/2014/main" id="{5FA52099-C35B-6F5A-B1FD-8E1C1F1755C7}"/>
                  </a:ext>
                </a:extLst>
              </p:cNvPr>
              <p:cNvCxnSpPr/>
              <p:nvPr/>
            </p:nvCxnSpPr>
            <p:spPr>
              <a:xfrm flipH="1">
                <a:off x="5614988" y="3186675"/>
                <a:ext cx="243723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Gerader Verbinder 374">
                <a:extLst>
                  <a:ext uri="{FF2B5EF4-FFF2-40B4-BE49-F238E27FC236}">
                    <a16:creationId xmlns:a16="http://schemas.microsoft.com/office/drawing/2014/main" id="{66274FB2-4E7C-7C7A-DEE2-9528B1F95423}"/>
                  </a:ext>
                </a:extLst>
              </p:cNvPr>
              <p:cNvCxnSpPr/>
              <p:nvPr/>
            </p:nvCxnSpPr>
            <p:spPr>
              <a:xfrm flipH="1">
                <a:off x="5614988" y="2218464"/>
                <a:ext cx="243723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feld 375">
                <a:extLst>
                  <a:ext uri="{FF2B5EF4-FFF2-40B4-BE49-F238E27FC236}">
                    <a16:creationId xmlns:a16="http://schemas.microsoft.com/office/drawing/2014/main" id="{5372A1FB-6457-15B4-21D6-67A362A72367}"/>
                  </a:ext>
                </a:extLst>
              </p:cNvPr>
              <p:cNvSpPr txBox="1"/>
              <p:nvPr/>
            </p:nvSpPr>
            <p:spPr>
              <a:xfrm>
                <a:off x="5251006" y="4989191"/>
                <a:ext cx="561375" cy="35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0.1</a:t>
                </a:r>
              </a:p>
            </p:txBody>
          </p:sp>
          <p:sp>
            <p:nvSpPr>
              <p:cNvPr id="11" name="Textfeld 376">
                <a:extLst>
                  <a:ext uri="{FF2B5EF4-FFF2-40B4-BE49-F238E27FC236}">
                    <a16:creationId xmlns:a16="http://schemas.microsoft.com/office/drawing/2014/main" id="{92D703CB-0913-246A-36B0-F27DCC235DA0}"/>
                  </a:ext>
                </a:extLst>
              </p:cNvPr>
              <p:cNvSpPr txBox="1"/>
              <p:nvPr/>
            </p:nvSpPr>
            <p:spPr>
              <a:xfrm>
                <a:off x="5251007" y="3946276"/>
                <a:ext cx="391690" cy="38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1</a:t>
                </a:r>
              </a:p>
            </p:txBody>
          </p:sp>
          <p:sp>
            <p:nvSpPr>
              <p:cNvPr id="12" name="Textfeld 377">
                <a:extLst>
                  <a:ext uri="{FF2B5EF4-FFF2-40B4-BE49-F238E27FC236}">
                    <a16:creationId xmlns:a16="http://schemas.microsoft.com/office/drawing/2014/main" id="{48699588-F91F-5B97-B7D9-21E65A5683E2}"/>
                  </a:ext>
                </a:extLst>
              </p:cNvPr>
              <p:cNvSpPr txBox="1"/>
              <p:nvPr/>
            </p:nvSpPr>
            <p:spPr>
              <a:xfrm>
                <a:off x="5259557" y="3019664"/>
                <a:ext cx="391690" cy="38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2</a:t>
                </a:r>
              </a:p>
            </p:txBody>
          </p:sp>
          <p:sp>
            <p:nvSpPr>
              <p:cNvPr id="13" name="Textfeld 378">
                <a:extLst>
                  <a:ext uri="{FF2B5EF4-FFF2-40B4-BE49-F238E27FC236}">
                    <a16:creationId xmlns:a16="http://schemas.microsoft.com/office/drawing/2014/main" id="{08606363-A532-2AEB-9250-AA5C361A15AE}"/>
                  </a:ext>
                </a:extLst>
              </p:cNvPr>
              <p:cNvSpPr txBox="1"/>
              <p:nvPr/>
            </p:nvSpPr>
            <p:spPr>
              <a:xfrm>
                <a:off x="5259557" y="2061509"/>
                <a:ext cx="391690" cy="38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3</a:t>
                </a:r>
              </a:p>
            </p:txBody>
          </p:sp>
        </p:grpSp>
      </p:grpSp>
      <p:sp>
        <p:nvSpPr>
          <p:cNvPr id="14" name="Freihandform: Form 312">
            <a:extLst>
              <a:ext uri="{FF2B5EF4-FFF2-40B4-BE49-F238E27FC236}">
                <a16:creationId xmlns:a16="http://schemas.microsoft.com/office/drawing/2014/main" id="{DD77EEAD-CE73-9ECA-1A42-9D3495551AC2}"/>
              </a:ext>
            </a:extLst>
          </p:cNvPr>
          <p:cNvSpPr/>
          <p:nvPr/>
        </p:nvSpPr>
        <p:spPr>
          <a:xfrm>
            <a:off x="1180453" y="3810902"/>
            <a:ext cx="554223" cy="759932"/>
          </a:xfrm>
          <a:custGeom>
            <a:avLst/>
            <a:gdLst>
              <a:gd name="connsiteX0" fmla="*/ 0 w 411480"/>
              <a:gd name="connsiteY0" fmla="*/ 0 h 891540"/>
              <a:gd name="connsiteX1" fmla="*/ 228600 w 411480"/>
              <a:gd name="connsiteY1" fmla="*/ 731520 h 891540"/>
              <a:gd name="connsiteX2" fmla="*/ 411480 w 41148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891540">
                <a:moveTo>
                  <a:pt x="0" y="0"/>
                </a:moveTo>
                <a:cubicBezTo>
                  <a:pt x="80010" y="291465"/>
                  <a:pt x="160020" y="582930"/>
                  <a:pt x="228600" y="731520"/>
                </a:cubicBezTo>
                <a:cubicBezTo>
                  <a:pt x="297180" y="880110"/>
                  <a:pt x="354330" y="885825"/>
                  <a:pt x="411480" y="891540"/>
                </a:cubicBez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bg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70C0"/>
              </a:solidFill>
            </a:endParaRPr>
          </a:p>
        </p:txBody>
      </p:sp>
      <p:grpSp>
        <p:nvGrpSpPr>
          <p:cNvPr id="15" name="Gruppieren 379">
            <a:extLst>
              <a:ext uri="{FF2B5EF4-FFF2-40B4-BE49-F238E27FC236}">
                <a16:creationId xmlns:a16="http://schemas.microsoft.com/office/drawing/2014/main" id="{DBCAB34F-4368-4B75-2660-726EC3C3C813}"/>
              </a:ext>
            </a:extLst>
          </p:cNvPr>
          <p:cNvGrpSpPr/>
          <p:nvPr/>
        </p:nvGrpSpPr>
        <p:grpSpPr>
          <a:xfrm>
            <a:off x="1169689" y="3728447"/>
            <a:ext cx="2458750" cy="88899"/>
            <a:chOff x="1900401" y="3228364"/>
            <a:chExt cx="2458750" cy="88899"/>
          </a:xfrm>
        </p:grpSpPr>
        <p:cxnSp>
          <p:nvCxnSpPr>
            <p:cNvPr id="16" name="Gerade Verbindung mit Pfeil 380">
              <a:extLst>
                <a:ext uri="{FF2B5EF4-FFF2-40B4-BE49-F238E27FC236}">
                  <a16:creationId xmlns:a16="http://schemas.microsoft.com/office/drawing/2014/main" id="{91552B71-CC13-2496-645C-33722BFF6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0401" y="3316699"/>
              <a:ext cx="2458750" cy="564"/>
            </a:xfrm>
            <a:prstGeom prst="straightConnector1">
              <a:avLst/>
            </a:prstGeom>
            <a:ln w="19050">
              <a:solidFill>
                <a:srgbClr val="010103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r Verbinder 381">
              <a:extLst>
                <a:ext uri="{FF2B5EF4-FFF2-40B4-BE49-F238E27FC236}">
                  <a16:creationId xmlns:a16="http://schemas.microsoft.com/office/drawing/2014/main" id="{B924FB28-BB23-F6F8-0958-161E140B9930}"/>
                </a:ext>
              </a:extLst>
            </p:cNvPr>
            <p:cNvCxnSpPr>
              <a:cxnSpLocks/>
            </p:cNvCxnSpPr>
            <p:nvPr/>
          </p:nvCxnSpPr>
          <p:spPr>
            <a:xfrm>
              <a:off x="4061903" y="3228364"/>
              <a:ext cx="361" cy="88335"/>
            </a:xfrm>
            <a:prstGeom prst="line">
              <a:avLst/>
            </a:prstGeom>
            <a:ln w="19050">
              <a:solidFill>
                <a:srgbClr val="01010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feld 182">
            <a:extLst>
              <a:ext uri="{FF2B5EF4-FFF2-40B4-BE49-F238E27FC236}">
                <a16:creationId xmlns:a16="http://schemas.microsoft.com/office/drawing/2014/main" id="{C80BD5B6-D8A7-C4AA-E9E0-12360A754E35}"/>
              </a:ext>
            </a:extLst>
          </p:cNvPr>
          <p:cNvSpPr txBox="1"/>
          <p:nvPr/>
        </p:nvSpPr>
        <p:spPr>
          <a:xfrm>
            <a:off x="3224471" y="3916526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>
                <a:solidFill>
                  <a:srgbClr val="010103"/>
                </a:solidFill>
              </a:rPr>
              <a:t>Čas</a:t>
            </a:r>
            <a:r>
              <a:rPr lang="de-DE" sz="1200" dirty="0">
                <a:solidFill>
                  <a:srgbClr val="010103"/>
                </a:solidFill>
              </a:rPr>
              <a:t> [min]</a:t>
            </a:r>
          </a:p>
        </p:txBody>
      </p:sp>
      <p:cxnSp>
        <p:nvCxnSpPr>
          <p:cNvPr id="19" name="Gerader Verbinder 313">
            <a:extLst>
              <a:ext uri="{FF2B5EF4-FFF2-40B4-BE49-F238E27FC236}">
                <a16:creationId xmlns:a16="http://schemas.microsoft.com/office/drawing/2014/main" id="{B18F84AF-1CC4-B67D-0D0A-46AE57A43AB7}"/>
              </a:ext>
            </a:extLst>
          </p:cNvPr>
          <p:cNvCxnSpPr>
            <a:cxnSpLocks/>
          </p:cNvCxnSpPr>
          <p:nvPr/>
        </p:nvCxnSpPr>
        <p:spPr>
          <a:xfrm flipH="1">
            <a:off x="1725440" y="3805285"/>
            <a:ext cx="167758" cy="759937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bg1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ihandform: Form 312">
            <a:extLst>
              <a:ext uri="{FF2B5EF4-FFF2-40B4-BE49-F238E27FC236}">
                <a16:creationId xmlns:a16="http://schemas.microsoft.com/office/drawing/2014/main" id="{2D709D45-1308-9E99-456B-1AB9741C69E9}"/>
              </a:ext>
            </a:extLst>
          </p:cNvPr>
          <p:cNvSpPr/>
          <p:nvPr/>
        </p:nvSpPr>
        <p:spPr>
          <a:xfrm>
            <a:off x="1908868" y="3805290"/>
            <a:ext cx="554223" cy="759932"/>
          </a:xfrm>
          <a:custGeom>
            <a:avLst/>
            <a:gdLst>
              <a:gd name="connsiteX0" fmla="*/ 0 w 411480"/>
              <a:gd name="connsiteY0" fmla="*/ 0 h 891540"/>
              <a:gd name="connsiteX1" fmla="*/ 228600 w 411480"/>
              <a:gd name="connsiteY1" fmla="*/ 731520 h 891540"/>
              <a:gd name="connsiteX2" fmla="*/ 411480 w 41148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891540">
                <a:moveTo>
                  <a:pt x="0" y="0"/>
                </a:moveTo>
                <a:cubicBezTo>
                  <a:pt x="80010" y="291465"/>
                  <a:pt x="160020" y="582930"/>
                  <a:pt x="228600" y="731520"/>
                </a:cubicBezTo>
                <a:cubicBezTo>
                  <a:pt x="297180" y="880110"/>
                  <a:pt x="354330" y="885825"/>
                  <a:pt x="411480" y="891540"/>
                </a:cubicBez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bg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70C0"/>
              </a:solidFill>
            </a:endParaRPr>
          </a:p>
        </p:txBody>
      </p:sp>
      <p:sp>
        <p:nvSpPr>
          <p:cNvPr id="21" name="Freihandform: Form 312">
            <a:extLst>
              <a:ext uri="{FF2B5EF4-FFF2-40B4-BE49-F238E27FC236}">
                <a16:creationId xmlns:a16="http://schemas.microsoft.com/office/drawing/2014/main" id="{0D619200-ADB8-43EC-47CC-D7EF4D0A185E}"/>
              </a:ext>
            </a:extLst>
          </p:cNvPr>
          <p:cNvSpPr/>
          <p:nvPr/>
        </p:nvSpPr>
        <p:spPr>
          <a:xfrm>
            <a:off x="2611717" y="3805290"/>
            <a:ext cx="554223" cy="759932"/>
          </a:xfrm>
          <a:custGeom>
            <a:avLst/>
            <a:gdLst>
              <a:gd name="connsiteX0" fmla="*/ 0 w 411480"/>
              <a:gd name="connsiteY0" fmla="*/ 0 h 891540"/>
              <a:gd name="connsiteX1" fmla="*/ 228600 w 411480"/>
              <a:gd name="connsiteY1" fmla="*/ 731520 h 891540"/>
              <a:gd name="connsiteX2" fmla="*/ 411480 w 41148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891540">
                <a:moveTo>
                  <a:pt x="0" y="0"/>
                </a:moveTo>
                <a:cubicBezTo>
                  <a:pt x="80010" y="291465"/>
                  <a:pt x="160020" y="582930"/>
                  <a:pt x="228600" y="731520"/>
                </a:cubicBezTo>
                <a:cubicBezTo>
                  <a:pt x="297180" y="880110"/>
                  <a:pt x="354330" y="885825"/>
                  <a:pt x="411480" y="891540"/>
                </a:cubicBez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bg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70C0"/>
              </a:solidFill>
            </a:endParaRPr>
          </a:p>
        </p:txBody>
      </p:sp>
      <p:cxnSp>
        <p:nvCxnSpPr>
          <p:cNvPr id="22" name="Gerader Verbinder 313">
            <a:extLst>
              <a:ext uri="{FF2B5EF4-FFF2-40B4-BE49-F238E27FC236}">
                <a16:creationId xmlns:a16="http://schemas.microsoft.com/office/drawing/2014/main" id="{EEEFD0BB-E663-E4BE-D1DB-ED6ACD6FBD20}"/>
              </a:ext>
            </a:extLst>
          </p:cNvPr>
          <p:cNvCxnSpPr>
            <a:cxnSpLocks/>
          </p:cNvCxnSpPr>
          <p:nvPr/>
        </p:nvCxnSpPr>
        <p:spPr>
          <a:xfrm flipH="1">
            <a:off x="2457222" y="3805284"/>
            <a:ext cx="167758" cy="759937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bg1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313">
            <a:extLst>
              <a:ext uri="{FF2B5EF4-FFF2-40B4-BE49-F238E27FC236}">
                <a16:creationId xmlns:a16="http://schemas.microsoft.com/office/drawing/2014/main" id="{C70DD1B5-D8C9-BC30-D089-780675844860}"/>
              </a:ext>
            </a:extLst>
          </p:cNvPr>
          <p:cNvCxnSpPr>
            <a:cxnSpLocks/>
          </p:cNvCxnSpPr>
          <p:nvPr/>
        </p:nvCxnSpPr>
        <p:spPr>
          <a:xfrm flipH="1">
            <a:off x="3161692" y="3800673"/>
            <a:ext cx="167758" cy="759937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bg1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7A5B1A33-9E79-BAE1-4C88-CB65594B83AF}"/>
              </a:ext>
            </a:extLst>
          </p:cNvPr>
          <p:cNvSpPr txBox="1">
            <a:spLocks/>
          </p:cNvSpPr>
          <p:nvPr/>
        </p:nvSpPr>
        <p:spPr>
          <a:xfrm>
            <a:off x="1134926" y="309962"/>
            <a:ext cx="8992150" cy="1158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214B9A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DIN Condensed" panose="020B0606040000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DIN Condensed" panose="020B0606040000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DIN Condensed" panose="020B0606040000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DIN Condensed" panose="020B0606040000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600" dirty="0"/>
              <a:t>Odstránenie vzduchu a penetrácia pary pri rôznych procesoch</a:t>
            </a:r>
            <a:endParaRPr lang="en-US" sz="3600" dirty="0"/>
          </a:p>
        </p:txBody>
      </p:sp>
      <p:sp>
        <p:nvSpPr>
          <p:cNvPr id="25" name="Textfeld 145">
            <a:extLst>
              <a:ext uri="{FF2B5EF4-FFF2-40B4-BE49-F238E27FC236}">
                <a16:creationId xmlns:a16="http://schemas.microsoft.com/office/drawing/2014/main" id="{DCB63D83-2680-225B-899E-9AE1C7065C4E}"/>
              </a:ext>
            </a:extLst>
          </p:cNvPr>
          <p:cNvSpPr txBox="1"/>
          <p:nvPr/>
        </p:nvSpPr>
        <p:spPr>
          <a:xfrm>
            <a:off x="7426846" y="1945548"/>
            <a:ext cx="369332" cy="15826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k-SK" sz="1200" dirty="0">
                <a:solidFill>
                  <a:srgbClr val="010103"/>
                </a:solidFill>
              </a:rPr>
              <a:t>Tlak</a:t>
            </a:r>
            <a:r>
              <a:rPr lang="de-DE" sz="1200" dirty="0">
                <a:solidFill>
                  <a:srgbClr val="010103"/>
                </a:solidFill>
              </a:rPr>
              <a:t> [bar]</a:t>
            </a:r>
          </a:p>
        </p:txBody>
      </p:sp>
      <p:sp>
        <p:nvSpPr>
          <p:cNvPr id="68" name="Rechteck 284">
            <a:extLst>
              <a:ext uri="{FF2B5EF4-FFF2-40B4-BE49-F238E27FC236}">
                <a16:creationId xmlns:a16="http://schemas.microsoft.com/office/drawing/2014/main" id="{E87A0F3D-7BAF-9F49-A57F-5BBAD4CA2546}"/>
              </a:ext>
            </a:extLst>
          </p:cNvPr>
          <p:cNvSpPr/>
          <p:nvPr/>
        </p:nvSpPr>
        <p:spPr>
          <a:xfrm>
            <a:off x="1187910" y="2445085"/>
            <a:ext cx="1984397" cy="298854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77000">
                <a:schemeClr val="tx2">
                  <a:alpha val="50000"/>
                </a:schemeClr>
              </a:gs>
              <a:gs pos="90000">
                <a:schemeClr val="tx2"/>
              </a:gs>
              <a:gs pos="100000">
                <a:schemeClr val="tx2"/>
              </a:gs>
            </a:gsLst>
            <a:lin ang="54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sk-SK" dirty="0"/>
              <a:t>Odstránenie vzduchu</a:t>
            </a:r>
            <a:endParaRPr lang="de-DE" dirty="0"/>
          </a:p>
        </p:txBody>
      </p:sp>
      <p:sp>
        <p:nvSpPr>
          <p:cNvPr id="71" name="Textfeld 3">
            <a:extLst>
              <a:ext uri="{FF2B5EF4-FFF2-40B4-BE49-F238E27FC236}">
                <a16:creationId xmlns:a16="http://schemas.microsoft.com/office/drawing/2014/main" id="{446C295D-21CD-4B20-685A-03C6071471C6}"/>
              </a:ext>
            </a:extLst>
          </p:cNvPr>
          <p:cNvSpPr txBox="1"/>
          <p:nvPr/>
        </p:nvSpPr>
        <p:spPr>
          <a:xfrm>
            <a:off x="1239187" y="5572646"/>
            <a:ext cx="990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tx2"/>
                </a:solidFill>
              </a:rPr>
              <a:t>10%</a:t>
            </a:r>
          </a:p>
        </p:txBody>
      </p:sp>
      <p:sp>
        <p:nvSpPr>
          <p:cNvPr id="72" name="Textfeld 97">
            <a:extLst>
              <a:ext uri="{FF2B5EF4-FFF2-40B4-BE49-F238E27FC236}">
                <a16:creationId xmlns:a16="http://schemas.microsoft.com/office/drawing/2014/main" id="{1DD56AAF-A8C6-18C6-786E-EB916E1D8977}"/>
              </a:ext>
            </a:extLst>
          </p:cNvPr>
          <p:cNvSpPr txBox="1"/>
          <p:nvPr/>
        </p:nvSpPr>
        <p:spPr>
          <a:xfrm>
            <a:off x="2203787" y="5715349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1%</a:t>
            </a:r>
          </a:p>
        </p:txBody>
      </p:sp>
      <p:sp>
        <p:nvSpPr>
          <p:cNvPr id="73" name="Textfeld 98">
            <a:extLst>
              <a:ext uri="{FF2B5EF4-FFF2-40B4-BE49-F238E27FC236}">
                <a16:creationId xmlns:a16="http://schemas.microsoft.com/office/drawing/2014/main" id="{EA914D83-7886-C736-2B49-692BD312D203}"/>
              </a:ext>
            </a:extLst>
          </p:cNvPr>
          <p:cNvSpPr txBox="1"/>
          <p:nvPr/>
        </p:nvSpPr>
        <p:spPr>
          <a:xfrm>
            <a:off x="2801802" y="5752828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</a:rPr>
              <a:t>0.1%</a:t>
            </a:r>
          </a:p>
        </p:txBody>
      </p:sp>
      <p:grpSp>
        <p:nvGrpSpPr>
          <p:cNvPr id="74" name="Gruppieren 367">
            <a:extLst>
              <a:ext uri="{FF2B5EF4-FFF2-40B4-BE49-F238E27FC236}">
                <a16:creationId xmlns:a16="http://schemas.microsoft.com/office/drawing/2014/main" id="{41792454-56C2-9B09-54C6-1C6F3B16DBDE}"/>
              </a:ext>
            </a:extLst>
          </p:cNvPr>
          <p:cNvGrpSpPr/>
          <p:nvPr/>
        </p:nvGrpSpPr>
        <p:grpSpPr>
          <a:xfrm>
            <a:off x="4234126" y="2107890"/>
            <a:ext cx="413349" cy="2642217"/>
            <a:chOff x="1507079" y="1613687"/>
            <a:chExt cx="413349" cy="2642217"/>
          </a:xfrm>
        </p:grpSpPr>
        <p:cxnSp>
          <p:nvCxnSpPr>
            <p:cNvPr id="75" name="Gerade Verbindung mit Pfeil 369">
              <a:extLst>
                <a:ext uri="{FF2B5EF4-FFF2-40B4-BE49-F238E27FC236}">
                  <a16:creationId xmlns:a16="http://schemas.microsoft.com/office/drawing/2014/main" id="{2A96AF9C-6DDB-BDB3-FB24-EF1BA6ADF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6189" y="1613687"/>
              <a:ext cx="4236" cy="2642217"/>
            </a:xfrm>
            <a:prstGeom prst="straightConnector1">
              <a:avLst/>
            </a:prstGeom>
            <a:ln w="19050">
              <a:solidFill>
                <a:srgbClr val="010103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6" name="Gruppieren 370">
              <a:extLst>
                <a:ext uri="{FF2B5EF4-FFF2-40B4-BE49-F238E27FC236}">
                  <a16:creationId xmlns:a16="http://schemas.microsoft.com/office/drawing/2014/main" id="{DA33D649-FE8F-42B3-970E-E6FEAC3EFCFF}"/>
                </a:ext>
              </a:extLst>
            </p:cNvPr>
            <p:cNvGrpSpPr/>
            <p:nvPr/>
          </p:nvGrpSpPr>
          <p:grpSpPr>
            <a:xfrm>
              <a:off x="1507079" y="1837526"/>
              <a:ext cx="413349" cy="2368332"/>
              <a:chOff x="5251006" y="2061509"/>
              <a:chExt cx="607705" cy="3279262"/>
            </a:xfrm>
          </p:grpSpPr>
          <p:cxnSp>
            <p:nvCxnSpPr>
              <p:cNvPr id="77" name="Gerader Verbinder 371">
                <a:extLst>
                  <a:ext uri="{FF2B5EF4-FFF2-40B4-BE49-F238E27FC236}">
                    <a16:creationId xmlns:a16="http://schemas.microsoft.com/office/drawing/2014/main" id="{AAA8C6D8-2B0D-1357-4526-453DB0F75AB2}"/>
                  </a:ext>
                </a:extLst>
              </p:cNvPr>
              <p:cNvCxnSpPr/>
              <p:nvPr/>
            </p:nvCxnSpPr>
            <p:spPr>
              <a:xfrm flipH="1">
                <a:off x="5614988" y="4109614"/>
                <a:ext cx="243723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Gerader Verbinder 372">
                <a:extLst>
                  <a:ext uri="{FF2B5EF4-FFF2-40B4-BE49-F238E27FC236}">
                    <a16:creationId xmlns:a16="http://schemas.microsoft.com/office/drawing/2014/main" id="{074EFD2A-D334-9226-C730-3256BE99A5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4378" y="5181160"/>
                <a:ext cx="158781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Gerader Verbinder 373">
                <a:extLst>
                  <a:ext uri="{FF2B5EF4-FFF2-40B4-BE49-F238E27FC236}">
                    <a16:creationId xmlns:a16="http://schemas.microsoft.com/office/drawing/2014/main" id="{0CD031D2-17AD-0A8C-F018-D74628471011}"/>
                  </a:ext>
                </a:extLst>
              </p:cNvPr>
              <p:cNvCxnSpPr/>
              <p:nvPr/>
            </p:nvCxnSpPr>
            <p:spPr>
              <a:xfrm flipH="1">
                <a:off x="5614988" y="3186675"/>
                <a:ext cx="243723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Gerader Verbinder 374">
                <a:extLst>
                  <a:ext uri="{FF2B5EF4-FFF2-40B4-BE49-F238E27FC236}">
                    <a16:creationId xmlns:a16="http://schemas.microsoft.com/office/drawing/2014/main" id="{5F6DCEC2-61E5-75BD-91BE-FB9E9E7D35A1}"/>
                  </a:ext>
                </a:extLst>
              </p:cNvPr>
              <p:cNvCxnSpPr/>
              <p:nvPr/>
            </p:nvCxnSpPr>
            <p:spPr>
              <a:xfrm flipH="1">
                <a:off x="5614988" y="2218464"/>
                <a:ext cx="243723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" name="Textfeld 375">
                <a:extLst>
                  <a:ext uri="{FF2B5EF4-FFF2-40B4-BE49-F238E27FC236}">
                    <a16:creationId xmlns:a16="http://schemas.microsoft.com/office/drawing/2014/main" id="{F6046183-AE85-9543-B942-AF581902B7AB}"/>
                  </a:ext>
                </a:extLst>
              </p:cNvPr>
              <p:cNvSpPr txBox="1"/>
              <p:nvPr/>
            </p:nvSpPr>
            <p:spPr>
              <a:xfrm>
                <a:off x="5251006" y="4989191"/>
                <a:ext cx="561375" cy="35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0.1</a:t>
                </a:r>
              </a:p>
            </p:txBody>
          </p:sp>
          <p:sp>
            <p:nvSpPr>
              <p:cNvPr id="82" name="Textfeld 376">
                <a:extLst>
                  <a:ext uri="{FF2B5EF4-FFF2-40B4-BE49-F238E27FC236}">
                    <a16:creationId xmlns:a16="http://schemas.microsoft.com/office/drawing/2014/main" id="{91D61981-D440-EDE8-D8B9-193641E6D94C}"/>
                  </a:ext>
                </a:extLst>
              </p:cNvPr>
              <p:cNvSpPr txBox="1"/>
              <p:nvPr/>
            </p:nvSpPr>
            <p:spPr>
              <a:xfrm>
                <a:off x="5251007" y="3946276"/>
                <a:ext cx="391690" cy="38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1</a:t>
                </a:r>
              </a:p>
            </p:txBody>
          </p:sp>
          <p:sp>
            <p:nvSpPr>
              <p:cNvPr id="83" name="Textfeld 377">
                <a:extLst>
                  <a:ext uri="{FF2B5EF4-FFF2-40B4-BE49-F238E27FC236}">
                    <a16:creationId xmlns:a16="http://schemas.microsoft.com/office/drawing/2014/main" id="{670F14C2-B619-DA39-D151-15046333F4D1}"/>
                  </a:ext>
                </a:extLst>
              </p:cNvPr>
              <p:cNvSpPr txBox="1"/>
              <p:nvPr/>
            </p:nvSpPr>
            <p:spPr>
              <a:xfrm>
                <a:off x="5259557" y="3019664"/>
                <a:ext cx="391690" cy="38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2</a:t>
                </a:r>
              </a:p>
            </p:txBody>
          </p:sp>
          <p:sp>
            <p:nvSpPr>
              <p:cNvPr id="84" name="Textfeld 378">
                <a:extLst>
                  <a:ext uri="{FF2B5EF4-FFF2-40B4-BE49-F238E27FC236}">
                    <a16:creationId xmlns:a16="http://schemas.microsoft.com/office/drawing/2014/main" id="{BC6B7BC8-D9FA-1EDA-3184-C8DD00884468}"/>
                  </a:ext>
                </a:extLst>
              </p:cNvPr>
              <p:cNvSpPr txBox="1"/>
              <p:nvPr/>
            </p:nvSpPr>
            <p:spPr>
              <a:xfrm>
                <a:off x="5259557" y="2061509"/>
                <a:ext cx="391690" cy="38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85" name="Gruppieren 367">
            <a:extLst>
              <a:ext uri="{FF2B5EF4-FFF2-40B4-BE49-F238E27FC236}">
                <a16:creationId xmlns:a16="http://schemas.microsoft.com/office/drawing/2014/main" id="{F8A9240F-CCF5-C405-8271-4908D614D883}"/>
              </a:ext>
            </a:extLst>
          </p:cNvPr>
          <p:cNvGrpSpPr/>
          <p:nvPr/>
        </p:nvGrpSpPr>
        <p:grpSpPr>
          <a:xfrm>
            <a:off x="7755578" y="2107890"/>
            <a:ext cx="413349" cy="2642217"/>
            <a:chOff x="1507079" y="1613687"/>
            <a:chExt cx="413349" cy="2642217"/>
          </a:xfrm>
        </p:grpSpPr>
        <p:cxnSp>
          <p:nvCxnSpPr>
            <p:cNvPr id="86" name="Gerade Verbindung mit Pfeil 369">
              <a:extLst>
                <a:ext uri="{FF2B5EF4-FFF2-40B4-BE49-F238E27FC236}">
                  <a16:creationId xmlns:a16="http://schemas.microsoft.com/office/drawing/2014/main" id="{FA844CA8-7D49-98EF-F889-71D55DB66E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6189" y="1613687"/>
              <a:ext cx="4236" cy="2642217"/>
            </a:xfrm>
            <a:prstGeom prst="straightConnector1">
              <a:avLst/>
            </a:prstGeom>
            <a:ln w="19050">
              <a:solidFill>
                <a:srgbClr val="010103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7" name="Gruppieren 370">
              <a:extLst>
                <a:ext uri="{FF2B5EF4-FFF2-40B4-BE49-F238E27FC236}">
                  <a16:creationId xmlns:a16="http://schemas.microsoft.com/office/drawing/2014/main" id="{6BF5A3E8-4E2E-605A-DAB7-625C33299429}"/>
                </a:ext>
              </a:extLst>
            </p:cNvPr>
            <p:cNvGrpSpPr/>
            <p:nvPr/>
          </p:nvGrpSpPr>
          <p:grpSpPr>
            <a:xfrm>
              <a:off x="1507079" y="1837526"/>
              <a:ext cx="413349" cy="2368332"/>
              <a:chOff x="5251006" y="2061509"/>
              <a:chExt cx="607705" cy="3279262"/>
            </a:xfrm>
          </p:grpSpPr>
          <p:cxnSp>
            <p:nvCxnSpPr>
              <p:cNvPr id="88" name="Gerader Verbinder 371">
                <a:extLst>
                  <a:ext uri="{FF2B5EF4-FFF2-40B4-BE49-F238E27FC236}">
                    <a16:creationId xmlns:a16="http://schemas.microsoft.com/office/drawing/2014/main" id="{6FFA6B98-1AF5-69FD-0A6F-736104040BAC}"/>
                  </a:ext>
                </a:extLst>
              </p:cNvPr>
              <p:cNvCxnSpPr/>
              <p:nvPr/>
            </p:nvCxnSpPr>
            <p:spPr>
              <a:xfrm flipH="1">
                <a:off x="5614988" y="4109614"/>
                <a:ext cx="243723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372">
                <a:extLst>
                  <a:ext uri="{FF2B5EF4-FFF2-40B4-BE49-F238E27FC236}">
                    <a16:creationId xmlns:a16="http://schemas.microsoft.com/office/drawing/2014/main" id="{49F838FA-EC5E-D073-EC92-7DB05EA401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4378" y="5181160"/>
                <a:ext cx="158781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Gerader Verbinder 373">
                <a:extLst>
                  <a:ext uri="{FF2B5EF4-FFF2-40B4-BE49-F238E27FC236}">
                    <a16:creationId xmlns:a16="http://schemas.microsoft.com/office/drawing/2014/main" id="{1F999904-9866-775A-243A-DF2A7076A3C6}"/>
                  </a:ext>
                </a:extLst>
              </p:cNvPr>
              <p:cNvCxnSpPr/>
              <p:nvPr/>
            </p:nvCxnSpPr>
            <p:spPr>
              <a:xfrm flipH="1">
                <a:off x="5614988" y="3186675"/>
                <a:ext cx="243723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374">
                <a:extLst>
                  <a:ext uri="{FF2B5EF4-FFF2-40B4-BE49-F238E27FC236}">
                    <a16:creationId xmlns:a16="http://schemas.microsoft.com/office/drawing/2014/main" id="{B155D900-BD1A-6638-9537-795EECBC09EA}"/>
                  </a:ext>
                </a:extLst>
              </p:cNvPr>
              <p:cNvCxnSpPr/>
              <p:nvPr/>
            </p:nvCxnSpPr>
            <p:spPr>
              <a:xfrm flipH="1">
                <a:off x="5614988" y="2218464"/>
                <a:ext cx="243723" cy="0"/>
              </a:xfrm>
              <a:prstGeom prst="line">
                <a:avLst/>
              </a:prstGeom>
              <a:ln w="19050">
                <a:solidFill>
                  <a:srgbClr val="01010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Textfeld 375">
                <a:extLst>
                  <a:ext uri="{FF2B5EF4-FFF2-40B4-BE49-F238E27FC236}">
                    <a16:creationId xmlns:a16="http://schemas.microsoft.com/office/drawing/2014/main" id="{ED72EAEA-327B-82EF-6816-66741ED9D779}"/>
                  </a:ext>
                </a:extLst>
              </p:cNvPr>
              <p:cNvSpPr txBox="1"/>
              <p:nvPr/>
            </p:nvSpPr>
            <p:spPr>
              <a:xfrm>
                <a:off x="5251006" y="4989191"/>
                <a:ext cx="561375" cy="35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0.1</a:t>
                </a:r>
              </a:p>
            </p:txBody>
          </p:sp>
          <p:sp>
            <p:nvSpPr>
              <p:cNvPr id="94" name="Textfeld 376">
                <a:extLst>
                  <a:ext uri="{FF2B5EF4-FFF2-40B4-BE49-F238E27FC236}">
                    <a16:creationId xmlns:a16="http://schemas.microsoft.com/office/drawing/2014/main" id="{C5F9E281-E6FE-36B5-8EEA-53B83BFAAD87}"/>
                  </a:ext>
                </a:extLst>
              </p:cNvPr>
              <p:cNvSpPr txBox="1"/>
              <p:nvPr/>
            </p:nvSpPr>
            <p:spPr>
              <a:xfrm>
                <a:off x="5251007" y="3946276"/>
                <a:ext cx="391690" cy="38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1</a:t>
                </a:r>
              </a:p>
            </p:txBody>
          </p:sp>
          <p:sp>
            <p:nvSpPr>
              <p:cNvPr id="95" name="Textfeld 377">
                <a:extLst>
                  <a:ext uri="{FF2B5EF4-FFF2-40B4-BE49-F238E27FC236}">
                    <a16:creationId xmlns:a16="http://schemas.microsoft.com/office/drawing/2014/main" id="{8546C867-5E20-203E-5654-CA6ED370D0AD}"/>
                  </a:ext>
                </a:extLst>
              </p:cNvPr>
              <p:cNvSpPr txBox="1"/>
              <p:nvPr/>
            </p:nvSpPr>
            <p:spPr>
              <a:xfrm>
                <a:off x="5259557" y="3019664"/>
                <a:ext cx="391690" cy="38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2</a:t>
                </a:r>
              </a:p>
            </p:txBody>
          </p:sp>
          <p:sp>
            <p:nvSpPr>
              <p:cNvPr id="96" name="Textfeld 378">
                <a:extLst>
                  <a:ext uri="{FF2B5EF4-FFF2-40B4-BE49-F238E27FC236}">
                    <a16:creationId xmlns:a16="http://schemas.microsoft.com/office/drawing/2014/main" id="{DA41C997-0FB7-9045-ADED-CCC33A353674}"/>
                  </a:ext>
                </a:extLst>
              </p:cNvPr>
              <p:cNvSpPr txBox="1"/>
              <p:nvPr/>
            </p:nvSpPr>
            <p:spPr>
              <a:xfrm>
                <a:off x="5259557" y="2061509"/>
                <a:ext cx="391690" cy="38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n>
                      <a:solidFill>
                        <a:srgbClr val="010103"/>
                      </a:solidFill>
                    </a:ln>
                    <a:solidFill>
                      <a:srgbClr val="010103"/>
                    </a:solidFill>
                  </a:rPr>
                  <a:t>3</a:t>
                </a:r>
              </a:p>
            </p:txBody>
          </p:sp>
        </p:grpSp>
      </p:grpSp>
      <p:sp>
        <p:nvSpPr>
          <p:cNvPr id="97" name="Rechteck 322">
            <a:extLst>
              <a:ext uri="{FF2B5EF4-FFF2-40B4-BE49-F238E27FC236}">
                <a16:creationId xmlns:a16="http://schemas.microsoft.com/office/drawing/2014/main" id="{C2D2A40D-2F26-813F-8156-443AF5ED0B1F}"/>
              </a:ext>
            </a:extLst>
          </p:cNvPr>
          <p:cNvSpPr/>
          <p:nvPr/>
        </p:nvSpPr>
        <p:spPr>
          <a:xfrm>
            <a:off x="4663290" y="2445084"/>
            <a:ext cx="2139587" cy="298685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77000">
                <a:schemeClr val="accent1">
                  <a:alpha val="50000"/>
                </a:schemeClr>
              </a:gs>
              <a:gs pos="90000">
                <a:schemeClr val="accent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sk-SK" dirty="0"/>
              <a:t>Odstránenie vzduchu</a:t>
            </a:r>
            <a:endParaRPr lang="de-DE" dirty="0"/>
          </a:p>
        </p:txBody>
      </p:sp>
      <p:grpSp>
        <p:nvGrpSpPr>
          <p:cNvPr id="98" name="Gruppieren 379">
            <a:extLst>
              <a:ext uri="{FF2B5EF4-FFF2-40B4-BE49-F238E27FC236}">
                <a16:creationId xmlns:a16="http://schemas.microsoft.com/office/drawing/2014/main" id="{43C352B8-7F03-E678-0201-DE2600E84E68}"/>
              </a:ext>
            </a:extLst>
          </p:cNvPr>
          <p:cNvGrpSpPr/>
          <p:nvPr/>
        </p:nvGrpSpPr>
        <p:grpSpPr>
          <a:xfrm>
            <a:off x="4647182" y="3723835"/>
            <a:ext cx="2458750" cy="88899"/>
            <a:chOff x="1900401" y="3228364"/>
            <a:chExt cx="2458750" cy="88899"/>
          </a:xfrm>
        </p:grpSpPr>
        <p:cxnSp>
          <p:nvCxnSpPr>
            <p:cNvPr id="99" name="Gerade Verbindung mit Pfeil 380">
              <a:extLst>
                <a:ext uri="{FF2B5EF4-FFF2-40B4-BE49-F238E27FC236}">
                  <a16:creationId xmlns:a16="http://schemas.microsoft.com/office/drawing/2014/main" id="{0802A58E-B52F-2D3B-FDED-BAC3F82BAA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0401" y="3316699"/>
              <a:ext cx="2458750" cy="564"/>
            </a:xfrm>
            <a:prstGeom prst="straightConnector1">
              <a:avLst/>
            </a:prstGeom>
            <a:ln w="19050">
              <a:solidFill>
                <a:srgbClr val="010103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Gerader Verbinder 381">
              <a:extLst>
                <a:ext uri="{FF2B5EF4-FFF2-40B4-BE49-F238E27FC236}">
                  <a16:creationId xmlns:a16="http://schemas.microsoft.com/office/drawing/2014/main" id="{CB98D0D9-8327-B1AA-EAF6-65A8EC91A2D8}"/>
                </a:ext>
              </a:extLst>
            </p:cNvPr>
            <p:cNvCxnSpPr>
              <a:cxnSpLocks/>
            </p:cNvCxnSpPr>
            <p:nvPr/>
          </p:nvCxnSpPr>
          <p:spPr>
            <a:xfrm>
              <a:off x="4061903" y="3228364"/>
              <a:ext cx="361" cy="88335"/>
            </a:xfrm>
            <a:prstGeom prst="line">
              <a:avLst/>
            </a:prstGeom>
            <a:ln w="19050">
              <a:solidFill>
                <a:srgbClr val="01010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1" name="Textfeld 99">
            <a:extLst>
              <a:ext uri="{FF2B5EF4-FFF2-40B4-BE49-F238E27FC236}">
                <a16:creationId xmlns:a16="http://schemas.microsoft.com/office/drawing/2014/main" id="{7E4D3C57-AA01-B4CE-049E-EABCE5F99E0C}"/>
              </a:ext>
            </a:extLst>
          </p:cNvPr>
          <p:cNvSpPr txBox="1"/>
          <p:nvPr/>
        </p:nvSpPr>
        <p:spPr>
          <a:xfrm>
            <a:off x="5029018" y="5757100"/>
            <a:ext cx="8146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>
                <a:solidFill>
                  <a:schemeClr val="tx2"/>
                </a:solidFill>
              </a:rPr>
              <a:t>50%</a:t>
            </a:r>
          </a:p>
        </p:txBody>
      </p:sp>
      <p:cxnSp>
        <p:nvCxnSpPr>
          <p:cNvPr id="102" name="Gerader Verbinder 383">
            <a:extLst>
              <a:ext uri="{FF2B5EF4-FFF2-40B4-BE49-F238E27FC236}">
                <a16:creationId xmlns:a16="http://schemas.microsoft.com/office/drawing/2014/main" id="{B866FB17-CAB1-04CD-A274-B4566642300A}"/>
              </a:ext>
            </a:extLst>
          </p:cNvPr>
          <p:cNvCxnSpPr>
            <a:cxnSpLocks/>
          </p:cNvCxnSpPr>
          <p:nvPr/>
        </p:nvCxnSpPr>
        <p:spPr>
          <a:xfrm flipH="1">
            <a:off x="4652675" y="3051768"/>
            <a:ext cx="167758" cy="759937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glow rad="63500">
              <a:schemeClr val="bg1">
                <a:alpha val="2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Freihandform: Form 339">
            <a:extLst>
              <a:ext uri="{FF2B5EF4-FFF2-40B4-BE49-F238E27FC236}">
                <a16:creationId xmlns:a16="http://schemas.microsoft.com/office/drawing/2014/main" id="{B52BC0ED-C6E9-7B89-8864-432721DB7497}"/>
              </a:ext>
            </a:extLst>
          </p:cNvPr>
          <p:cNvSpPr/>
          <p:nvPr/>
        </p:nvSpPr>
        <p:spPr>
          <a:xfrm>
            <a:off x="4829124" y="3051768"/>
            <a:ext cx="554222" cy="759932"/>
          </a:xfrm>
          <a:custGeom>
            <a:avLst/>
            <a:gdLst>
              <a:gd name="connsiteX0" fmla="*/ 0 w 411480"/>
              <a:gd name="connsiteY0" fmla="*/ 0 h 891540"/>
              <a:gd name="connsiteX1" fmla="*/ 228600 w 411480"/>
              <a:gd name="connsiteY1" fmla="*/ 731520 h 891540"/>
              <a:gd name="connsiteX2" fmla="*/ 411480 w 41148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891540">
                <a:moveTo>
                  <a:pt x="0" y="0"/>
                </a:moveTo>
                <a:cubicBezTo>
                  <a:pt x="80010" y="291465"/>
                  <a:pt x="160020" y="582930"/>
                  <a:pt x="228600" y="731520"/>
                </a:cubicBezTo>
                <a:cubicBezTo>
                  <a:pt x="297180" y="880110"/>
                  <a:pt x="354330" y="885825"/>
                  <a:pt x="411480" y="891540"/>
                </a:cubicBezTo>
              </a:path>
            </a:pathLst>
          </a:custGeom>
          <a:noFill/>
          <a:ln w="25400">
            <a:solidFill>
              <a:schemeClr val="accent1"/>
            </a:solidFill>
          </a:ln>
          <a:effectLst>
            <a:glow rad="63500">
              <a:schemeClr val="bg1">
                <a:alpha val="2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4" name="Gerader Verbinder 384">
            <a:extLst>
              <a:ext uri="{FF2B5EF4-FFF2-40B4-BE49-F238E27FC236}">
                <a16:creationId xmlns:a16="http://schemas.microsoft.com/office/drawing/2014/main" id="{2DEB647B-61E7-7DBB-F0EC-032DA202CFB6}"/>
              </a:ext>
            </a:extLst>
          </p:cNvPr>
          <p:cNvCxnSpPr>
            <a:cxnSpLocks/>
          </p:cNvCxnSpPr>
          <p:nvPr/>
        </p:nvCxnSpPr>
        <p:spPr>
          <a:xfrm flipH="1">
            <a:off x="5352464" y="3031421"/>
            <a:ext cx="167756" cy="769252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glow rad="63500">
              <a:schemeClr val="bg1">
                <a:alpha val="2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384">
            <a:extLst>
              <a:ext uri="{FF2B5EF4-FFF2-40B4-BE49-F238E27FC236}">
                <a16:creationId xmlns:a16="http://schemas.microsoft.com/office/drawing/2014/main" id="{E19E744F-12EF-6E34-95BB-A122947E6924}"/>
              </a:ext>
            </a:extLst>
          </p:cNvPr>
          <p:cNvCxnSpPr>
            <a:cxnSpLocks/>
          </p:cNvCxnSpPr>
          <p:nvPr/>
        </p:nvCxnSpPr>
        <p:spPr>
          <a:xfrm flipH="1">
            <a:off x="6099030" y="3034307"/>
            <a:ext cx="167756" cy="769252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glow rad="63500">
              <a:schemeClr val="bg1">
                <a:alpha val="2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Freihandform: Form 339">
            <a:extLst>
              <a:ext uri="{FF2B5EF4-FFF2-40B4-BE49-F238E27FC236}">
                <a16:creationId xmlns:a16="http://schemas.microsoft.com/office/drawing/2014/main" id="{EE8CE45B-A3B2-2E40-C97F-0D4647D47C3E}"/>
              </a:ext>
            </a:extLst>
          </p:cNvPr>
          <p:cNvSpPr/>
          <p:nvPr/>
        </p:nvSpPr>
        <p:spPr>
          <a:xfrm>
            <a:off x="5525896" y="3036081"/>
            <a:ext cx="554222" cy="759932"/>
          </a:xfrm>
          <a:custGeom>
            <a:avLst/>
            <a:gdLst>
              <a:gd name="connsiteX0" fmla="*/ 0 w 411480"/>
              <a:gd name="connsiteY0" fmla="*/ 0 h 891540"/>
              <a:gd name="connsiteX1" fmla="*/ 228600 w 411480"/>
              <a:gd name="connsiteY1" fmla="*/ 731520 h 891540"/>
              <a:gd name="connsiteX2" fmla="*/ 411480 w 41148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891540">
                <a:moveTo>
                  <a:pt x="0" y="0"/>
                </a:moveTo>
                <a:cubicBezTo>
                  <a:pt x="80010" y="291465"/>
                  <a:pt x="160020" y="582930"/>
                  <a:pt x="228600" y="731520"/>
                </a:cubicBezTo>
                <a:cubicBezTo>
                  <a:pt x="297180" y="880110"/>
                  <a:pt x="354330" y="885825"/>
                  <a:pt x="411480" y="891540"/>
                </a:cubicBezTo>
              </a:path>
            </a:pathLst>
          </a:custGeom>
          <a:noFill/>
          <a:ln w="25400">
            <a:solidFill>
              <a:schemeClr val="accent1"/>
            </a:solidFill>
          </a:ln>
          <a:effectLst>
            <a:glow rad="63500">
              <a:schemeClr val="bg1">
                <a:alpha val="2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Freihandform: Form 339">
            <a:extLst>
              <a:ext uri="{FF2B5EF4-FFF2-40B4-BE49-F238E27FC236}">
                <a16:creationId xmlns:a16="http://schemas.microsoft.com/office/drawing/2014/main" id="{BECA4718-4D61-0856-7A0B-6C765EA75A43}"/>
              </a:ext>
            </a:extLst>
          </p:cNvPr>
          <p:cNvSpPr/>
          <p:nvPr/>
        </p:nvSpPr>
        <p:spPr>
          <a:xfrm>
            <a:off x="6260949" y="3040116"/>
            <a:ext cx="554222" cy="759932"/>
          </a:xfrm>
          <a:custGeom>
            <a:avLst/>
            <a:gdLst>
              <a:gd name="connsiteX0" fmla="*/ 0 w 411480"/>
              <a:gd name="connsiteY0" fmla="*/ 0 h 891540"/>
              <a:gd name="connsiteX1" fmla="*/ 228600 w 411480"/>
              <a:gd name="connsiteY1" fmla="*/ 731520 h 891540"/>
              <a:gd name="connsiteX2" fmla="*/ 411480 w 41148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891540">
                <a:moveTo>
                  <a:pt x="0" y="0"/>
                </a:moveTo>
                <a:cubicBezTo>
                  <a:pt x="80010" y="291465"/>
                  <a:pt x="160020" y="582930"/>
                  <a:pt x="228600" y="731520"/>
                </a:cubicBezTo>
                <a:cubicBezTo>
                  <a:pt x="297180" y="880110"/>
                  <a:pt x="354330" y="885825"/>
                  <a:pt x="411480" y="891540"/>
                </a:cubicBezTo>
              </a:path>
            </a:pathLst>
          </a:custGeom>
          <a:noFill/>
          <a:ln w="25400">
            <a:solidFill>
              <a:schemeClr val="accent1"/>
            </a:solidFill>
          </a:ln>
          <a:effectLst>
            <a:glow rad="63500">
              <a:schemeClr val="bg1">
                <a:alpha val="2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Textfeld 100">
            <a:extLst>
              <a:ext uri="{FF2B5EF4-FFF2-40B4-BE49-F238E27FC236}">
                <a16:creationId xmlns:a16="http://schemas.microsoft.com/office/drawing/2014/main" id="{44D8B5E3-E158-F82E-B52A-934277DA0634}"/>
              </a:ext>
            </a:extLst>
          </p:cNvPr>
          <p:cNvSpPr txBox="1"/>
          <p:nvPr/>
        </p:nvSpPr>
        <p:spPr>
          <a:xfrm>
            <a:off x="5700699" y="5782411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25%</a:t>
            </a:r>
          </a:p>
        </p:txBody>
      </p:sp>
      <p:sp>
        <p:nvSpPr>
          <p:cNvPr id="109" name="Textfeld 101">
            <a:extLst>
              <a:ext uri="{FF2B5EF4-FFF2-40B4-BE49-F238E27FC236}">
                <a16:creationId xmlns:a16="http://schemas.microsoft.com/office/drawing/2014/main" id="{0C84FFDF-DFF5-5CC2-3381-E9768AB38E62}"/>
              </a:ext>
            </a:extLst>
          </p:cNvPr>
          <p:cNvSpPr txBox="1"/>
          <p:nvPr/>
        </p:nvSpPr>
        <p:spPr>
          <a:xfrm>
            <a:off x="6360294" y="5828606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12.5%</a:t>
            </a:r>
          </a:p>
        </p:txBody>
      </p:sp>
      <p:grpSp>
        <p:nvGrpSpPr>
          <p:cNvPr id="110" name="Gruppieren 379">
            <a:extLst>
              <a:ext uri="{FF2B5EF4-FFF2-40B4-BE49-F238E27FC236}">
                <a16:creationId xmlns:a16="http://schemas.microsoft.com/office/drawing/2014/main" id="{66812FE9-D539-7BA2-E025-9963CD0A5A8A}"/>
              </a:ext>
            </a:extLst>
          </p:cNvPr>
          <p:cNvGrpSpPr/>
          <p:nvPr/>
        </p:nvGrpSpPr>
        <p:grpSpPr>
          <a:xfrm>
            <a:off x="8161622" y="3728457"/>
            <a:ext cx="2458750" cy="88899"/>
            <a:chOff x="1900401" y="3228364"/>
            <a:chExt cx="2458750" cy="88899"/>
          </a:xfrm>
        </p:grpSpPr>
        <p:cxnSp>
          <p:nvCxnSpPr>
            <p:cNvPr id="111" name="Gerade Verbindung mit Pfeil 380">
              <a:extLst>
                <a:ext uri="{FF2B5EF4-FFF2-40B4-BE49-F238E27FC236}">
                  <a16:creationId xmlns:a16="http://schemas.microsoft.com/office/drawing/2014/main" id="{3CA1C573-E744-3DB8-416D-C7AFB8ABB5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0401" y="3316699"/>
              <a:ext cx="2458750" cy="564"/>
            </a:xfrm>
            <a:prstGeom prst="straightConnector1">
              <a:avLst/>
            </a:prstGeom>
            <a:ln w="19050">
              <a:solidFill>
                <a:srgbClr val="010103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Gerader Verbinder 381">
              <a:extLst>
                <a:ext uri="{FF2B5EF4-FFF2-40B4-BE49-F238E27FC236}">
                  <a16:creationId xmlns:a16="http://schemas.microsoft.com/office/drawing/2014/main" id="{55D93C9A-70B5-D4BE-60AE-8EEB6CEC5E30}"/>
                </a:ext>
              </a:extLst>
            </p:cNvPr>
            <p:cNvCxnSpPr>
              <a:cxnSpLocks/>
            </p:cNvCxnSpPr>
            <p:nvPr/>
          </p:nvCxnSpPr>
          <p:spPr>
            <a:xfrm>
              <a:off x="4061903" y="3228364"/>
              <a:ext cx="361" cy="88335"/>
            </a:xfrm>
            <a:prstGeom prst="line">
              <a:avLst/>
            </a:prstGeom>
            <a:ln w="19050">
              <a:solidFill>
                <a:srgbClr val="01010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5" name="Gerader Verbinder 386">
            <a:extLst>
              <a:ext uri="{FF2B5EF4-FFF2-40B4-BE49-F238E27FC236}">
                <a16:creationId xmlns:a16="http://schemas.microsoft.com/office/drawing/2014/main" id="{0C6A380A-6F92-D9CD-D4B1-7BEA992FAFDE}"/>
              </a:ext>
            </a:extLst>
          </p:cNvPr>
          <p:cNvCxnSpPr>
            <a:cxnSpLocks/>
          </p:cNvCxnSpPr>
          <p:nvPr/>
        </p:nvCxnSpPr>
        <p:spPr>
          <a:xfrm flipH="1">
            <a:off x="8168490" y="3046662"/>
            <a:ext cx="167758" cy="759937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glow rad="63500">
              <a:schemeClr val="bg1">
                <a:alpha val="3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Freihandform: Form 361">
            <a:extLst>
              <a:ext uri="{FF2B5EF4-FFF2-40B4-BE49-F238E27FC236}">
                <a16:creationId xmlns:a16="http://schemas.microsoft.com/office/drawing/2014/main" id="{16A27C5A-F74B-0BD6-3631-BD2E5AC71614}"/>
              </a:ext>
            </a:extLst>
          </p:cNvPr>
          <p:cNvSpPr/>
          <p:nvPr/>
        </p:nvSpPr>
        <p:spPr>
          <a:xfrm>
            <a:off x="8331029" y="3036088"/>
            <a:ext cx="554222" cy="1495780"/>
          </a:xfrm>
          <a:custGeom>
            <a:avLst/>
            <a:gdLst>
              <a:gd name="connsiteX0" fmla="*/ 0 w 411480"/>
              <a:gd name="connsiteY0" fmla="*/ 0 h 891540"/>
              <a:gd name="connsiteX1" fmla="*/ 228600 w 411480"/>
              <a:gd name="connsiteY1" fmla="*/ 731520 h 891540"/>
              <a:gd name="connsiteX2" fmla="*/ 411480 w 41148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891540">
                <a:moveTo>
                  <a:pt x="0" y="0"/>
                </a:moveTo>
                <a:cubicBezTo>
                  <a:pt x="80010" y="291465"/>
                  <a:pt x="160020" y="582930"/>
                  <a:pt x="228600" y="731520"/>
                </a:cubicBezTo>
                <a:cubicBezTo>
                  <a:pt x="297180" y="880110"/>
                  <a:pt x="354330" y="885825"/>
                  <a:pt x="411480" y="891540"/>
                </a:cubicBezTo>
              </a:path>
            </a:pathLst>
          </a:custGeom>
          <a:noFill/>
          <a:ln w="25400">
            <a:solidFill>
              <a:schemeClr val="accent1"/>
            </a:solidFill>
          </a:ln>
          <a:effectLst>
            <a:glow rad="635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Freihandform: Form 361">
            <a:extLst>
              <a:ext uri="{FF2B5EF4-FFF2-40B4-BE49-F238E27FC236}">
                <a16:creationId xmlns:a16="http://schemas.microsoft.com/office/drawing/2014/main" id="{EB393AAB-4F1A-F6CC-3716-D554474FFC2D}"/>
              </a:ext>
            </a:extLst>
          </p:cNvPr>
          <p:cNvSpPr/>
          <p:nvPr/>
        </p:nvSpPr>
        <p:spPr>
          <a:xfrm>
            <a:off x="9043935" y="3036088"/>
            <a:ext cx="554222" cy="1495780"/>
          </a:xfrm>
          <a:custGeom>
            <a:avLst/>
            <a:gdLst>
              <a:gd name="connsiteX0" fmla="*/ 0 w 411480"/>
              <a:gd name="connsiteY0" fmla="*/ 0 h 891540"/>
              <a:gd name="connsiteX1" fmla="*/ 228600 w 411480"/>
              <a:gd name="connsiteY1" fmla="*/ 731520 h 891540"/>
              <a:gd name="connsiteX2" fmla="*/ 411480 w 41148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891540">
                <a:moveTo>
                  <a:pt x="0" y="0"/>
                </a:moveTo>
                <a:cubicBezTo>
                  <a:pt x="80010" y="291465"/>
                  <a:pt x="160020" y="582930"/>
                  <a:pt x="228600" y="731520"/>
                </a:cubicBezTo>
                <a:cubicBezTo>
                  <a:pt x="297180" y="880110"/>
                  <a:pt x="354330" y="885825"/>
                  <a:pt x="411480" y="891540"/>
                </a:cubicBezTo>
              </a:path>
            </a:pathLst>
          </a:custGeom>
          <a:noFill/>
          <a:ln w="25400">
            <a:solidFill>
              <a:schemeClr val="accent1"/>
            </a:solidFill>
          </a:ln>
          <a:effectLst>
            <a:glow rad="635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8" name="Freihandform: Form 361">
            <a:extLst>
              <a:ext uri="{FF2B5EF4-FFF2-40B4-BE49-F238E27FC236}">
                <a16:creationId xmlns:a16="http://schemas.microsoft.com/office/drawing/2014/main" id="{2106530A-5ED1-B903-1748-4D41C93C0021}"/>
              </a:ext>
            </a:extLst>
          </p:cNvPr>
          <p:cNvSpPr/>
          <p:nvPr/>
        </p:nvSpPr>
        <p:spPr>
          <a:xfrm>
            <a:off x="9722316" y="3046662"/>
            <a:ext cx="554222" cy="1495780"/>
          </a:xfrm>
          <a:custGeom>
            <a:avLst/>
            <a:gdLst>
              <a:gd name="connsiteX0" fmla="*/ 0 w 411480"/>
              <a:gd name="connsiteY0" fmla="*/ 0 h 891540"/>
              <a:gd name="connsiteX1" fmla="*/ 228600 w 411480"/>
              <a:gd name="connsiteY1" fmla="*/ 731520 h 891540"/>
              <a:gd name="connsiteX2" fmla="*/ 411480 w 41148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891540">
                <a:moveTo>
                  <a:pt x="0" y="0"/>
                </a:moveTo>
                <a:cubicBezTo>
                  <a:pt x="80010" y="291465"/>
                  <a:pt x="160020" y="582930"/>
                  <a:pt x="228600" y="731520"/>
                </a:cubicBezTo>
                <a:cubicBezTo>
                  <a:pt x="297180" y="880110"/>
                  <a:pt x="354330" y="885825"/>
                  <a:pt x="411480" y="891540"/>
                </a:cubicBezTo>
              </a:path>
            </a:pathLst>
          </a:custGeom>
          <a:noFill/>
          <a:ln w="25400">
            <a:solidFill>
              <a:schemeClr val="accent1"/>
            </a:solidFill>
          </a:ln>
          <a:effectLst>
            <a:glow rad="635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0" name="Gerader Verbinder 387">
            <a:extLst>
              <a:ext uri="{FF2B5EF4-FFF2-40B4-BE49-F238E27FC236}">
                <a16:creationId xmlns:a16="http://schemas.microsoft.com/office/drawing/2014/main" id="{FCBB98C5-01CD-09CE-0C5C-DEBC45CD5B59}"/>
              </a:ext>
            </a:extLst>
          </p:cNvPr>
          <p:cNvCxnSpPr>
            <a:cxnSpLocks/>
          </p:cNvCxnSpPr>
          <p:nvPr/>
        </p:nvCxnSpPr>
        <p:spPr>
          <a:xfrm flipH="1">
            <a:off x="8871686" y="3034435"/>
            <a:ext cx="167757" cy="1488197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glow rad="63500">
              <a:schemeClr val="bg1">
                <a:alpha val="3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387">
            <a:extLst>
              <a:ext uri="{FF2B5EF4-FFF2-40B4-BE49-F238E27FC236}">
                <a16:creationId xmlns:a16="http://schemas.microsoft.com/office/drawing/2014/main" id="{11B52AFF-2258-B490-DCAF-D4B3A3492D8C}"/>
              </a:ext>
            </a:extLst>
          </p:cNvPr>
          <p:cNvCxnSpPr>
            <a:cxnSpLocks/>
          </p:cNvCxnSpPr>
          <p:nvPr/>
        </p:nvCxnSpPr>
        <p:spPr>
          <a:xfrm flipH="1">
            <a:off x="9578265" y="3039059"/>
            <a:ext cx="167757" cy="1488197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glow rad="63500">
              <a:schemeClr val="bg1">
                <a:alpha val="3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hteck 343">
            <a:extLst>
              <a:ext uri="{FF2B5EF4-FFF2-40B4-BE49-F238E27FC236}">
                <a16:creationId xmlns:a16="http://schemas.microsoft.com/office/drawing/2014/main" id="{CE5072B6-54B3-66F6-55DA-A772664B98DB}"/>
              </a:ext>
            </a:extLst>
          </p:cNvPr>
          <p:cNvSpPr/>
          <p:nvPr/>
        </p:nvSpPr>
        <p:spPr>
          <a:xfrm>
            <a:off x="8176982" y="2445083"/>
            <a:ext cx="2139586" cy="2986293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77000">
                <a:schemeClr val="accent1">
                  <a:alpha val="50000"/>
                </a:schemeClr>
              </a:gs>
              <a:gs pos="90000">
                <a:schemeClr val="accent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sk-SK" dirty="0"/>
              <a:t>Odstránenie vzduchu</a:t>
            </a:r>
            <a:endParaRPr lang="de-DE" dirty="0"/>
          </a:p>
        </p:txBody>
      </p:sp>
      <p:sp>
        <p:nvSpPr>
          <p:cNvPr id="123" name="Pfeil: nach unten 116">
            <a:extLst>
              <a:ext uri="{FF2B5EF4-FFF2-40B4-BE49-F238E27FC236}">
                <a16:creationId xmlns:a16="http://schemas.microsoft.com/office/drawing/2014/main" id="{A244F9A7-99DB-06DF-20B7-26D8FD7A6EC4}"/>
              </a:ext>
            </a:extLst>
          </p:cNvPr>
          <p:cNvSpPr/>
          <p:nvPr/>
        </p:nvSpPr>
        <p:spPr>
          <a:xfrm>
            <a:off x="1625031" y="3831435"/>
            <a:ext cx="106254" cy="708233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4" name="Pfeil: nach unten 124">
            <a:extLst>
              <a:ext uri="{FF2B5EF4-FFF2-40B4-BE49-F238E27FC236}">
                <a16:creationId xmlns:a16="http://schemas.microsoft.com/office/drawing/2014/main" id="{77077E43-575D-A81A-652C-74448E6509ED}"/>
              </a:ext>
            </a:extLst>
          </p:cNvPr>
          <p:cNvSpPr/>
          <p:nvPr/>
        </p:nvSpPr>
        <p:spPr>
          <a:xfrm>
            <a:off x="5255188" y="3008070"/>
            <a:ext cx="106254" cy="759932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5" name="Pfeil: nach unten 127">
            <a:extLst>
              <a:ext uri="{FF2B5EF4-FFF2-40B4-BE49-F238E27FC236}">
                <a16:creationId xmlns:a16="http://schemas.microsoft.com/office/drawing/2014/main" id="{F9F3FD5B-3CF9-9487-2C8C-D09B14E63D8C}"/>
              </a:ext>
            </a:extLst>
          </p:cNvPr>
          <p:cNvSpPr/>
          <p:nvPr/>
        </p:nvSpPr>
        <p:spPr>
          <a:xfrm>
            <a:off x="8794309" y="3009723"/>
            <a:ext cx="106253" cy="151655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6" name="Textfeld 15">
            <a:extLst>
              <a:ext uri="{FF2B5EF4-FFF2-40B4-BE49-F238E27FC236}">
                <a16:creationId xmlns:a16="http://schemas.microsoft.com/office/drawing/2014/main" id="{FBC97BE4-C058-309D-96D5-7B873CEF0B17}"/>
              </a:ext>
            </a:extLst>
          </p:cNvPr>
          <p:cNvSpPr txBox="1"/>
          <p:nvPr/>
        </p:nvSpPr>
        <p:spPr>
          <a:xfrm>
            <a:off x="1372326" y="2823668"/>
            <a:ext cx="652743" cy="338554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de-DE" sz="1600" dirty="0"/>
              <a:t>-90%</a:t>
            </a:r>
          </a:p>
        </p:txBody>
      </p:sp>
      <p:sp>
        <p:nvSpPr>
          <p:cNvPr id="127" name="Textfeld 125">
            <a:extLst>
              <a:ext uri="{FF2B5EF4-FFF2-40B4-BE49-F238E27FC236}">
                <a16:creationId xmlns:a16="http://schemas.microsoft.com/office/drawing/2014/main" id="{CE346DB7-DC55-D09A-7878-DCA957C648AC}"/>
              </a:ext>
            </a:extLst>
          </p:cNvPr>
          <p:cNvSpPr txBox="1"/>
          <p:nvPr/>
        </p:nvSpPr>
        <p:spPr>
          <a:xfrm>
            <a:off x="4979883" y="2520172"/>
            <a:ext cx="652743" cy="338554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de-DE" sz="1600" dirty="0"/>
              <a:t>-50%</a:t>
            </a:r>
          </a:p>
        </p:txBody>
      </p:sp>
      <p:sp>
        <p:nvSpPr>
          <p:cNvPr id="128" name="Textfeld 128">
            <a:extLst>
              <a:ext uri="{FF2B5EF4-FFF2-40B4-BE49-F238E27FC236}">
                <a16:creationId xmlns:a16="http://schemas.microsoft.com/office/drawing/2014/main" id="{46F1C018-486A-0622-C2FF-6885D35E296A}"/>
              </a:ext>
            </a:extLst>
          </p:cNvPr>
          <p:cNvSpPr txBox="1"/>
          <p:nvPr/>
        </p:nvSpPr>
        <p:spPr>
          <a:xfrm>
            <a:off x="8545314" y="2520172"/>
            <a:ext cx="652743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-95%</a:t>
            </a:r>
          </a:p>
        </p:txBody>
      </p:sp>
      <p:sp>
        <p:nvSpPr>
          <p:cNvPr id="129" name="Textfeld 102">
            <a:extLst>
              <a:ext uri="{FF2B5EF4-FFF2-40B4-BE49-F238E27FC236}">
                <a16:creationId xmlns:a16="http://schemas.microsoft.com/office/drawing/2014/main" id="{B9FDA8C1-2BD1-015F-C66B-1BCF8E98AA88}"/>
              </a:ext>
            </a:extLst>
          </p:cNvPr>
          <p:cNvSpPr txBox="1"/>
          <p:nvPr/>
        </p:nvSpPr>
        <p:spPr>
          <a:xfrm>
            <a:off x="8531483" y="5656190"/>
            <a:ext cx="6319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>
                <a:solidFill>
                  <a:schemeClr val="tx2"/>
                </a:solidFill>
              </a:rPr>
              <a:t>5%</a:t>
            </a:r>
          </a:p>
        </p:txBody>
      </p:sp>
      <p:sp>
        <p:nvSpPr>
          <p:cNvPr id="130" name="Textfeld 103">
            <a:extLst>
              <a:ext uri="{FF2B5EF4-FFF2-40B4-BE49-F238E27FC236}">
                <a16:creationId xmlns:a16="http://schemas.microsoft.com/office/drawing/2014/main" id="{695E4EF1-57A6-325C-943C-BBFEBCC30D68}"/>
              </a:ext>
            </a:extLst>
          </p:cNvPr>
          <p:cNvSpPr txBox="1"/>
          <p:nvPr/>
        </p:nvSpPr>
        <p:spPr>
          <a:xfrm>
            <a:off x="9294962" y="5761461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0.25%</a:t>
            </a:r>
          </a:p>
        </p:txBody>
      </p:sp>
      <p:sp>
        <p:nvSpPr>
          <p:cNvPr id="131" name="Textfeld 104">
            <a:extLst>
              <a:ext uri="{FF2B5EF4-FFF2-40B4-BE49-F238E27FC236}">
                <a16:creationId xmlns:a16="http://schemas.microsoft.com/office/drawing/2014/main" id="{47C12632-66A4-DDE0-19AC-8EBD809374B9}"/>
              </a:ext>
            </a:extLst>
          </p:cNvPr>
          <p:cNvSpPr txBox="1"/>
          <p:nvPr/>
        </p:nvSpPr>
        <p:spPr>
          <a:xfrm>
            <a:off x="10044015" y="5811148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2"/>
                </a:solidFill>
              </a:rPr>
              <a:t>0.01%</a:t>
            </a:r>
          </a:p>
        </p:txBody>
      </p:sp>
      <p:sp>
        <p:nvSpPr>
          <p:cNvPr id="132" name="Flussdiagramm: Manuelle Eingabe 31">
            <a:extLst>
              <a:ext uri="{FF2B5EF4-FFF2-40B4-BE49-F238E27FC236}">
                <a16:creationId xmlns:a16="http://schemas.microsoft.com/office/drawing/2014/main" id="{C926EA6C-3E8F-23FD-4F62-117509D03815}"/>
              </a:ext>
            </a:extLst>
          </p:cNvPr>
          <p:cNvSpPr/>
          <p:nvPr/>
        </p:nvSpPr>
        <p:spPr>
          <a:xfrm flipH="1">
            <a:off x="5091914" y="5624983"/>
            <a:ext cx="2139587" cy="5224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4 w 10000"/>
              <a:gd name="connsiteY0" fmla="*/ 815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44 w 10000"/>
              <a:gd name="connsiteY4" fmla="*/ 8154 h 10000"/>
              <a:gd name="connsiteX0" fmla="*/ 63 w 10000"/>
              <a:gd name="connsiteY0" fmla="*/ 788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63 w 10000"/>
              <a:gd name="connsiteY4" fmla="*/ 7885 h 10000"/>
              <a:gd name="connsiteX0" fmla="*/ 0 w 10031"/>
              <a:gd name="connsiteY0" fmla="*/ 7901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7901 h 10000"/>
              <a:gd name="connsiteX0" fmla="*/ 0 w 10018"/>
              <a:gd name="connsiteY0" fmla="*/ 7885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7885 h 10000"/>
              <a:gd name="connsiteX0" fmla="*/ 0 w 10018"/>
              <a:gd name="connsiteY0" fmla="*/ 6273 h 8388"/>
              <a:gd name="connsiteX1" fmla="*/ 10018 w 10018"/>
              <a:gd name="connsiteY1" fmla="*/ 0 h 8388"/>
              <a:gd name="connsiteX2" fmla="*/ 10018 w 10018"/>
              <a:gd name="connsiteY2" fmla="*/ 8388 h 8388"/>
              <a:gd name="connsiteX3" fmla="*/ 18 w 10018"/>
              <a:gd name="connsiteY3" fmla="*/ 8388 h 8388"/>
              <a:gd name="connsiteX4" fmla="*/ 0 w 10018"/>
              <a:gd name="connsiteY4" fmla="*/ 6273 h 8388"/>
              <a:gd name="connsiteX0" fmla="*/ 0 w 10000"/>
              <a:gd name="connsiteY0" fmla="*/ 52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8 w 10000"/>
              <a:gd name="connsiteY3" fmla="*/ 10000 h 10000"/>
              <a:gd name="connsiteX4" fmla="*/ 0 w 10000"/>
              <a:gd name="connsiteY4" fmla="*/ 52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5218"/>
                </a:moveTo>
                <a:lnTo>
                  <a:pt x="10000" y="0"/>
                </a:lnTo>
                <a:lnTo>
                  <a:pt x="10000" y="10000"/>
                </a:lnTo>
                <a:lnTo>
                  <a:pt x="18" y="10000"/>
                </a:lnTo>
                <a:cubicBezTo>
                  <a:pt x="8" y="9165"/>
                  <a:pt x="10" y="6052"/>
                  <a:pt x="0" y="5218"/>
                </a:cubicBezTo>
                <a:close/>
              </a:path>
            </a:pathLst>
          </a:cu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" name="Flussdiagramm: Manuelle Eingabe 31">
            <a:extLst>
              <a:ext uri="{FF2B5EF4-FFF2-40B4-BE49-F238E27FC236}">
                <a16:creationId xmlns:a16="http://schemas.microsoft.com/office/drawing/2014/main" id="{C190DA89-EB32-00CB-CB1D-F342BA789A22}"/>
              </a:ext>
            </a:extLst>
          </p:cNvPr>
          <p:cNvSpPr/>
          <p:nvPr/>
        </p:nvSpPr>
        <p:spPr>
          <a:xfrm flipH="1">
            <a:off x="1216549" y="5532814"/>
            <a:ext cx="2139587" cy="5224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4 w 10000"/>
              <a:gd name="connsiteY0" fmla="*/ 815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44 w 10000"/>
              <a:gd name="connsiteY4" fmla="*/ 8154 h 10000"/>
              <a:gd name="connsiteX0" fmla="*/ 63 w 10000"/>
              <a:gd name="connsiteY0" fmla="*/ 788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63 w 10000"/>
              <a:gd name="connsiteY4" fmla="*/ 7885 h 10000"/>
              <a:gd name="connsiteX0" fmla="*/ 0 w 10031"/>
              <a:gd name="connsiteY0" fmla="*/ 7901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7901 h 10000"/>
              <a:gd name="connsiteX0" fmla="*/ 0 w 10018"/>
              <a:gd name="connsiteY0" fmla="*/ 7885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7885 h 10000"/>
              <a:gd name="connsiteX0" fmla="*/ 0 w 10018"/>
              <a:gd name="connsiteY0" fmla="*/ 6273 h 8388"/>
              <a:gd name="connsiteX1" fmla="*/ 10018 w 10018"/>
              <a:gd name="connsiteY1" fmla="*/ 0 h 8388"/>
              <a:gd name="connsiteX2" fmla="*/ 10018 w 10018"/>
              <a:gd name="connsiteY2" fmla="*/ 8388 h 8388"/>
              <a:gd name="connsiteX3" fmla="*/ 18 w 10018"/>
              <a:gd name="connsiteY3" fmla="*/ 8388 h 8388"/>
              <a:gd name="connsiteX4" fmla="*/ 0 w 10018"/>
              <a:gd name="connsiteY4" fmla="*/ 6273 h 8388"/>
              <a:gd name="connsiteX0" fmla="*/ 0 w 10000"/>
              <a:gd name="connsiteY0" fmla="*/ 52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8 w 10000"/>
              <a:gd name="connsiteY3" fmla="*/ 10000 h 10000"/>
              <a:gd name="connsiteX4" fmla="*/ 0 w 10000"/>
              <a:gd name="connsiteY4" fmla="*/ 52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5218"/>
                </a:moveTo>
                <a:lnTo>
                  <a:pt x="10000" y="0"/>
                </a:lnTo>
                <a:lnTo>
                  <a:pt x="10000" y="10000"/>
                </a:lnTo>
                <a:lnTo>
                  <a:pt x="18" y="10000"/>
                </a:lnTo>
                <a:cubicBezTo>
                  <a:pt x="8" y="9165"/>
                  <a:pt x="10" y="6052"/>
                  <a:pt x="0" y="5218"/>
                </a:cubicBezTo>
                <a:close/>
              </a:path>
            </a:pathLst>
          </a:cu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Flussdiagramm: Manuelle Eingabe 31">
            <a:extLst>
              <a:ext uri="{FF2B5EF4-FFF2-40B4-BE49-F238E27FC236}">
                <a16:creationId xmlns:a16="http://schemas.microsoft.com/office/drawing/2014/main" id="{4C7C87BF-3040-485F-6929-345EC0C07840}"/>
              </a:ext>
            </a:extLst>
          </p:cNvPr>
          <p:cNvSpPr/>
          <p:nvPr/>
        </p:nvSpPr>
        <p:spPr>
          <a:xfrm flipH="1">
            <a:off x="8480784" y="5549206"/>
            <a:ext cx="2139587" cy="5224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4 w 10000"/>
              <a:gd name="connsiteY0" fmla="*/ 815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44 w 10000"/>
              <a:gd name="connsiteY4" fmla="*/ 8154 h 10000"/>
              <a:gd name="connsiteX0" fmla="*/ 63 w 10000"/>
              <a:gd name="connsiteY0" fmla="*/ 788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63 w 10000"/>
              <a:gd name="connsiteY4" fmla="*/ 7885 h 10000"/>
              <a:gd name="connsiteX0" fmla="*/ 0 w 10031"/>
              <a:gd name="connsiteY0" fmla="*/ 7901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7901 h 10000"/>
              <a:gd name="connsiteX0" fmla="*/ 0 w 10018"/>
              <a:gd name="connsiteY0" fmla="*/ 7885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7885 h 10000"/>
              <a:gd name="connsiteX0" fmla="*/ 0 w 10018"/>
              <a:gd name="connsiteY0" fmla="*/ 6273 h 8388"/>
              <a:gd name="connsiteX1" fmla="*/ 10018 w 10018"/>
              <a:gd name="connsiteY1" fmla="*/ 0 h 8388"/>
              <a:gd name="connsiteX2" fmla="*/ 10018 w 10018"/>
              <a:gd name="connsiteY2" fmla="*/ 8388 h 8388"/>
              <a:gd name="connsiteX3" fmla="*/ 18 w 10018"/>
              <a:gd name="connsiteY3" fmla="*/ 8388 h 8388"/>
              <a:gd name="connsiteX4" fmla="*/ 0 w 10018"/>
              <a:gd name="connsiteY4" fmla="*/ 6273 h 8388"/>
              <a:gd name="connsiteX0" fmla="*/ 0 w 10000"/>
              <a:gd name="connsiteY0" fmla="*/ 52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8 w 10000"/>
              <a:gd name="connsiteY3" fmla="*/ 10000 h 10000"/>
              <a:gd name="connsiteX4" fmla="*/ 0 w 10000"/>
              <a:gd name="connsiteY4" fmla="*/ 52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5218"/>
                </a:moveTo>
                <a:lnTo>
                  <a:pt x="10000" y="0"/>
                </a:lnTo>
                <a:lnTo>
                  <a:pt x="10000" y="10000"/>
                </a:lnTo>
                <a:lnTo>
                  <a:pt x="18" y="10000"/>
                </a:lnTo>
                <a:cubicBezTo>
                  <a:pt x="8" y="9165"/>
                  <a:pt x="10" y="6052"/>
                  <a:pt x="0" y="5218"/>
                </a:cubicBezTo>
                <a:close/>
              </a:path>
            </a:pathLst>
          </a:cu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5" name="Textfeld 364">
            <a:extLst>
              <a:ext uri="{FF2B5EF4-FFF2-40B4-BE49-F238E27FC236}">
                <a16:creationId xmlns:a16="http://schemas.microsoft.com/office/drawing/2014/main" id="{6C646133-FF8E-769E-FBA7-7F5FE4FCF23C}"/>
              </a:ext>
            </a:extLst>
          </p:cNvPr>
          <p:cNvSpPr txBox="1"/>
          <p:nvPr/>
        </p:nvSpPr>
        <p:spPr>
          <a:xfrm>
            <a:off x="1207363" y="6234154"/>
            <a:ext cx="19410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10103"/>
                </a:solidFill>
              </a:rPr>
              <a:t>Sub-</a:t>
            </a:r>
            <a:r>
              <a:rPr lang="de-DE" dirty="0" err="1">
                <a:solidFill>
                  <a:srgbClr val="010103"/>
                </a:solidFill>
              </a:rPr>
              <a:t>atmos</a:t>
            </a:r>
            <a:r>
              <a:rPr lang="sk-SK" dirty="0" err="1">
                <a:solidFill>
                  <a:srgbClr val="010103"/>
                </a:solidFill>
              </a:rPr>
              <a:t>férický</a:t>
            </a:r>
            <a:endParaRPr lang="de-DE" dirty="0">
              <a:solidFill>
                <a:srgbClr val="010103"/>
              </a:solidFill>
            </a:endParaRPr>
          </a:p>
        </p:txBody>
      </p:sp>
      <p:sp>
        <p:nvSpPr>
          <p:cNvPr id="136" name="Rechteck 113">
            <a:extLst>
              <a:ext uri="{FF2B5EF4-FFF2-40B4-BE49-F238E27FC236}">
                <a16:creationId xmlns:a16="http://schemas.microsoft.com/office/drawing/2014/main" id="{509DBCF6-986F-E68E-BCE4-327FDC7D4B15}"/>
              </a:ext>
            </a:extLst>
          </p:cNvPr>
          <p:cNvSpPr/>
          <p:nvPr/>
        </p:nvSpPr>
        <p:spPr>
          <a:xfrm>
            <a:off x="3286178" y="6202820"/>
            <a:ext cx="756000" cy="4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14B9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0.1%</a:t>
            </a:r>
          </a:p>
        </p:txBody>
      </p:sp>
      <p:sp>
        <p:nvSpPr>
          <p:cNvPr id="139" name="Textfeld 365">
            <a:extLst>
              <a:ext uri="{FF2B5EF4-FFF2-40B4-BE49-F238E27FC236}">
                <a16:creationId xmlns:a16="http://schemas.microsoft.com/office/drawing/2014/main" id="{C1FBCA57-7D11-C268-4A4E-E4EF6D7C02D7}"/>
              </a:ext>
            </a:extLst>
          </p:cNvPr>
          <p:cNvSpPr txBox="1"/>
          <p:nvPr/>
        </p:nvSpPr>
        <p:spPr>
          <a:xfrm>
            <a:off x="4643236" y="6244076"/>
            <a:ext cx="225997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10103"/>
                </a:solidFill>
              </a:rPr>
              <a:t>Super-</a:t>
            </a:r>
            <a:r>
              <a:rPr lang="de-DE" dirty="0" err="1">
                <a:solidFill>
                  <a:srgbClr val="010103"/>
                </a:solidFill>
              </a:rPr>
              <a:t>atmosp</a:t>
            </a:r>
            <a:r>
              <a:rPr lang="sk-SK" dirty="0" err="1">
                <a:solidFill>
                  <a:srgbClr val="010103"/>
                </a:solidFill>
              </a:rPr>
              <a:t>férický</a:t>
            </a:r>
            <a:endParaRPr lang="de-DE" dirty="0">
              <a:solidFill>
                <a:srgbClr val="010103"/>
              </a:solidFill>
            </a:endParaRPr>
          </a:p>
        </p:txBody>
      </p:sp>
      <p:sp>
        <p:nvSpPr>
          <p:cNvPr id="140" name="Textfeld 366">
            <a:extLst>
              <a:ext uri="{FF2B5EF4-FFF2-40B4-BE49-F238E27FC236}">
                <a16:creationId xmlns:a16="http://schemas.microsoft.com/office/drawing/2014/main" id="{833C0F66-815F-A977-065A-48DBD955FB03}"/>
              </a:ext>
            </a:extLst>
          </p:cNvPr>
          <p:cNvSpPr txBox="1"/>
          <p:nvPr/>
        </p:nvSpPr>
        <p:spPr>
          <a:xfrm>
            <a:off x="8161899" y="6225950"/>
            <a:ext cx="208569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10103"/>
                </a:solidFill>
              </a:rPr>
              <a:t>Trans-</a:t>
            </a:r>
            <a:r>
              <a:rPr lang="de-DE" dirty="0" err="1">
                <a:solidFill>
                  <a:srgbClr val="010103"/>
                </a:solidFill>
              </a:rPr>
              <a:t>atmos</a:t>
            </a:r>
            <a:r>
              <a:rPr lang="sk-SK" dirty="0" err="1">
                <a:solidFill>
                  <a:srgbClr val="010103"/>
                </a:solidFill>
              </a:rPr>
              <a:t>férický</a:t>
            </a:r>
            <a:endParaRPr lang="de-DE" dirty="0">
              <a:solidFill>
                <a:srgbClr val="010103"/>
              </a:solidFill>
            </a:endParaRPr>
          </a:p>
        </p:txBody>
      </p:sp>
      <p:sp>
        <p:nvSpPr>
          <p:cNvPr id="141" name="Textfeld 364">
            <a:extLst>
              <a:ext uri="{FF2B5EF4-FFF2-40B4-BE49-F238E27FC236}">
                <a16:creationId xmlns:a16="http://schemas.microsoft.com/office/drawing/2014/main" id="{04863FDC-F9C8-6A91-57D0-44F94FCC7387}"/>
              </a:ext>
            </a:extLst>
          </p:cNvPr>
          <p:cNvSpPr txBox="1"/>
          <p:nvPr/>
        </p:nvSpPr>
        <p:spPr>
          <a:xfrm>
            <a:off x="297572" y="6238772"/>
            <a:ext cx="87177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010103"/>
                </a:solidFill>
              </a:rPr>
              <a:t>Proces</a:t>
            </a:r>
          </a:p>
        </p:txBody>
      </p:sp>
      <p:sp>
        <p:nvSpPr>
          <p:cNvPr id="142" name="Textfeld 145">
            <a:extLst>
              <a:ext uri="{FF2B5EF4-FFF2-40B4-BE49-F238E27FC236}">
                <a16:creationId xmlns:a16="http://schemas.microsoft.com/office/drawing/2014/main" id="{FF6BA3DF-D906-27AB-23D6-4621A52825C5}"/>
              </a:ext>
            </a:extLst>
          </p:cNvPr>
          <p:cNvSpPr txBox="1"/>
          <p:nvPr/>
        </p:nvSpPr>
        <p:spPr>
          <a:xfrm>
            <a:off x="3949337" y="1959408"/>
            <a:ext cx="369332" cy="15826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k-SK" sz="1200" dirty="0">
                <a:solidFill>
                  <a:srgbClr val="010103"/>
                </a:solidFill>
              </a:rPr>
              <a:t>Tlak</a:t>
            </a:r>
            <a:r>
              <a:rPr lang="de-DE" sz="1200" dirty="0">
                <a:solidFill>
                  <a:srgbClr val="010103"/>
                </a:solidFill>
              </a:rPr>
              <a:t> [bar]</a:t>
            </a:r>
          </a:p>
        </p:txBody>
      </p:sp>
      <p:sp>
        <p:nvSpPr>
          <p:cNvPr id="143" name="Textfeld 145">
            <a:extLst>
              <a:ext uri="{FF2B5EF4-FFF2-40B4-BE49-F238E27FC236}">
                <a16:creationId xmlns:a16="http://schemas.microsoft.com/office/drawing/2014/main" id="{580FCEBE-D6DD-5846-B199-88EB54E2E6DE}"/>
              </a:ext>
            </a:extLst>
          </p:cNvPr>
          <p:cNvSpPr txBox="1"/>
          <p:nvPr/>
        </p:nvSpPr>
        <p:spPr>
          <a:xfrm>
            <a:off x="531887" y="1940936"/>
            <a:ext cx="369332" cy="15826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k-SK" sz="1200" dirty="0">
                <a:solidFill>
                  <a:srgbClr val="010103"/>
                </a:solidFill>
              </a:rPr>
              <a:t>Tlak</a:t>
            </a:r>
            <a:r>
              <a:rPr lang="de-DE" sz="1200" dirty="0">
                <a:solidFill>
                  <a:srgbClr val="010103"/>
                </a:solidFill>
              </a:rPr>
              <a:t> [bar]</a:t>
            </a:r>
          </a:p>
        </p:txBody>
      </p:sp>
      <p:sp>
        <p:nvSpPr>
          <p:cNvPr id="144" name="Textfeld 182">
            <a:extLst>
              <a:ext uri="{FF2B5EF4-FFF2-40B4-BE49-F238E27FC236}">
                <a16:creationId xmlns:a16="http://schemas.microsoft.com/office/drawing/2014/main" id="{28F9E53F-3740-5181-A52D-CA287D56C473}"/>
              </a:ext>
            </a:extLst>
          </p:cNvPr>
          <p:cNvSpPr txBox="1"/>
          <p:nvPr/>
        </p:nvSpPr>
        <p:spPr>
          <a:xfrm>
            <a:off x="6757383" y="3976566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>
                <a:solidFill>
                  <a:srgbClr val="010103"/>
                </a:solidFill>
              </a:rPr>
              <a:t>Čas</a:t>
            </a:r>
            <a:r>
              <a:rPr lang="de-DE" sz="1200" dirty="0">
                <a:solidFill>
                  <a:srgbClr val="010103"/>
                </a:solidFill>
              </a:rPr>
              <a:t> [min]</a:t>
            </a:r>
          </a:p>
        </p:txBody>
      </p:sp>
      <p:sp>
        <p:nvSpPr>
          <p:cNvPr id="145" name="Textfeld 182">
            <a:extLst>
              <a:ext uri="{FF2B5EF4-FFF2-40B4-BE49-F238E27FC236}">
                <a16:creationId xmlns:a16="http://schemas.microsoft.com/office/drawing/2014/main" id="{82BEA30C-4121-0202-CC6C-1ED6298E9FE3}"/>
              </a:ext>
            </a:extLst>
          </p:cNvPr>
          <p:cNvSpPr txBox="1"/>
          <p:nvPr/>
        </p:nvSpPr>
        <p:spPr>
          <a:xfrm>
            <a:off x="10350343" y="3995038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>
                <a:solidFill>
                  <a:srgbClr val="010103"/>
                </a:solidFill>
              </a:rPr>
              <a:t>Čas</a:t>
            </a:r>
            <a:r>
              <a:rPr lang="de-DE" sz="1200" dirty="0">
                <a:solidFill>
                  <a:srgbClr val="010103"/>
                </a:solidFill>
              </a:rPr>
              <a:t> [min]</a:t>
            </a:r>
          </a:p>
        </p:txBody>
      </p:sp>
      <p:sp>
        <p:nvSpPr>
          <p:cNvPr id="2" name="Rechteck 113">
            <a:extLst>
              <a:ext uri="{FF2B5EF4-FFF2-40B4-BE49-F238E27FC236}">
                <a16:creationId xmlns:a16="http://schemas.microsoft.com/office/drawing/2014/main" id="{A0E45EE4-9120-1AE9-A094-9145377E4D7B}"/>
              </a:ext>
            </a:extLst>
          </p:cNvPr>
          <p:cNvSpPr/>
          <p:nvPr/>
        </p:nvSpPr>
        <p:spPr>
          <a:xfrm>
            <a:off x="7012093" y="6212742"/>
            <a:ext cx="948583" cy="4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14B9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214B9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2,5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14B9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%</a:t>
            </a:r>
          </a:p>
        </p:txBody>
      </p:sp>
      <p:sp>
        <p:nvSpPr>
          <p:cNvPr id="26" name="Rechteck 113">
            <a:extLst>
              <a:ext uri="{FF2B5EF4-FFF2-40B4-BE49-F238E27FC236}">
                <a16:creationId xmlns:a16="http://schemas.microsoft.com/office/drawing/2014/main" id="{2F87827F-C243-FE4A-1114-225AA9F1C873}"/>
              </a:ext>
            </a:extLst>
          </p:cNvPr>
          <p:cNvSpPr/>
          <p:nvPr/>
        </p:nvSpPr>
        <p:spPr>
          <a:xfrm>
            <a:off x="10276538" y="6209109"/>
            <a:ext cx="948583" cy="4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>
                <a:solidFill>
                  <a:srgbClr val="214B9A"/>
                </a:solidFill>
                <a:latin typeface="Open Sans"/>
              </a:rPr>
              <a:t>0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214B9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,01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14B9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64083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repeatCount="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repeatCount="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repeatCount="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8" grpId="0"/>
      <p:bldP spid="109" grpId="0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7" grpId="0" animBg="1"/>
      <p:bldP spid="128" grpId="0" animBg="1"/>
      <p:bldP spid="129" grpId="0"/>
      <p:bldP spid="130" grpId="0"/>
      <p:bldP spid="131" grpId="0"/>
      <p:bldP spid="132" grpId="0" animBg="1"/>
      <p:bldP spid="133" grpId="0" animBg="1"/>
      <p:bldP spid="134" grpId="0" animBg="1"/>
      <p:bldP spid="136" grpId="0" animBg="1"/>
      <p:bldP spid="2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7F460D86-0C89-FE2E-6187-75FDB650D1A1}"/>
              </a:ext>
            </a:extLst>
          </p:cNvPr>
          <p:cNvSpPr txBox="1"/>
          <p:nvPr/>
        </p:nvSpPr>
        <p:spPr>
          <a:xfrm>
            <a:off x="2710249" y="1243914"/>
            <a:ext cx="59655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 sterilizáciu komplexných dutých pomôcok (dutých chirurgických nástrojov) je potrebné použiť sterilizátor s procesmi so </a:t>
            </a:r>
            <a:r>
              <a:rPr lang="sk-SK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subatmosférickým</a:t>
            </a:r>
            <a:r>
              <a:rPr lang="sk-SK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alebo </a:t>
            </a:r>
            <a:r>
              <a:rPr lang="sk-SK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transatmosférickým</a:t>
            </a:r>
            <a:r>
              <a:rPr lang="sk-SK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odvzdušnením (veľké parné sterilizátory alebo malé parné sterilizátory s procesom typu B). </a:t>
            </a:r>
            <a:endParaRPr lang="de-A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76BFC30C-A29A-BC82-DC34-E781582A247D}"/>
              </a:ext>
            </a:extLst>
          </p:cNvPr>
          <p:cNvSpPr txBox="1"/>
          <p:nvPr/>
        </p:nvSpPr>
        <p:spPr>
          <a:xfrm>
            <a:off x="2347198" y="3145537"/>
            <a:ext cx="7173589" cy="27819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>
              <a:buNone/>
            </a:pPr>
            <a:r>
              <a:rPr lang="sk-SK" b="1" dirty="0">
                <a:effectLst/>
                <a:ea typeface="Times New Roman" panose="02020603050405020304" pitchFamily="18" charset="0"/>
              </a:rPr>
              <a:t>Pre rutinnú kontrolu komplexných dutých chirurgických nástrojov vrátane dlhých hadičiek musíme teda zvoliť simulátor, ktorý je náročnejší</a:t>
            </a:r>
            <a:endParaRPr lang="de-AT" dirty="0">
              <a:effectLst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k-SK" b="1" dirty="0">
                <a:effectLst/>
                <a:ea typeface="Times New Roman" panose="02020603050405020304" pitchFamily="18" charset="0"/>
              </a:rPr>
              <a:t> </a:t>
            </a:r>
            <a:endParaRPr lang="de-AT" dirty="0">
              <a:effectLst/>
              <a:ea typeface="Times New Roman" panose="02020603050405020304" pitchFamily="18" charset="0"/>
            </a:endParaRPr>
          </a:p>
          <a:p>
            <a:pPr marL="457200" indent="-228600">
              <a:buNone/>
            </a:pPr>
            <a:r>
              <a:rPr lang="sk-SK" b="1" dirty="0">
                <a:effectLst/>
                <a:ea typeface="Times New Roman" panose="02020603050405020304" pitchFamily="18" charset="0"/>
              </a:rPr>
              <a:t>v porovnaní so simulátorom definovanom v norme pre typové skúšky sterilizátorov (s priemerom hadičky 2 mm a dĺžkou 1,5 metra).</a:t>
            </a:r>
            <a:endParaRPr lang="de-AT" dirty="0">
              <a:effectLst/>
              <a:ea typeface="Times New Roman" panose="02020603050405020304" pitchFamily="18" charset="0"/>
            </a:endParaRPr>
          </a:p>
          <a:p>
            <a:pPr marL="457200" indent="-228600">
              <a:buNone/>
            </a:pPr>
            <a:r>
              <a:rPr lang="sk-SK" b="1" dirty="0">
                <a:effectLst/>
                <a:ea typeface="Times New Roman" panose="02020603050405020304" pitchFamily="18" charset="0"/>
              </a:rPr>
              <a:t>v porovnaní so sterilizovanými zdravotníckymi pomôckami (duté chirurgické nástroje). </a:t>
            </a:r>
            <a:endParaRPr lang="de-AT" dirty="0">
              <a:effectLst/>
              <a:ea typeface="Times New Roman" panose="02020603050405020304" pitchFamily="18" charset="0"/>
            </a:endParaRPr>
          </a:p>
          <a:p>
            <a:r>
              <a:rPr lang="sk-SK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de-A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39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9B18B-1B98-AA82-9AE0-C95396936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955D6-BE39-07C6-0965-001295F1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2216"/>
          </a:xfrm>
        </p:spPr>
        <p:txBody>
          <a:bodyPr>
            <a:normAutofit fontScale="90000"/>
          </a:bodyPr>
          <a:lstStyle/>
          <a:p>
            <a:r>
              <a:rPr lang="sk-SK" sz="3600" dirty="0"/>
              <a:t>Rôzny výkon procesov a rôznorodosť sterilizovaných pomôcok vyžaduje použitie rôzne náročných simulátorov</a:t>
            </a:r>
            <a:endParaRPr lang="de-AT" sz="3600" dirty="0"/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D7CDB2E7-0C9A-E5AA-4F5F-AABCEC48F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687" y="4806950"/>
            <a:ext cx="10515600" cy="160338"/>
          </a:xfrm>
          <a:prstGeom prst="rect">
            <a:avLst/>
          </a:prstGeom>
          <a:scene3d>
            <a:camera prst="orthographicFront"/>
            <a:lightRig rig="threePt" dir="t"/>
          </a:scene3d>
          <a:sp3d extrusionH="184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endParaRPr lang="de-AT"/>
          </a:p>
        </p:txBody>
      </p:sp>
      <p:cxnSp>
        <p:nvCxnSpPr>
          <p:cNvPr id="6" name="Rovná spojovacia šípka 5">
            <a:extLst>
              <a:ext uri="{FF2B5EF4-FFF2-40B4-BE49-F238E27FC236}">
                <a16:creationId xmlns:a16="http://schemas.microsoft.com/office/drawing/2014/main" id="{0B7A5FF2-384C-AA8C-3AB7-E23E78384B5D}"/>
              </a:ext>
            </a:extLst>
          </p:cNvPr>
          <p:cNvCxnSpPr>
            <a:cxnSpLocks/>
          </p:cNvCxnSpPr>
          <p:nvPr/>
        </p:nvCxnSpPr>
        <p:spPr>
          <a:xfrm flipV="1">
            <a:off x="1871027" y="4360228"/>
            <a:ext cx="0" cy="4445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234BAED3-8A8B-9C48-34DB-A1AF2E2DC867}"/>
              </a:ext>
            </a:extLst>
          </p:cNvPr>
          <p:cNvCxnSpPr/>
          <p:nvPr/>
        </p:nvCxnSpPr>
        <p:spPr>
          <a:xfrm flipV="1">
            <a:off x="2433001" y="4018598"/>
            <a:ext cx="0" cy="7861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28">
            <a:extLst>
              <a:ext uri="{FF2B5EF4-FFF2-40B4-BE49-F238E27FC236}">
                <a16:creationId xmlns:a16="http://schemas.microsoft.com/office/drawing/2014/main" id="{1C00A26E-995D-F86F-89FA-E1D572C7EFE4}"/>
              </a:ext>
            </a:extLst>
          </p:cNvPr>
          <p:cNvSpPr txBox="1"/>
          <p:nvPr/>
        </p:nvSpPr>
        <p:spPr>
          <a:xfrm>
            <a:off x="1484948" y="5138579"/>
            <a:ext cx="1735455" cy="1040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Výkon procesov </a:t>
            </a:r>
          </a:p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sterilizátora (STATIM) bez vákuovej pumpy 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podľa počtu pulzov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E578C6B5-4CB4-1727-C27A-264504877318}"/>
              </a:ext>
            </a:extLst>
          </p:cNvPr>
          <p:cNvCxnSpPr>
            <a:cxnSpLocks/>
          </p:cNvCxnSpPr>
          <p:nvPr/>
        </p:nvCxnSpPr>
        <p:spPr>
          <a:xfrm flipV="1">
            <a:off x="3025141" y="3629025"/>
            <a:ext cx="0" cy="11757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28">
            <a:extLst>
              <a:ext uri="{FF2B5EF4-FFF2-40B4-BE49-F238E27FC236}">
                <a16:creationId xmlns:a16="http://schemas.microsoft.com/office/drawing/2014/main" id="{675752F8-6B6D-D47A-8F88-15D9BB65DFEA}"/>
              </a:ext>
            </a:extLst>
          </p:cNvPr>
          <p:cNvSpPr txBox="1"/>
          <p:nvPr/>
        </p:nvSpPr>
        <p:spPr>
          <a:xfrm>
            <a:off x="3539181" y="5188030"/>
            <a:ext cx="1312545" cy="941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Výkon potrebný 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 sterilizáciu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sk-SK" sz="1200" b="1" dirty="0">
                <a:solidFill>
                  <a:srgbClr val="44546A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FAKO rúčky</a:t>
            </a:r>
            <a:endParaRPr lang="de-AT" sz="1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9F4F4648-223A-AFED-CC82-9F2A5F774F4A}"/>
              </a:ext>
            </a:extLst>
          </p:cNvPr>
          <p:cNvCxnSpPr>
            <a:cxnSpLocks/>
          </p:cNvCxnSpPr>
          <p:nvPr/>
        </p:nvCxnSpPr>
        <p:spPr>
          <a:xfrm flipV="1">
            <a:off x="4126864" y="4018598"/>
            <a:ext cx="0" cy="7861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 pole 2">
            <a:extLst>
              <a:ext uri="{FF2B5EF4-FFF2-40B4-BE49-F238E27FC236}">
                <a16:creationId xmlns:a16="http://schemas.microsoft.com/office/drawing/2014/main" id="{B97A00C5-DD9C-540E-8140-0BE3CB51BE1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35190" y="2821563"/>
            <a:ext cx="1047750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jeden pulz</a:t>
            </a:r>
            <a:endParaRPr lang="de-AT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ové pole 2">
            <a:extLst>
              <a:ext uri="{FF2B5EF4-FFF2-40B4-BE49-F238E27FC236}">
                <a16:creationId xmlns:a16="http://schemas.microsoft.com/office/drawing/2014/main" id="{7C6930C6-0D97-7ED4-39A1-43408A3742E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11481" y="2815848"/>
            <a:ext cx="1047750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tri</a:t>
            </a:r>
            <a:r>
              <a:rPr lang="sk-SK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pulzy</a:t>
            </a:r>
            <a:endParaRPr lang="de-AT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ové pole 2">
            <a:extLst>
              <a:ext uri="{FF2B5EF4-FFF2-40B4-BE49-F238E27FC236}">
                <a16:creationId xmlns:a16="http://schemas.microsoft.com/office/drawing/2014/main" id="{A397D95E-8F4C-D369-696E-67220972205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479589" y="2886646"/>
            <a:ext cx="1047750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šesť pulz</a:t>
            </a:r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ov</a:t>
            </a:r>
            <a:endParaRPr lang="de-AT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C8CE46BD-22BA-93FB-C2C0-EBB4B7B15E33}"/>
              </a:ext>
            </a:extLst>
          </p:cNvPr>
          <p:cNvCxnSpPr>
            <a:cxnSpLocks/>
          </p:cNvCxnSpPr>
          <p:nvPr/>
        </p:nvCxnSpPr>
        <p:spPr>
          <a:xfrm flipV="1">
            <a:off x="6181724" y="3085146"/>
            <a:ext cx="0" cy="17195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8">
            <a:extLst>
              <a:ext uri="{FF2B5EF4-FFF2-40B4-BE49-F238E27FC236}">
                <a16:creationId xmlns:a16="http://schemas.microsoft.com/office/drawing/2014/main" id="{D815A164-0A90-247A-7102-07742BEB2E47}"/>
              </a:ext>
            </a:extLst>
          </p:cNvPr>
          <p:cNvCxnSpPr>
            <a:cxnSpLocks/>
          </p:cNvCxnSpPr>
          <p:nvPr/>
        </p:nvCxnSpPr>
        <p:spPr>
          <a:xfrm flipV="1">
            <a:off x="5089525" y="3944937"/>
            <a:ext cx="0" cy="859791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 pole 2">
            <a:extLst>
              <a:ext uri="{FF2B5EF4-FFF2-40B4-BE49-F238E27FC236}">
                <a16:creationId xmlns:a16="http://schemas.microsoft.com/office/drawing/2014/main" id="{C4A640B9-05F1-E625-7876-4EC358C4F02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52021" y="2259960"/>
            <a:ext cx="1683221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Náročnosť </a:t>
            </a:r>
          </a:p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simulátora </a:t>
            </a:r>
          </a:p>
          <a:p>
            <a:r>
              <a:rPr lang="sk-SK" sz="14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Helix</a:t>
            </a:r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  2x200 mm a simulátora č.0</a:t>
            </a:r>
            <a:endParaRPr lang="de-AT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759A3A0D-9AF6-AF6C-8C1D-360147E1B586}"/>
              </a:ext>
            </a:extLst>
          </p:cNvPr>
          <p:cNvCxnSpPr>
            <a:cxnSpLocks/>
          </p:cNvCxnSpPr>
          <p:nvPr/>
        </p:nvCxnSpPr>
        <p:spPr>
          <a:xfrm flipV="1">
            <a:off x="7710486" y="3319463"/>
            <a:ext cx="0" cy="14852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8">
            <a:extLst>
              <a:ext uri="{FF2B5EF4-FFF2-40B4-BE49-F238E27FC236}">
                <a16:creationId xmlns:a16="http://schemas.microsoft.com/office/drawing/2014/main" id="{8B8A9934-CFF0-8550-8330-036F7CB31CB5}"/>
              </a:ext>
            </a:extLst>
          </p:cNvPr>
          <p:cNvSpPr txBox="1"/>
          <p:nvPr/>
        </p:nvSpPr>
        <p:spPr>
          <a:xfrm>
            <a:off x="8705850" y="5282403"/>
            <a:ext cx="1735455" cy="919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Výkon procesov u sterilizátora </a:t>
            </a:r>
            <a:r>
              <a:rPr lang="sk-SK" sz="1200" b="1" dirty="0">
                <a:solidFill>
                  <a:srgbClr val="44546A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frakčným režimom</a:t>
            </a:r>
          </a:p>
          <a:p>
            <a:pPr algn="ctr">
              <a:buNone/>
            </a:pPr>
            <a:r>
              <a:rPr lang="sk-SK" sz="1200" b="1" dirty="0">
                <a:solidFill>
                  <a:srgbClr val="44546A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k-SK" sz="1200" b="1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vákuovou pumpou</a:t>
            </a:r>
            <a:endParaRPr lang="de-AT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Rovná spojovacia šípka 23">
            <a:extLst>
              <a:ext uri="{FF2B5EF4-FFF2-40B4-BE49-F238E27FC236}">
                <a16:creationId xmlns:a16="http://schemas.microsoft.com/office/drawing/2014/main" id="{86E9E069-F43E-F1B1-BC81-9CB8E89199B7}"/>
              </a:ext>
            </a:extLst>
          </p:cNvPr>
          <p:cNvCxnSpPr>
            <a:cxnSpLocks/>
          </p:cNvCxnSpPr>
          <p:nvPr/>
        </p:nvCxnSpPr>
        <p:spPr>
          <a:xfrm flipV="1">
            <a:off x="9463087" y="2280999"/>
            <a:ext cx="0" cy="25435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8">
            <a:extLst>
              <a:ext uri="{FF2B5EF4-FFF2-40B4-BE49-F238E27FC236}">
                <a16:creationId xmlns:a16="http://schemas.microsoft.com/office/drawing/2014/main" id="{26E9A2B3-FAFF-8334-C1B7-0C51494E46A3}"/>
              </a:ext>
            </a:extLst>
          </p:cNvPr>
          <p:cNvSpPr txBox="1"/>
          <p:nvPr/>
        </p:nvSpPr>
        <p:spPr>
          <a:xfrm>
            <a:off x="6842759" y="5241136"/>
            <a:ext cx="1735455" cy="937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Výkon potrebný </a:t>
            </a:r>
          </a:p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 sterilizáciu LAPARO </a:t>
            </a:r>
          </a:p>
          <a:p>
            <a:pPr algn="ctr">
              <a:buNone/>
            </a:pPr>
            <a:r>
              <a:rPr lang="sk-SK" sz="1200" b="1" kern="1200" dirty="0">
                <a:solidFill>
                  <a:srgbClr val="44546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inštrumentov</a:t>
            </a:r>
            <a:endParaRPr lang="de-AT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9" name="Rovná spojnica 28">
            <a:extLst>
              <a:ext uri="{FF2B5EF4-FFF2-40B4-BE49-F238E27FC236}">
                <a16:creationId xmlns:a16="http://schemas.microsoft.com/office/drawing/2014/main" id="{F62F9839-5BDC-97FC-DF7C-D389FEA8DDC9}"/>
              </a:ext>
            </a:extLst>
          </p:cNvPr>
          <p:cNvCxnSpPr/>
          <p:nvPr/>
        </p:nvCxnSpPr>
        <p:spPr>
          <a:xfrm>
            <a:off x="5968840" y="3085146"/>
            <a:ext cx="37385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ovná spojnica 29">
            <a:extLst>
              <a:ext uri="{FF2B5EF4-FFF2-40B4-BE49-F238E27FC236}">
                <a16:creationId xmlns:a16="http://schemas.microsoft.com/office/drawing/2014/main" id="{96D637F6-B1CE-CDAA-02E0-659B3E2115D8}"/>
              </a:ext>
            </a:extLst>
          </p:cNvPr>
          <p:cNvCxnSpPr/>
          <p:nvPr/>
        </p:nvCxnSpPr>
        <p:spPr>
          <a:xfrm>
            <a:off x="1732121" y="3951916"/>
            <a:ext cx="37385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 pole 2">
            <a:extLst>
              <a:ext uri="{FF2B5EF4-FFF2-40B4-BE49-F238E27FC236}">
                <a16:creationId xmlns:a16="http://schemas.microsoft.com/office/drawing/2014/main" id="{3A57FC40-73AD-31AC-C83A-5D4013BE495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577158" y="1803946"/>
            <a:ext cx="1325563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Náročnosť </a:t>
            </a:r>
          </a:p>
          <a:p>
            <a:r>
              <a:rPr lang="sk-SK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Oranžového simulátora a simulátora č.4</a:t>
            </a:r>
          </a:p>
        </p:txBody>
      </p:sp>
    </p:spTree>
    <p:extLst>
      <p:ext uri="{BB962C8B-B14F-4D97-AF65-F5344CB8AC3E}">
        <p14:creationId xmlns:p14="http://schemas.microsoft.com/office/powerpoint/2010/main" val="242226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9">
            <a:extLst>
              <a:ext uri="{FF2B5EF4-FFF2-40B4-BE49-F238E27FC236}">
                <a16:creationId xmlns:a16="http://schemas.microsoft.com/office/drawing/2014/main" id="{529204E6-C503-9F5E-ACF4-6D05B6756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54" name="Rectangle 68">
            <a:extLst>
              <a:ext uri="{FF2B5EF4-FFF2-40B4-BE49-F238E27FC236}">
                <a16:creationId xmlns:a16="http://schemas.microsoft.com/office/drawing/2014/main" id="{5B1C1AE1-5A52-FB7C-6058-553E17D1A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55" name="Nadpis 1">
            <a:extLst>
              <a:ext uri="{FF2B5EF4-FFF2-40B4-BE49-F238E27FC236}">
                <a16:creationId xmlns:a16="http://schemas.microsoft.com/office/drawing/2014/main" id="{A45CE77E-EA4C-E0E8-AEE4-3A3EEC159B8A}"/>
              </a:ext>
            </a:extLst>
          </p:cNvPr>
          <p:cNvSpPr txBox="1">
            <a:spLocks/>
          </p:cNvSpPr>
          <p:nvPr/>
        </p:nvSpPr>
        <p:spPr>
          <a:xfrm>
            <a:off x="1072544" y="515091"/>
            <a:ext cx="10515600" cy="978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b="1" dirty="0"/>
              <a:t>Odstránenie vzduchu kombináciou podtlaku a pretlaku </a:t>
            </a:r>
          </a:p>
          <a:p>
            <a:r>
              <a:rPr lang="sk-SK" sz="3200" b="1" dirty="0"/>
              <a:t>(</a:t>
            </a:r>
            <a:r>
              <a:rPr lang="sk-SK" sz="3200" b="1" dirty="0" err="1"/>
              <a:t>transatmosférický</a:t>
            </a:r>
            <a:r>
              <a:rPr lang="sk-SK" sz="3200" b="1" dirty="0"/>
              <a:t> proces) </a:t>
            </a:r>
            <a:endParaRPr lang="de-AT" sz="4000" b="1" dirty="0"/>
          </a:p>
        </p:txBody>
      </p:sp>
      <p:grpSp>
        <p:nvGrpSpPr>
          <p:cNvPr id="56" name="Kresliace plátno 6">
            <a:extLst>
              <a:ext uri="{FF2B5EF4-FFF2-40B4-BE49-F238E27FC236}">
                <a16:creationId xmlns:a16="http://schemas.microsoft.com/office/drawing/2014/main" id="{3E7858D5-177C-80D8-1ED8-B54F0D54E069}"/>
              </a:ext>
            </a:extLst>
          </p:cNvPr>
          <p:cNvGrpSpPr/>
          <p:nvPr/>
        </p:nvGrpSpPr>
        <p:grpSpPr>
          <a:xfrm>
            <a:off x="831432" y="1787819"/>
            <a:ext cx="7509073" cy="4084933"/>
            <a:chOff x="0" y="0"/>
            <a:chExt cx="5486400" cy="3200400"/>
          </a:xfrm>
        </p:grpSpPr>
        <p:sp>
          <p:nvSpPr>
            <p:cNvPr id="57" name="Obdĺžnik 56">
              <a:extLst>
                <a:ext uri="{FF2B5EF4-FFF2-40B4-BE49-F238E27FC236}">
                  <a16:creationId xmlns:a16="http://schemas.microsoft.com/office/drawing/2014/main" id="{DCB46D8A-B51E-6F0C-2A7E-E7A5BABBE92E}"/>
                </a:ext>
              </a:extLst>
            </p:cNvPr>
            <p:cNvSpPr/>
            <p:nvPr/>
          </p:nvSpPr>
          <p:spPr>
            <a:xfrm>
              <a:off x="0" y="0"/>
              <a:ext cx="5486400" cy="3200400"/>
            </a:xfrm>
            <a:prstGeom prst="rect">
              <a:avLst/>
            </a:prstGeom>
            <a:solidFill>
              <a:prstClr val="white"/>
            </a:solidFill>
          </p:spPr>
        </p:sp>
        <p:sp>
          <p:nvSpPr>
            <p:cNvPr id="58" name="Rechteck 213">
              <a:extLst>
                <a:ext uri="{FF2B5EF4-FFF2-40B4-BE49-F238E27FC236}">
                  <a16:creationId xmlns:a16="http://schemas.microsoft.com/office/drawing/2014/main" id="{124CF33F-1BEC-210A-5DEF-335CA3277CBF}"/>
                </a:ext>
              </a:extLst>
            </p:cNvPr>
            <p:cNvSpPr/>
            <p:nvPr/>
          </p:nvSpPr>
          <p:spPr>
            <a:xfrm>
              <a:off x="244243" y="453685"/>
              <a:ext cx="2052320" cy="219456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77000">
                  <a:schemeClr val="tx2">
                    <a:alpha val="50000"/>
                  </a:schemeClr>
                </a:gs>
                <a:gs pos="90000">
                  <a:schemeClr val="tx2"/>
                </a:gs>
                <a:gs pos="100000">
                  <a:schemeClr val="tx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sk-SK" sz="1200" kern="1200" dirty="0">
                  <a:solidFill>
                    <a:srgbClr val="FFFFFF"/>
                  </a:solidFill>
                  <a:effectLst/>
                  <a:ea typeface="Times New Roman" panose="02020603050405020304" pitchFamily="18" charset="0"/>
                </a:rPr>
                <a:t> </a:t>
              </a:r>
              <a:endParaRPr lang="de-A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" name="Freihandform: Form 245">
              <a:extLst>
                <a:ext uri="{FF2B5EF4-FFF2-40B4-BE49-F238E27FC236}">
                  <a16:creationId xmlns:a16="http://schemas.microsoft.com/office/drawing/2014/main" id="{D6456463-EFD0-34E8-DDAE-F07D13F9F787}"/>
                </a:ext>
              </a:extLst>
            </p:cNvPr>
            <p:cNvSpPr/>
            <p:nvPr/>
          </p:nvSpPr>
          <p:spPr>
            <a:xfrm>
              <a:off x="244243" y="1550965"/>
              <a:ext cx="307975" cy="751840"/>
            </a:xfrm>
            <a:custGeom>
              <a:avLst/>
              <a:gdLst>
                <a:gd name="connsiteX0" fmla="*/ 0 w 411480"/>
                <a:gd name="connsiteY0" fmla="*/ 0 h 891540"/>
                <a:gd name="connsiteX1" fmla="*/ 228600 w 411480"/>
                <a:gd name="connsiteY1" fmla="*/ 731520 h 891540"/>
                <a:gd name="connsiteX2" fmla="*/ 411480 w 411480"/>
                <a:gd name="connsiteY2" fmla="*/ 891540 h 89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0" h="891540">
                  <a:moveTo>
                    <a:pt x="0" y="0"/>
                  </a:moveTo>
                  <a:cubicBezTo>
                    <a:pt x="80010" y="291465"/>
                    <a:pt x="160020" y="582930"/>
                    <a:pt x="228600" y="731520"/>
                  </a:cubicBezTo>
                  <a:cubicBezTo>
                    <a:pt x="297180" y="880110"/>
                    <a:pt x="354330" y="885825"/>
                    <a:pt x="411480" y="891540"/>
                  </a:cubicBezTo>
                </a:path>
              </a:pathLst>
            </a:custGeom>
            <a:noFill/>
            <a:ln w="25400">
              <a:solidFill>
                <a:schemeClr val="bg2">
                  <a:lumMod val="10000"/>
                </a:schemeClr>
              </a:solidFill>
            </a:ln>
            <a:effectLst>
              <a:glow rad="63500">
                <a:schemeClr val="bg1">
                  <a:alpha val="3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AT" dirty="0"/>
            </a:p>
          </p:txBody>
        </p:sp>
        <p:cxnSp>
          <p:nvCxnSpPr>
            <p:cNvPr id="60" name="Gerader Verbinder 246">
              <a:extLst>
                <a:ext uri="{FF2B5EF4-FFF2-40B4-BE49-F238E27FC236}">
                  <a16:creationId xmlns:a16="http://schemas.microsoft.com/office/drawing/2014/main" id="{824521EF-11BE-0A45-4C72-B7E573322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570" y="893740"/>
              <a:ext cx="316230" cy="1409065"/>
            </a:xfrm>
            <a:prstGeom prst="line">
              <a:avLst/>
            </a:prstGeom>
            <a:ln w="25400">
              <a:solidFill>
                <a:srgbClr val="002060"/>
              </a:solidFill>
            </a:ln>
            <a:effectLst>
              <a:glow rad="63500">
                <a:schemeClr val="bg1">
                  <a:alpha val="32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reihandform: Form 247">
              <a:extLst>
                <a:ext uri="{FF2B5EF4-FFF2-40B4-BE49-F238E27FC236}">
                  <a16:creationId xmlns:a16="http://schemas.microsoft.com/office/drawing/2014/main" id="{3AB6B7DC-D238-1E66-8D15-12020D087C98}"/>
                </a:ext>
              </a:extLst>
            </p:cNvPr>
            <p:cNvSpPr/>
            <p:nvPr/>
          </p:nvSpPr>
          <p:spPr>
            <a:xfrm>
              <a:off x="863260" y="907075"/>
              <a:ext cx="553720" cy="1352550"/>
            </a:xfrm>
            <a:custGeom>
              <a:avLst/>
              <a:gdLst>
                <a:gd name="connsiteX0" fmla="*/ 0 w 411480"/>
                <a:gd name="connsiteY0" fmla="*/ 0 h 891540"/>
                <a:gd name="connsiteX1" fmla="*/ 228600 w 411480"/>
                <a:gd name="connsiteY1" fmla="*/ 731520 h 891540"/>
                <a:gd name="connsiteX2" fmla="*/ 411480 w 411480"/>
                <a:gd name="connsiteY2" fmla="*/ 891540 h 89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0" h="891540">
                  <a:moveTo>
                    <a:pt x="0" y="0"/>
                  </a:moveTo>
                  <a:cubicBezTo>
                    <a:pt x="80010" y="291465"/>
                    <a:pt x="160020" y="582930"/>
                    <a:pt x="228600" y="731520"/>
                  </a:cubicBezTo>
                  <a:cubicBezTo>
                    <a:pt x="297180" y="880110"/>
                    <a:pt x="354330" y="885825"/>
                    <a:pt x="411480" y="891540"/>
                  </a:cubicBezTo>
                </a:path>
              </a:pathLst>
            </a:custGeom>
            <a:noFill/>
            <a:ln w="25400">
              <a:solidFill>
                <a:schemeClr val="bg2">
                  <a:lumMod val="10000"/>
                </a:schemeClr>
              </a:solidFill>
            </a:ln>
            <a:effectLst>
              <a:glow rad="63500">
                <a:schemeClr val="bg1">
                  <a:alpha val="3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AT"/>
            </a:p>
          </p:txBody>
        </p:sp>
        <p:cxnSp>
          <p:nvCxnSpPr>
            <p:cNvPr id="62" name="Gerader Verbinder 248">
              <a:extLst>
                <a:ext uri="{FF2B5EF4-FFF2-40B4-BE49-F238E27FC236}">
                  <a16:creationId xmlns:a16="http://schemas.microsoft.com/office/drawing/2014/main" id="{69525062-1A0D-C863-7D13-30CD4AAA13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3755" y="186350"/>
              <a:ext cx="474345" cy="2075815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uppieren 2">
              <a:extLst>
                <a:ext uri="{FF2B5EF4-FFF2-40B4-BE49-F238E27FC236}">
                  <a16:creationId xmlns:a16="http://schemas.microsoft.com/office/drawing/2014/main" id="{9DEC1146-203A-EC48-2007-CE481965585B}"/>
                </a:ext>
              </a:extLst>
            </p:cNvPr>
            <p:cNvGrpSpPr/>
            <p:nvPr/>
          </p:nvGrpSpPr>
          <p:grpSpPr>
            <a:xfrm>
              <a:off x="180000" y="1220385"/>
              <a:ext cx="3223260" cy="350892"/>
              <a:chOff x="0" y="1039495"/>
              <a:chExt cx="2458750" cy="350892"/>
            </a:xfrm>
          </p:grpSpPr>
          <p:cxnSp>
            <p:nvCxnSpPr>
              <p:cNvPr id="67" name="Gerade Verbindung mit Pfeil 296">
                <a:extLst>
                  <a:ext uri="{FF2B5EF4-FFF2-40B4-BE49-F238E27FC236}">
                    <a16:creationId xmlns:a16="http://schemas.microsoft.com/office/drawing/2014/main" id="{A94131E2-C1D1-33B7-0433-AB6740EC70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1371024"/>
                <a:ext cx="2458750" cy="564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297">
                <a:extLst>
                  <a:ext uri="{FF2B5EF4-FFF2-40B4-BE49-F238E27FC236}">
                    <a16:creationId xmlns:a16="http://schemas.microsoft.com/office/drawing/2014/main" id="{E32EDA4F-1149-510B-1658-F3FFEF946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118" y="1302052"/>
                <a:ext cx="361" cy="88335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Textfeld 298">
                <a:extLst>
                  <a:ext uri="{FF2B5EF4-FFF2-40B4-BE49-F238E27FC236}">
                    <a16:creationId xmlns:a16="http://schemas.microsoft.com/office/drawing/2014/main" id="{D7323E5D-3F32-7524-5156-F67CFBC73920}"/>
                  </a:ext>
                </a:extLst>
              </p:cNvPr>
              <p:cNvSpPr txBox="1"/>
              <p:nvPr/>
            </p:nvSpPr>
            <p:spPr>
              <a:xfrm>
                <a:off x="1545726" y="1039495"/>
                <a:ext cx="260350" cy="27749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sk-SK" sz="1200" kern="1200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de-AT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64" name="Textfeld 4">
              <a:extLst>
                <a:ext uri="{FF2B5EF4-FFF2-40B4-BE49-F238E27FC236}">
                  <a16:creationId xmlns:a16="http://schemas.microsoft.com/office/drawing/2014/main" id="{118F5DCF-E7D2-CE99-2A4F-D34BD1C5E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2367" y="1081637"/>
              <a:ext cx="743585" cy="277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/>
              <a:r>
                <a:rPr lang="sk-SK" sz="1200" kern="1200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čas [min]</a:t>
              </a:r>
              <a:endParaRPr lang="de-A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5" name="Gerader Verbinder 246">
              <a:extLst>
                <a:ext uri="{FF2B5EF4-FFF2-40B4-BE49-F238E27FC236}">
                  <a16:creationId xmlns:a16="http://schemas.microsoft.com/office/drawing/2014/main" id="{0B228AEE-35D7-F1F7-BD3B-0CDBFEB37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1425" y="898185"/>
              <a:ext cx="260350" cy="136779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  <a:effectLst>
              <a:glow rad="63500">
                <a:schemeClr val="bg1">
                  <a:alpha val="32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ihandform: Form 247">
              <a:extLst>
                <a:ext uri="{FF2B5EF4-FFF2-40B4-BE49-F238E27FC236}">
                  <a16:creationId xmlns:a16="http://schemas.microsoft.com/office/drawing/2014/main" id="{44AE5808-360E-2A9B-1FE2-4EAFC7F50E38}"/>
                </a:ext>
              </a:extLst>
            </p:cNvPr>
            <p:cNvSpPr/>
            <p:nvPr/>
          </p:nvSpPr>
          <p:spPr>
            <a:xfrm>
              <a:off x="1686220" y="892470"/>
              <a:ext cx="600710" cy="1352550"/>
            </a:xfrm>
            <a:custGeom>
              <a:avLst/>
              <a:gdLst>
                <a:gd name="connsiteX0" fmla="*/ 0 w 411480"/>
                <a:gd name="connsiteY0" fmla="*/ 0 h 891540"/>
                <a:gd name="connsiteX1" fmla="*/ 228600 w 411480"/>
                <a:gd name="connsiteY1" fmla="*/ 731520 h 891540"/>
                <a:gd name="connsiteX2" fmla="*/ 411480 w 411480"/>
                <a:gd name="connsiteY2" fmla="*/ 891540 h 89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0" h="891540">
                  <a:moveTo>
                    <a:pt x="0" y="0"/>
                  </a:moveTo>
                  <a:cubicBezTo>
                    <a:pt x="80010" y="291465"/>
                    <a:pt x="160020" y="582930"/>
                    <a:pt x="228600" y="731520"/>
                  </a:cubicBezTo>
                  <a:cubicBezTo>
                    <a:pt x="297180" y="880110"/>
                    <a:pt x="354330" y="885825"/>
                    <a:pt x="411480" y="891540"/>
                  </a:cubicBezTo>
                </a:path>
              </a:pathLst>
            </a:custGeom>
            <a:noFill/>
            <a:ln w="25400">
              <a:solidFill>
                <a:schemeClr val="bg2">
                  <a:lumMod val="10000"/>
                </a:schemeClr>
              </a:solidFill>
            </a:ln>
            <a:effectLst>
              <a:glow rad="63500">
                <a:schemeClr val="bg1">
                  <a:alpha val="3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AT"/>
            </a:p>
          </p:txBody>
        </p:sp>
      </p:grpSp>
      <p:pic>
        <p:nvPicPr>
          <p:cNvPr id="71" name="Obrázok 70">
            <a:extLst>
              <a:ext uri="{FF2B5EF4-FFF2-40B4-BE49-F238E27FC236}">
                <a16:creationId xmlns:a16="http://schemas.microsoft.com/office/drawing/2014/main" id="{CA49DFB1-41E2-E523-7241-E6C909ABB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77" y="808611"/>
            <a:ext cx="3244245" cy="204881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2" name="Obrázok 71">
            <a:extLst>
              <a:ext uri="{FF2B5EF4-FFF2-40B4-BE49-F238E27FC236}">
                <a16:creationId xmlns:a16="http://schemas.microsoft.com/office/drawing/2014/main" id="{198E0CB1-6DD9-A1F2-C46B-DBF5BF8A4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045">
            <a:off x="8788787" y="2679794"/>
            <a:ext cx="901065" cy="154940"/>
          </a:xfrm>
          <a:prstGeom prst="rect">
            <a:avLst/>
          </a:prstGeom>
          <a:noFill/>
          <a:ln w="9525">
            <a:solidFill>
              <a:srgbClr val="E1E1E1"/>
            </a:solidFill>
            <a:miter lim="800000"/>
            <a:headEnd/>
            <a:tailEnd/>
          </a:ln>
          <a:effectLst/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50DC26FC-8AD6-657D-3A57-4F3D88502B86}"/>
              </a:ext>
            </a:extLst>
          </p:cNvPr>
          <p:cNvSpPr txBox="1"/>
          <p:nvPr/>
        </p:nvSpPr>
        <p:spPr>
          <a:xfrm>
            <a:off x="5999161" y="2972976"/>
            <a:ext cx="5077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Kontrola účinnosti sterilizácie pomocou simulátora s náročnosťou podľa EN ISO 11140-6 alebo s vyššou náročnosťou </a:t>
            </a:r>
          </a:p>
          <a:p>
            <a:r>
              <a:rPr lang="sk-SK" dirty="0"/>
              <a:t>s chemickým indikátorom </a:t>
            </a:r>
            <a:endParaRPr lang="de-AT" dirty="0"/>
          </a:p>
        </p:txBody>
      </p:sp>
      <p:sp>
        <p:nvSpPr>
          <p:cNvPr id="75" name="BlokTextu 74">
            <a:extLst>
              <a:ext uri="{FF2B5EF4-FFF2-40B4-BE49-F238E27FC236}">
                <a16:creationId xmlns:a16="http://schemas.microsoft.com/office/drawing/2014/main" id="{39EC733D-9BE9-D148-BBCB-883F5F22FDB8}"/>
              </a:ext>
            </a:extLst>
          </p:cNvPr>
          <p:cNvSpPr txBox="1"/>
          <p:nvPr/>
        </p:nvSpPr>
        <p:spPr>
          <a:xfrm>
            <a:off x="4035242" y="4288859"/>
            <a:ext cx="4706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Kontrola účinnosti sterilizácie pomocou </a:t>
            </a:r>
          </a:p>
          <a:p>
            <a:r>
              <a:rPr lang="sk-SK" dirty="0"/>
              <a:t>simulátora s náročnosťou č. 4 </a:t>
            </a:r>
          </a:p>
          <a:p>
            <a:r>
              <a:rPr lang="sk-SK" dirty="0"/>
              <a:t>podľa EN ISO 11140-6  alebo s vyššou náročnosťou s biologickým indikátorom </a:t>
            </a:r>
            <a:endParaRPr lang="de-AT" dirty="0"/>
          </a:p>
        </p:txBody>
      </p:sp>
      <p:pic>
        <p:nvPicPr>
          <p:cNvPr id="2117" name="Picture 69">
            <a:extLst>
              <a:ext uri="{FF2B5EF4-FFF2-40B4-BE49-F238E27FC236}">
                <a16:creationId xmlns:a16="http://schemas.microsoft.com/office/drawing/2014/main" id="{1112A165-14D7-D6FC-74D8-0413A92A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882">
            <a:off x="7720238" y="3539627"/>
            <a:ext cx="29337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18" name="Picture 70">
            <a:extLst>
              <a:ext uri="{FF2B5EF4-FFF2-40B4-BE49-F238E27FC236}">
                <a16:creationId xmlns:a16="http://schemas.microsoft.com/office/drawing/2014/main" id="{A77E15F8-63E6-F3A5-C072-74145CD003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b="81"/>
          <a:stretch>
            <a:fillRect/>
          </a:stretch>
        </p:blipFill>
        <p:spPr bwMode="auto">
          <a:xfrm>
            <a:off x="10842959" y="3780934"/>
            <a:ext cx="501650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C63AAA51-40D6-4C2C-FC98-06C7BA693A57}"/>
              </a:ext>
            </a:extLst>
          </p:cNvPr>
          <p:cNvSpPr txBox="1"/>
          <p:nvPr/>
        </p:nvSpPr>
        <p:spPr>
          <a:xfrm>
            <a:off x="1045923" y="5491613"/>
            <a:ext cx="6453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Ak je náročnosť simulátora zvoleného pre rutinnú kontrolu nižšia ako náročnosť sterilizovaných pomôcok, môže dôjsť k falošne negatívnym výsledkom. </a:t>
            </a:r>
          </a:p>
        </p:txBody>
      </p:sp>
    </p:spTree>
    <p:extLst>
      <p:ext uri="{BB962C8B-B14F-4D97-AF65-F5344CB8AC3E}">
        <p14:creationId xmlns:p14="http://schemas.microsoft.com/office/powerpoint/2010/main" val="1208116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44A7D-D516-AA81-A1C1-16C1F9B3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84" y="1379210"/>
            <a:ext cx="10515600" cy="4948788"/>
          </a:xfrm>
        </p:spPr>
        <p:txBody>
          <a:bodyPr/>
          <a:lstStyle/>
          <a:p>
            <a:r>
              <a:rPr lang="sk-SK" dirty="0"/>
              <a:t>    </a:t>
            </a:r>
            <a:endParaRPr lang="de-AT" dirty="0"/>
          </a:p>
        </p:txBody>
      </p:sp>
      <p:sp>
        <p:nvSpPr>
          <p:cNvPr id="91" name="Nadpis 1">
            <a:extLst>
              <a:ext uri="{FF2B5EF4-FFF2-40B4-BE49-F238E27FC236}">
                <a16:creationId xmlns:a16="http://schemas.microsoft.com/office/drawing/2014/main" id="{4895DA42-3FBE-5DAC-B2E5-FFF53D9E9D75}"/>
              </a:ext>
            </a:extLst>
          </p:cNvPr>
          <p:cNvSpPr txBox="1">
            <a:spLocks/>
          </p:cNvSpPr>
          <p:nvPr/>
        </p:nvSpPr>
        <p:spPr>
          <a:xfrm>
            <a:off x="838200" y="569777"/>
            <a:ext cx="10515600" cy="1314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/>
              <a:t>Použitie simulátora pri sterilizácii plných pomôcok – falošne pozitívny (nevyhovujúci) výsledok.</a:t>
            </a:r>
            <a:endParaRPr lang="de-AT" dirty="0"/>
          </a:p>
        </p:txBody>
      </p:sp>
      <p:sp>
        <p:nvSpPr>
          <p:cNvPr id="112" name="Rectangle 137">
            <a:extLst>
              <a:ext uri="{FF2B5EF4-FFF2-40B4-BE49-F238E27FC236}">
                <a16:creationId xmlns:a16="http://schemas.microsoft.com/office/drawing/2014/main" id="{892A72EC-9575-5AC3-179A-CD937C428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113" name="Rectangle 145">
            <a:extLst>
              <a:ext uri="{FF2B5EF4-FFF2-40B4-BE49-F238E27FC236}">
                <a16:creationId xmlns:a16="http://schemas.microsoft.com/office/drawing/2014/main" id="{FC7F956E-610E-9BED-F0BA-9DDA70987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pic>
        <p:nvPicPr>
          <p:cNvPr id="137" name="Obrázok 136">
            <a:extLst>
              <a:ext uri="{FF2B5EF4-FFF2-40B4-BE49-F238E27FC236}">
                <a16:creationId xmlns:a16="http://schemas.microsoft.com/office/drawing/2014/main" id="{00BF640B-919A-C3B2-4E3D-CF4FD810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421" y="1867464"/>
            <a:ext cx="7772525" cy="4222782"/>
          </a:xfrm>
          <a:prstGeom prst="rect">
            <a:avLst/>
          </a:prstGeom>
        </p:spPr>
      </p:pic>
      <p:sp>
        <p:nvSpPr>
          <p:cNvPr id="138" name="BlokTextu 137">
            <a:extLst>
              <a:ext uri="{FF2B5EF4-FFF2-40B4-BE49-F238E27FC236}">
                <a16:creationId xmlns:a16="http://schemas.microsoft.com/office/drawing/2014/main" id="{A3730A1E-2811-3A71-E48D-BA4424B102FD}"/>
              </a:ext>
            </a:extLst>
          </p:cNvPr>
          <p:cNvSpPr txBox="1"/>
          <p:nvPr/>
        </p:nvSpPr>
        <p:spPr>
          <a:xfrm>
            <a:off x="5965824" y="2425288"/>
            <a:ext cx="50774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Statim</a:t>
            </a:r>
            <a:r>
              <a:rPr lang="sk-SK" dirty="0"/>
              <a:t> 5000 G4 - Program Nebalené, Plné 4 min. jeden pulz – veľmi slabý resp. žiadny prienik do dutín ako je Fako rúčka.</a:t>
            </a:r>
          </a:p>
          <a:p>
            <a:r>
              <a:rPr lang="sk-SK" dirty="0"/>
              <a:t>Program sa môže použiť len na plné nástroje.</a:t>
            </a:r>
          </a:p>
          <a:p>
            <a:r>
              <a:rPr lang="sk-SK" b="1" dirty="0"/>
              <a:t>Použitie simulátora pri tomto procese (za predpokladu že sterilizujeme plné nástroje) vedie k falošne pozitívnemu výsledku účinnosti sterilizácie.</a:t>
            </a:r>
          </a:p>
          <a:p>
            <a:endParaRPr lang="sk-SK" b="1" dirty="0"/>
          </a:p>
          <a:p>
            <a:r>
              <a:rPr lang="sk-SK" b="1" dirty="0"/>
              <a:t>Nepoužitie simulátora pri tomto procese (za predpokladu že sterilizujeme duté nástroje) vedie k falošne negatívnemu výsledku účinnosti sterilizácie.</a:t>
            </a:r>
          </a:p>
        </p:txBody>
      </p:sp>
    </p:spTree>
    <p:extLst>
      <p:ext uri="{BB962C8B-B14F-4D97-AF65-F5344CB8AC3E}">
        <p14:creationId xmlns:p14="http://schemas.microsoft.com/office/powerpoint/2010/main" val="348327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042540-2288-27F8-534F-4A7201B7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0328"/>
          </a:xfrm>
        </p:spPr>
        <p:txBody>
          <a:bodyPr>
            <a:normAutofit fontScale="90000"/>
          </a:bodyPr>
          <a:lstStyle/>
          <a:p>
            <a:r>
              <a:rPr lang="sk-SK" sz="4000" dirty="0"/>
              <a:t>Použitie simulátora pri sterilizácii plných pomôcok – falošne pozitívny (nevyhovujúci) výsledok.</a:t>
            </a:r>
            <a:endParaRPr lang="de-AT" sz="4000" dirty="0"/>
          </a:p>
        </p:txBody>
      </p:sp>
      <p:grpSp>
        <p:nvGrpSpPr>
          <p:cNvPr id="59" name="Kresliace plátno 7">
            <a:extLst>
              <a:ext uri="{FF2B5EF4-FFF2-40B4-BE49-F238E27FC236}">
                <a16:creationId xmlns:a16="http://schemas.microsoft.com/office/drawing/2014/main" id="{39D85BB6-CAF1-37AF-4EED-BE09BADF612F}"/>
              </a:ext>
            </a:extLst>
          </p:cNvPr>
          <p:cNvGrpSpPr/>
          <p:nvPr/>
        </p:nvGrpSpPr>
        <p:grpSpPr>
          <a:xfrm>
            <a:off x="1295783" y="1793607"/>
            <a:ext cx="7687393" cy="4904127"/>
            <a:chOff x="0" y="0"/>
            <a:chExt cx="5521960" cy="3221355"/>
          </a:xfrm>
        </p:grpSpPr>
        <p:sp>
          <p:nvSpPr>
            <p:cNvPr id="60" name="Obdĺžnik 59">
              <a:extLst>
                <a:ext uri="{FF2B5EF4-FFF2-40B4-BE49-F238E27FC236}">
                  <a16:creationId xmlns:a16="http://schemas.microsoft.com/office/drawing/2014/main" id="{E0C89600-7704-96DE-7D3A-CA88D52B39C7}"/>
                </a:ext>
              </a:extLst>
            </p:cNvPr>
            <p:cNvSpPr/>
            <p:nvPr/>
          </p:nvSpPr>
          <p:spPr>
            <a:xfrm>
              <a:off x="0" y="0"/>
              <a:ext cx="5521960" cy="3221355"/>
            </a:xfrm>
            <a:prstGeom prst="rect">
              <a:avLst/>
            </a:prstGeom>
            <a:solidFill>
              <a:prstClr val="white"/>
            </a:solidFill>
          </p:spPr>
        </p:sp>
        <p:pic>
          <p:nvPicPr>
            <p:cNvPr id="61" name="Obrázok 60">
              <a:extLst>
                <a:ext uri="{FF2B5EF4-FFF2-40B4-BE49-F238E27FC236}">
                  <a16:creationId xmlns:a16="http://schemas.microsoft.com/office/drawing/2014/main" id="{989A1674-0B67-608C-DFE0-56985F61F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486400" cy="2364401"/>
            </a:xfrm>
            <a:prstGeom prst="rect">
              <a:avLst/>
            </a:prstGeom>
          </p:spPr>
        </p:pic>
      </p:grpSp>
      <p:sp>
        <p:nvSpPr>
          <p:cNvPr id="62" name="BlokTextu 61">
            <a:extLst>
              <a:ext uri="{FF2B5EF4-FFF2-40B4-BE49-F238E27FC236}">
                <a16:creationId xmlns:a16="http://schemas.microsoft.com/office/drawing/2014/main" id="{FED7C49F-901B-02DA-15B3-3D25CE787678}"/>
              </a:ext>
            </a:extLst>
          </p:cNvPr>
          <p:cNvSpPr txBox="1"/>
          <p:nvPr/>
        </p:nvSpPr>
        <p:spPr>
          <a:xfrm>
            <a:off x="6276353" y="2433526"/>
            <a:ext cx="50774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Program Nebalené, Duté 10 min. Používame na plné pomôcky. Má síce lepší prienik do dutín ako program s jedným pulzom, ale z dôvodu bezpečnosti používame pre krátke duté pomôcky program so šiestimi pulzami. </a:t>
            </a:r>
          </a:p>
          <a:p>
            <a:r>
              <a:rPr lang="sk-SK" b="1" dirty="0"/>
              <a:t>Použitie simulátora pri tomto procese môže viesť k falošnému výsledku účinnosti sterilizácie.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0322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KE">
      <a:dk1>
        <a:srgbClr val="151961"/>
      </a:dk1>
      <a:lt1>
        <a:srgbClr val="FFFFFF"/>
      </a:lt1>
      <a:dk2>
        <a:srgbClr val="A2A7F9"/>
      </a:dk2>
      <a:lt2>
        <a:srgbClr val="E8E8E8"/>
      </a:lt2>
      <a:accent1>
        <a:srgbClr val="151961"/>
      </a:accent1>
      <a:accent2>
        <a:srgbClr val="EBECFE"/>
      </a:accent2>
      <a:accent3>
        <a:srgbClr val="A2A7F9"/>
      </a:accent3>
      <a:accent4>
        <a:srgbClr val="93F2D0"/>
      </a:accent4>
      <a:accent5>
        <a:srgbClr val="37A0C5"/>
      </a:accent5>
      <a:accent6>
        <a:srgbClr val="18988B"/>
      </a:accent6>
      <a:hlink>
        <a:srgbClr val="151961"/>
      </a:hlink>
      <a:folHlink>
        <a:srgbClr val="93F2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26984417CD544484B33F96CD08A16F" ma:contentTypeVersion="12" ma:contentTypeDescription="Ein neues Dokument erstellen." ma:contentTypeScope="" ma:versionID="bcdbf9597f3e815c8c3776763d75bad8">
  <xsd:schema xmlns:xsd="http://www.w3.org/2001/XMLSchema" xmlns:xs="http://www.w3.org/2001/XMLSchema" xmlns:p="http://schemas.microsoft.com/office/2006/metadata/properties" xmlns:ns2="4fc4d337-b738-4e00-8766-ddce417fc8d3" xmlns:ns3="dbd4b9c2-a6ac-4637-98c5-ac17485d49cc" targetNamespace="http://schemas.microsoft.com/office/2006/metadata/properties" ma:root="true" ma:fieldsID="53267c6077560c0fa00ced8cdd4b8f34" ns2:_="" ns3:_="">
    <xsd:import namespace="4fc4d337-b738-4e00-8766-ddce417fc8d3"/>
    <xsd:import namespace="dbd4b9c2-a6ac-4637-98c5-ac17485d49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4d337-b738-4e00-8766-ddce417fc8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8efff78e-6ebe-4352-a5c3-c73ed15069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d4b9c2-a6ac-4637-98c5-ac17485d49c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3362278-e4af-4e58-b747-db1963931c2e}" ma:internalName="TaxCatchAll" ma:showField="CatchAllData" ma:web="dbd4b9c2-a6ac-4637-98c5-ac17485d49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c4d337-b738-4e00-8766-ddce417fc8d3">
      <Terms xmlns="http://schemas.microsoft.com/office/infopath/2007/PartnerControls"/>
    </lcf76f155ced4ddcb4097134ff3c332f>
    <TaxCatchAll xmlns="dbd4b9c2-a6ac-4637-98c5-ac17485d49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63A365-A462-40C1-A1FD-6059A24C28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c4d337-b738-4e00-8766-ddce417fc8d3"/>
    <ds:schemaRef ds:uri="dbd4b9c2-a6ac-4637-98c5-ac17485d49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3BA109-AB66-428F-B576-078BAC8ECEE0}">
  <ds:schemaRefs>
    <ds:schemaRef ds:uri="16bf681e-97b6-4441-9f99-a1af1a94af07"/>
    <ds:schemaRef ds:uri="http://purl.org/dc/terms/"/>
    <ds:schemaRef ds:uri="1eac003a-e3bf-403c-b1bb-8c36c0686b6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4fc4d337-b738-4e00-8766-ddce417fc8d3"/>
    <ds:schemaRef ds:uri="dbd4b9c2-a6ac-4637-98c5-ac17485d49cc"/>
  </ds:schemaRefs>
</ds:datastoreItem>
</file>

<file path=customXml/itemProps3.xml><?xml version="1.0" encoding="utf-8"?>
<ds:datastoreItem xmlns:ds="http://schemas.openxmlformats.org/officeDocument/2006/customXml" ds:itemID="{D8D522C3-F108-4AF6-81C4-B98E4DD4CB7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2331401-39d4-4248-9029-8f231f7b59fb}" enabled="0" method="" siteId="{22331401-39d4-4248-9029-8f231f7b59f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1088</Words>
  <Application>Microsoft Office PowerPoint</Application>
  <PresentationFormat>Širokouhlá</PresentationFormat>
  <Paragraphs>179</Paragraphs>
  <Slides>17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Helvetica</vt:lpstr>
      <vt:lpstr>Open Sans</vt:lpstr>
      <vt:lpstr>Times New Roman</vt:lpstr>
      <vt:lpstr>Office Theme</vt:lpstr>
      <vt:lpstr>Systém kontroly účinnosti sterilizácie.  Výpovedná hodnota. Kedy dochádza k falošne negatívnym alebo falošne pozitívnym výsledkom kontroly účinnosti sterilizácie.  Autor: Ing. Roderik Mihel</vt:lpstr>
      <vt:lpstr>Falošne negatívny výsledok – Výsledok je vyhovujúci ale sterilizácia nie je účinná  Falošne pozitívny výsledok- Výsledok je nevyhovujúci ale sterilizácia  je účinná</vt:lpstr>
      <vt:lpstr>Prezentácia programu PowerPoint</vt:lpstr>
      <vt:lpstr>Prezentácia programu PowerPoint</vt:lpstr>
      <vt:lpstr>Prezentácia programu PowerPoint</vt:lpstr>
      <vt:lpstr>Rôzny výkon procesov a rôznorodosť sterilizovaných pomôcok vyžaduje použitie rôzne náročných simulátorov</vt:lpstr>
      <vt:lpstr>Prezentácia programu PowerPoint</vt:lpstr>
      <vt:lpstr>    </vt:lpstr>
      <vt:lpstr>Použitie simulátora pri sterilizácii plných pomôcok – falošne pozitívny (nevyhovujúci) výsledok.</vt:lpstr>
      <vt:lpstr>Použitie nevhodného simulátora pri sterilizácii  pomôcok – falošne pozitívny (nevyhovujúci) výsledok.</vt:lpstr>
      <vt:lpstr>Vhodné simulátory pre superatmosférický proces – šesť pulzov</vt:lpstr>
      <vt:lpstr>Pre kontrolu účinnosti sterilizácie na prístrojoch STATIM vyberáme menej náročné simulátory ako to je v prípade sterilizátorov s vákuovou pumpou. Náročnosť simulátora však musí byť vyššia ako je náročnosť sterilizovaných pomôcok. Pri sterilizácii Fako rúčok môžeme pre kontrolu zvoliť simulátor s hadičkou dĺžky 250 mm a s priemerom 2 mm. </vt:lpstr>
      <vt:lpstr>Falošne negatívne výsledky pri použití nevhodnej simulačnej pomôcky</vt:lpstr>
      <vt:lpstr>Falošne negatívne výsledky pri použití nevhodnej simulačnej pomôcky</vt:lpstr>
      <vt:lpstr>Požiadavky na simulačnú pomôcku</vt:lpstr>
      <vt:lpstr>Požiadavky na  simulačnú pomôcku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Re-Branding and Entity Consolidation</dc:title>
  <dc:creator>Dana</dc:creator>
  <cp:lastModifiedBy>Lenovo</cp:lastModifiedBy>
  <cp:revision>72</cp:revision>
  <dcterms:created xsi:type="dcterms:W3CDTF">2024-07-16T19:22:14Z</dcterms:created>
  <dcterms:modified xsi:type="dcterms:W3CDTF">2025-10-22T05:25:15Z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0x0101000126984417CD544484B33F96CD08A16F</vt:lpwstr>
  </property>
  <property fmtid="{D5CDD505-2E9C-101B-9397-08002B2CF9AE}" pid="3" name="MediaServiceImageTags">
    <vt:lpwstr/>
  </property>
</Properties>
</file>