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6" r:id="rId4"/>
    <p:sldId id="267" r:id="rId5"/>
    <p:sldId id="263" r:id="rId6"/>
    <p:sldId id="264" r:id="rId7"/>
    <p:sldId id="265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5"/>
  </p:normalViewPr>
  <p:slideViewPr>
    <p:cSldViewPr snapToGrid="0">
      <p:cViewPr varScale="1">
        <p:scale>
          <a:sx n="74" d="100"/>
          <a:sy n="74" d="100"/>
        </p:scale>
        <p:origin x="352" y="-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9544A-86FC-440A-9F9B-1DD9CA3855FF}" type="datetimeFigureOut">
              <a:rPr lang="cs-CZ" smtClean="0"/>
              <a:t>19.10.2025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1B991-9DE2-4C0C-909E-6AB7B9A39E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0451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1B991-9DE2-4C0C-909E-6AB7B9A39E1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664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1B991-9DE2-4C0C-909E-6AB7B9A39E1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058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1B991-9DE2-4C0C-909E-6AB7B9A39E1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433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49D71-8C95-6C3F-6A44-35D24BBE3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154999-5811-534C-CC44-B10AC77E1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904CA3-8657-7A4A-7925-41CD6E2E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4B98-CCEE-5344-B8E0-AA2DA5CC9244}" type="datetimeFigureOut">
              <a:rPr lang="cs-CZ" smtClean="0"/>
              <a:t>19.10.2025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66FD0C-78A4-039E-29A2-6C84EBC91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CED471-0D04-7AB0-FEF0-AA3778DBB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20CC-548B-E548-8463-D0AFB63170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06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DDAA02-0190-CFC7-5C03-4E5AF42BB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787BCAF-432E-A014-D66C-0C1FB41EC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17B398-C5A3-13BB-3316-02F15ECC5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4B98-CCEE-5344-B8E0-AA2DA5CC9244}" type="datetimeFigureOut">
              <a:rPr lang="cs-CZ" smtClean="0"/>
              <a:t>19.10.2025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3DB31D-2741-BBEF-EFB8-39266A37C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1C165F-E3DD-350C-1F03-D0E880911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20CC-548B-E548-8463-D0AFB63170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99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CDA8A50-1D80-8B42-EA9E-5CF566A2E2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514B512-D9C2-CD37-FF3F-2F438BE84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BB67FA-0003-7728-19F8-235D4BEBD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4B98-CCEE-5344-B8E0-AA2DA5CC9244}" type="datetimeFigureOut">
              <a:rPr lang="cs-CZ" smtClean="0"/>
              <a:t>19.10.2025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241DF8-E6A2-8D9C-6B98-75B8CCFA1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86B802-7838-F22D-CF1F-202E4350C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20CC-548B-E548-8463-D0AFB63170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00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358C4-5E16-3CC1-CA4F-4BEC80903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7BBF9-0ACF-265B-C424-6F214BD39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1E0175-85D7-2C1C-97BA-9DA8C6A47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4B98-CCEE-5344-B8E0-AA2DA5CC9244}" type="datetimeFigureOut">
              <a:rPr lang="cs-CZ" smtClean="0"/>
              <a:t>19.10.2025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DABBAC-E3E8-DC06-DD23-8FD4AD04D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F3C4E1-F21C-1490-9AB6-BC71497E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20CC-548B-E548-8463-D0AFB63170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18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EB1BBB-5C39-9B57-6C88-9C132BF92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C460E1-1234-51F7-9FBF-C544ECB06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61A172-B4F2-C2B3-8450-E9E3F6DC1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4B98-CCEE-5344-B8E0-AA2DA5CC9244}" type="datetimeFigureOut">
              <a:rPr lang="cs-CZ" smtClean="0"/>
              <a:t>19.10.2025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16E75D-E4FC-2039-E5EA-46186DD90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6E6A0F-4FBD-EAB4-7652-DE9BE10E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20CC-548B-E548-8463-D0AFB63170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20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B7426-B577-B3E8-8E34-8A4C4947B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485B59-EB7B-0597-036F-D655F68C9E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8785763-73FD-0365-5109-2A0F7AF59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52D8264-F7E5-B0EE-284F-03F8E0B19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4B98-CCEE-5344-B8E0-AA2DA5CC9244}" type="datetimeFigureOut">
              <a:rPr lang="cs-CZ" smtClean="0"/>
              <a:t>19.10.2025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127C7E3-0C9F-4700-C417-CC28D5237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185DF34-20D6-6E44-853A-8FEEF66C7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20CC-548B-E548-8463-D0AFB63170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76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05EEBA-BBF5-C0DF-985A-EC91AB062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C34DC4-1D50-9DB0-DB41-7ABE36FB2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6C8AEAE-34D1-076E-52C7-DDA330A27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E049695-42CE-EAB9-0C46-257DCFC8C1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E631556-E6CD-649F-74BF-247C7B7798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43371E2-F606-08F9-5BCE-35E42D835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4B98-CCEE-5344-B8E0-AA2DA5CC9244}" type="datetimeFigureOut">
              <a:rPr lang="cs-CZ" smtClean="0"/>
              <a:t>19.10.2025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81D8670-5720-D631-7066-B37958FA4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2D29DF9-11C4-D055-B865-28F66ECA0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20CC-548B-E548-8463-D0AFB63170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06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0435A4-2F2C-47C0-B6AA-69ED06154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BA4EDCA-8BB6-0EE2-F607-1088FC137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4B98-CCEE-5344-B8E0-AA2DA5CC9244}" type="datetimeFigureOut">
              <a:rPr lang="cs-CZ" smtClean="0"/>
              <a:t>19.10.2025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9E18CFF-D2DF-2F30-0273-60B78767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36B16D2-837F-0055-9F60-EF2ACAAAD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20CC-548B-E548-8463-D0AFB63170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873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C8F5CD9-0437-AFDE-C808-02158D9F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4B98-CCEE-5344-B8E0-AA2DA5CC9244}" type="datetimeFigureOut">
              <a:rPr lang="cs-CZ" smtClean="0"/>
              <a:t>19.10.2025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22512E8-6705-AAD9-19AD-2AD64BFD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D474048-E4C8-0EBC-D8E9-064D3405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20CC-548B-E548-8463-D0AFB63170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556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831A1D-AC50-6776-87A0-19306ED95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376E79-18B0-2AE7-972D-7B46075DE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F4D1B5A-E160-F251-9B24-A13881D97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5B4B17-2573-8BB8-B04F-FCA77D30F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4B98-CCEE-5344-B8E0-AA2DA5CC9244}" type="datetimeFigureOut">
              <a:rPr lang="cs-CZ" smtClean="0"/>
              <a:t>19.10.2025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BB07A97-9A25-BF68-E808-53B81E143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CBDE963-2D27-263B-F6A9-70762662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20CC-548B-E548-8463-D0AFB63170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05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E9BE7C-A669-AE44-3D7D-23A3ADD01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0063502-037D-DB50-BB36-528326576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5B7B713-2D00-93BC-A629-08968A0C1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A822F53-81E2-779B-155D-EBAAA880E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4B98-CCEE-5344-B8E0-AA2DA5CC9244}" type="datetimeFigureOut">
              <a:rPr lang="cs-CZ" smtClean="0"/>
              <a:t>19.10.2025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FA29EEB-7043-CF3E-7D2C-6124C0753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2A7B242-BD56-3523-5A0A-9214687AD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20CC-548B-E548-8463-D0AFB63170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77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9A99E17-9C06-BFF0-C8AC-4E0EF6F2F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0E67B2-51F7-5F15-3028-33FB4ED45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877243-D994-D278-3894-F051ADB7F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BA4B98-CCEE-5344-B8E0-AA2DA5CC9244}" type="datetimeFigureOut">
              <a:rPr lang="cs-CZ" smtClean="0"/>
              <a:t>19.10.2025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57A1AE-0C50-C52B-CFD8-05A331EFE2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029334-E78F-FACF-615A-3398D2A7E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9C20CC-548B-E548-8463-D0AFB63170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707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D8CF7A1-4D93-0258-9938-1B629434EB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43106CC-A7F9-D93F-CCA3-4C22CF702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907" y="2035834"/>
            <a:ext cx="10136036" cy="2208362"/>
          </a:xfrm>
        </p:spPr>
        <p:txBody>
          <a:bodyPr>
            <a:normAutofit fontScale="90000"/>
          </a:bodyPr>
          <a:lstStyle/>
          <a:p>
            <a:r>
              <a:rPr lang="cs-CZ" sz="55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cs-CZ" sz="55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cs-CZ" sz="55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cs-CZ" sz="55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cs-CZ" sz="55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cs-CZ" sz="55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cs-CZ" sz="55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cs-CZ" sz="55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cs-CZ" sz="55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cs-CZ" sz="55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cs-CZ" sz="55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cs-CZ" sz="55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cs-CZ" sz="55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cs-CZ" sz="55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cs-CZ" sz="55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cs-CZ" sz="55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cs-CZ" sz="49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Sledování oběhu nástrojů </a:t>
            </a:r>
            <a:br>
              <a:rPr lang="cs-CZ" sz="49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9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9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9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ASANUS </a:t>
            </a:r>
            <a:r>
              <a:rPr lang="cs-CZ" sz="49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BarCon</a:t>
            </a:r>
            <a:endParaRPr lang="cs-CZ" sz="49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1C666F-803B-A816-0FE5-07A32E79F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56671"/>
            <a:ext cx="9144000" cy="1069675"/>
          </a:xfrm>
        </p:spPr>
        <p:txBody>
          <a:bodyPr>
            <a:noAutofit/>
          </a:bodyPr>
          <a:lstStyle/>
          <a:p>
            <a:endParaRPr lang="cs-CZ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Regina Gabrielová</a:t>
            </a:r>
          </a:p>
          <a:p>
            <a:endParaRPr lang="cs-CZ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Obrázek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655" y="708781"/>
            <a:ext cx="3890514" cy="126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775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D8CF7A1-4D93-0258-9938-1B629434EB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43106CC-A7F9-D93F-CCA3-4C22CF702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907" y="976545"/>
            <a:ext cx="10136036" cy="1997474"/>
          </a:xfrm>
        </p:spPr>
        <p:txBody>
          <a:bodyPr>
            <a:normAutofit/>
          </a:bodyPr>
          <a:lstStyle/>
          <a:p>
            <a:r>
              <a:rPr lang="cs-CZ" sz="55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cs-CZ" sz="55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cs-CZ" sz="55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1C666F-803B-A816-0FE5-07A32E79F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28117"/>
            <a:ext cx="9144000" cy="1890943"/>
          </a:xfrm>
        </p:spPr>
        <p:txBody>
          <a:bodyPr>
            <a:normAutofit/>
          </a:bodyPr>
          <a:lstStyle/>
          <a:p>
            <a:endParaRPr lang="cs-CZ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766" y="1069675"/>
            <a:ext cx="11115335" cy="5788326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859766" y="345667"/>
            <a:ext cx="9146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management – sledování nástrojů</a:t>
            </a:r>
            <a:endParaRPr lang="cs-CZ" sz="28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013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D8CF7A1-4D93-0258-9938-1B629434EB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64117"/>
            <a:ext cx="12192000" cy="81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3E1C666F-803B-A816-0FE5-07A32E79F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28117"/>
            <a:ext cx="9144000" cy="1890943"/>
          </a:xfrm>
        </p:spPr>
        <p:txBody>
          <a:bodyPr>
            <a:normAutofit/>
          </a:bodyPr>
          <a:lstStyle/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291" y="1334103"/>
            <a:ext cx="10566400" cy="59436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TextovéPole 10"/>
          <p:cNvSpPr txBox="1"/>
          <p:nvPr/>
        </p:nvSpPr>
        <p:spPr>
          <a:xfrm>
            <a:off x="1242203" y="810883"/>
            <a:ext cx="7712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Hygienický pas</a:t>
            </a:r>
            <a:endParaRPr lang="cs-CZ" sz="28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064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D8CF7A1-4D93-0258-9938-1B629434EB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8471" y="0"/>
            <a:ext cx="12192000" cy="81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3E1C666F-803B-A816-0FE5-07A32E79F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778" y="4731966"/>
            <a:ext cx="9144000" cy="1890943"/>
          </a:xfrm>
        </p:spPr>
        <p:txBody>
          <a:bodyPr>
            <a:normAutofit/>
          </a:bodyPr>
          <a:lstStyle/>
          <a:p>
            <a:endParaRPr lang="cs-CZ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790754" y="871269"/>
            <a:ext cx="9215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Kompletní automatizace skladů se softwarem ASANUS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778" y="2314473"/>
            <a:ext cx="8868259" cy="41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18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D8CF7A1-4D93-0258-9938-1B629434EB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3518"/>
            <a:ext cx="12192000" cy="81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ovéPole 8"/>
          <p:cNvSpPr txBox="1"/>
          <p:nvPr/>
        </p:nvSpPr>
        <p:spPr>
          <a:xfrm>
            <a:off x="2912593" y="500332"/>
            <a:ext cx="68783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r>
              <a:rPr lang="cs-CZ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Referenční pracoviště</a:t>
            </a:r>
          </a:p>
          <a:p>
            <a:endParaRPr lang="cs-CZ" sz="28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/>
          </a:p>
          <a:p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Charité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Berlin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D (4 500 lůžek – 4 kampusové nemocnice).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UKSH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Kiel-Lübeck, D (3 500 lůžek – 2 fakultní nemocnice v jedné skupině).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Fakultní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nemocnice Halle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a.Saale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1 400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lůžek</a:t>
            </a:r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650" y="2509173"/>
            <a:ext cx="1732547" cy="112417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254" y="5186590"/>
            <a:ext cx="2895092" cy="118586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6543" y="4556786"/>
            <a:ext cx="1903663" cy="1290918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130826" y="4632385"/>
            <a:ext cx="74041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Více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než </a:t>
            </a:r>
            <a:r>
              <a:rPr lang="cs-CZ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dalších nemocnic v Německu, Švýcarsku, Rakousku, Mexiku, Singapuru a Lucembursku. </a:t>
            </a:r>
          </a:p>
        </p:txBody>
      </p:sp>
    </p:spTree>
    <p:extLst>
      <p:ext uri="{BB962C8B-B14F-4D97-AF65-F5344CB8AC3E}">
        <p14:creationId xmlns:p14="http://schemas.microsoft.com/office/powerpoint/2010/main" val="139138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D8CF7A1-4D93-0258-9938-1B629434EB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1824" y="60385"/>
            <a:ext cx="12192000" cy="9537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Obrázek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007" y="1740691"/>
            <a:ext cx="2610715" cy="80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8240" y="1752938"/>
            <a:ext cx="1753937" cy="779929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2912594" y="947602"/>
            <a:ext cx="6792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45720" y="2460309"/>
            <a:ext cx="9376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3600" dirty="0" smtClean="0"/>
          </a:p>
          <a:p>
            <a:pPr algn="ctr"/>
            <a:endParaRPr lang="cs-CZ" sz="3600" b="1" dirty="0" smtClean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3600" b="1" dirty="0" smtClean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 Vaši pozornost</a:t>
            </a:r>
            <a:endParaRPr lang="cs-CZ" sz="36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245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D8CF7A1-4D93-0258-9938-1B629434EB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6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61199"/>
            <a:ext cx="12192000" cy="8128000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524000" y="342198"/>
            <a:ext cx="9144000" cy="796489"/>
          </a:xfrm>
        </p:spPr>
        <p:txBody>
          <a:bodyPr>
            <a:normAutofit fontScale="90000"/>
          </a:bodyPr>
          <a:lstStyle/>
          <a:p>
            <a:pPr algn="just"/>
            <a:r>
              <a:rPr lang="cs-CZ" sz="4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4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3690" y="5589054"/>
            <a:ext cx="1753937" cy="779929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8" name="Obdélník 7"/>
          <p:cNvSpPr/>
          <p:nvPr/>
        </p:nvSpPr>
        <p:spPr>
          <a:xfrm>
            <a:off x="474453" y="-905774"/>
            <a:ext cx="2199736" cy="104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690778" y="2651040"/>
            <a:ext cx="9230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Exkluzívní distributor ASANUS pro ČR a Maďarsko</a:t>
            </a:r>
          </a:p>
          <a:p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Díky této spolupráci můžeme nabídnout klientům kvalitní chirurgické nástroje, sterilizační kontejnery a logistické softwarové řešení</a:t>
            </a:r>
          </a:p>
          <a:p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Vlastní odborný a implementační tým 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1" descr="imag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655" y="708781"/>
            <a:ext cx="3890514" cy="126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344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D8CF7A1-4D93-0258-9938-1B629434EB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6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647939"/>
            <a:ext cx="12192000" cy="8128000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524000" y="432280"/>
            <a:ext cx="9144000" cy="1154980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Portfolio společnosti ASANUS</a:t>
            </a:r>
            <a:endParaRPr lang="cs-CZ" sz="44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9608438" y="-905773"/>
            <a:ext cx="2235630" cy="98341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74453" y="-905774"/>
            <a:ext cx="2199736" cy="104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958196" y="2977040"/>
            <a:ext cx="9230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Chirurgické nástroje 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vývoj, výroba, prodej, 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servis</a:t>
            </a:r>
          </a:p>
          <a:p>
            <a:pPr algn="just"/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 </a:t>
            </a: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RFID 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značení a identifikace zdravotnických prostředků. </a:t>
            </a:r>
            <a:endParaRPr lang="cs-CZ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Informační </a:t>
            </a: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 s logistickým softwarem 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zdravotnická zařízení. </a:t>
            </a:r>
          </a:p>
        </p:txBody>
      </p:sp>
    </p:spTree>
    <p:extLst>
      <p:ext uri="{BB962C8B-B14F-4D97-AF65-F5344CB8AC3E}">
        <p14:creationId xmlns:p14="http://schemas.microsoft.com/office/powerpoint/2010/main" val="2605197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D8CF7A1-4D93-0258-9938-1B629434EB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089981"/>
            <a:ext cx="12192000" cy="8128000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43106CC-A7F9-D93F-CCA3-4C22CF702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907" y="976545"/>
            <a:ext cx="10136036" cy="1997474"/>
          </a:xfrm>
        </p:spPr>
        <p:txBody>
          <a:bodyPr>
            <a:normAutofit/>
          </a:bodyPr>
          <a:lstStyle/>
          <a:p>
            <a:r>
              <a:rPr lang="cs-CZ" sz="55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cs-CZ" sz="55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cs-CZ" sz="55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 flipH="1">
            <a:off x="1693364" y="478893"/>
            <a:ext cx="923630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 výrobou nástrojů se postupně zdokonalují i technologie pro jednoznačnou identifikaci každého nástroje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Číselné řady výrobce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Čárový kód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QR kód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RFID čip – umístění čipu vně nebo uvnitř nástroje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ASANUS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= patentovaná technologie </a:t>
            </a:r>
            <a:r>
              <a:rPr lang="cs-CZ" sz="36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splintTag</a:t>
            </a:r>
            <a:endParaRPr lang="cs-CZ" sz="36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923" y="4358212"/>
            <a:ext cx="6091474" cy="194036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946449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D8CF7A1-4D93-0258-9938-1B629434EB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6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9011" y="0"/>
            <a:ext cx="12192000" cy="7744124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Obdélník 7"/>
          <p:cNvSpPr/>
          <p:nvPr/>
        </p:nvSpPr>
        <p:spPr>
          <a:xfrm>
            <a:off x="474453" y="-905774"/>
            <a:ext cx="2199736" cy="104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888522" y="491706"/>
            <a:ext cx="9178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Nařízení 2017/745 MDR</a:t>
            </a:r>
          </a:p>
          <a:p>
            <a:r>
              <a:rPr lang="cs-CZ" sz="3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(Medical </a:t>
            </a:r>
            <a:r>
              <a:rPr lang="cs-CZ" sz="32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cs-CZ" sz="3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</a:t>
            </a:r>
            <a:r>
              <a:rPr lang="cs-CZ" sz="3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32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24618" y="2303254"/>
            <a:ext cx="106277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Jedná se o nový regulační mechanizmus EU, který se týká výroby, distribuce i použití ZP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Nahrazuje starší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směnice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93/42 a 98/385 (MDD,AIMDD)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Cílem MDR je zvýšit bezpečnost a kvalitu ZP v EU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Zvyšuje především požadavky na transparentnost a sledovatelnost ZP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Zavádí systém jedinečné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indentifikace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prostředků  (UDI). Každému prostředku je přidělen identifikátor prostředku  (UDI – DI) a identifikátor výroby (UDI – PI)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502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D8CF7A1-4D93-0258-9938-1B629434EB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43106CC-A7F9-D93F-CCA3-4C22CF702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907" y="976545"/>
            <a:ext cx="10136036" cy="1997474"/>
          </a:xfrm>
        </p:spPr>
        <p:txBody>
          <a:bodyPr>
            <a:normAutofit/>
          </a:bodyPr>
          <a:lstStyle/>
          <a:p>
            <a:r>
              <a:rPr lang="cs-CZ" sz="55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cs-CZ" sz="55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cs-CZ" sz="55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1C666F-803B-A816-0FE5-07A32E79F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744528"/>
            <a:ext cx="9388415" cy="2191110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sz="4000" dirty="0"/>
          </a:p>
          <a:p>
            <a:r>
              <a:rPr lang="cs-CZ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Logistický SW ASANUS </a:t>
            </a:r>
            <a:r>
              <a:rPr lang="cs-CZ" sz="28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BarCon</a:t>
            </a:r>
            <a:endParaRPr lang="cs-CZ" sz="2800" b="1" dirty="0" smtClean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268083" y="1716657"/>
            <a:ext cx="103258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Nejpozději do 26.5.2027 pro opakované použití ZP I 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Konec přechodného období do 31.12.2028?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ZP určené k opakovanému použití musí mít nosič UDI přímo na samotném prostředku, musí být trvalý 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čitelný po každém procesu provedeném za účelem dalšího použití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Šipka dolů 7"/>
          <p:cNvSpPr/>
          <p:nvPr/>
        </p:nvSpPr>
        <p:spPr>
          <a:xfrm>
            <a:off x="5178723" y="4662488"/>
            <a:ext cx="1039483" cy="888521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742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D8CF7A1-4D93-0258-9938-1B629434EB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27" y="0"/>
            <a:ext cx="12192000" cy="81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43106CC-A7F9-D93F-CCA3-4C22CF702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907" y="976545"/>
            <a:ext cx="10136036" cy="1997474"/>
          </a:xfrm>
        </p:spPr>
        <p:txBody>
          <a:bodyPr>
            <a:normAutofit/>
          </a:bodyPr>
          <a:lstStyle/>
          <a:p>
            <a:r>
              <a:rPr lang="cs-CZ" sz="55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cs-CZ" sz="55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cs-CZ" sz="55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1C666F-803B-A816-0FE5-07A32E79F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40083"/>
            <a:ext cx="8025442" cy="178977"/>
          </a:xfrm>
        </p:spPr>
        <p:txBody>
          <a:bodyPr>
            <a:normAutofit fontScale="32500" lnSpcReduction="20000"/>
          </a:bodyPr>
          <a:lstStyle/>
          <a:p>
            <a:endParaRPr lang="cs-CZ" dirty="0" smtClean="0"/>
          </a:p>
        </p:txBody>
      </p:sp>
      <p:sp>
        <p:nvSpPr>
          <p:cNvPr id="8" name="TextovéPole 7"/>
          <p:cNvSpPr txBox="1"/>
          <p:nvPr/>
        </p:nvSpPr>
        <p:spPr>
          <a:xfrm>
            <a:off x="1242205" y="672861"/>
            <a:ext cx="1010153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4000" b="1" dirty="0" smtClean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Logistický </a:t>
            </a:r>
            <a:r>
              <a:rPr lang="cs-CZ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 ASANUS </a:t>
            </a:r>
            <a:r>
              <a:rPr lang="cs-CZ" sz="28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BarCon</a:t>
            </a:r>
            <a:endParaRPr lang="cs-CZ" sz="28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/>
              <a:t> </a:t>
            </a:r>
          </a:p>
          <a:p>
            <a:pPr algn="just"/>
            <a:r>
              <a:rPr lang="cs-CZ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nabízí klientovi?</a:t>
            </a:r>
          </a:p>
          <a:p>
            <a:pPr algn="just"/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Modulární přístup</a:t>
            </a:r>
          </a:p>
          <a:p>
            <a:pPr algn="just"/>
            <a:endParaRPr lang="cs-CZ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Logistiku zásobování na všech úrovních  - kontejnery, síta, jednotlivé nástroje</a:t>
            </a:r>
          </a:p>
          <a:p>
            <a:pPr algn="just"/>
            <a:endParaRPr lang="cs-CZ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Sledování chirurgického materiálu v reálném čase včetně elektronické procesní dokumentace</a:t>
            </a:r>
          </a:p>
          <a:p>
            <a:pPr algn="just"/>
            <a:endParaRPr lang="cs-CZ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Integrace mycích a sterilizačních zařízení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809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D8CF7A1-4D93-0258-9938-1B629434EB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27" y="0"/>
            <a:ext cx="12192000" cy="81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43106CC-A7F9-D93F-CCA3-4C22CF702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907" y="976545"/>
            <a:ext cx="10136036" cy="1997474"/>
          </a:xfrm>
        </p:spPr>
        <p:txBody>
          <a:bodyPr>
            <a:normAutofit/>
          </a:bodyPr>
          <a:lstStyle/>
          <a:p>
            <a:r>
              <a:rPr lang="cs-CZ" sz="55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cs-CZ" sz="55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cs-CZ" sz="55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1C666F-803B-A816-0FE5-07A32E79F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40083"/>
            <a:ext cx="8025442" cy="178977"/>
          </a:xfrm>
        </p:spPr>
        <p:txBody>
          <a:bodyPr>
            <a:normAutofit fontScale="32500" lnSpcReduction="20000"/>
          </a:bodyPr>
          <a:lstStyle/>
          <a:p>
            <a:endParaRPr lang="cs-CZ" dirty="0" smtClean="0"/>
          </a:p>
        </p:txBody>
      </p:sp>
      <p:sp>
        <p:nvSpPr>
          <p:cNvPr id="8" name="TextovéPole 7"/>
          <p:cNvSpPr txBox="1"/>
          <p:nvPr/>
        </p:nvSpPr>
        <p:spPr>
          <a:xfrm>
            <a:off x="1125747" y="879894"/>
            <a:ext cx="1022661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Logistický SW ASANUS </a:t>
            </a:r>
            <a:r>
              <a:rPr lang="cs-CZ" sz="28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BarCon</a:t>
            </a:r>
            <a:endParaRPr lang="cs-CZ" sz="28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cs-CZ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nabízí klientovi?</a:t>
            </a:r>
          </a:p>
          <a:p>
            <a:endParaRPr lang="cs-CZ" sz="2400" dirty="0"/>
          </a:p>
          <a:p>
            <a:endParaRPr lang="cs-CZ" dirty="0" smtClean="0"/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Řízení toku materiálu v celém cyklu na oddělení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sterilizace,na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operačních sálech či odděleních ostatních uživatelů (ambulance apod.)</a:t>
            </a:r>
          </a:p>
          <a:p>
            <a:endParaRPr lang="cs-CZ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Plně automatická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prioritizace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sad podle aktuálního plánování operačních programů a sterilních 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zásob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Integrace systému NIS a ERP s provozem – kontrola přeplánování</a:t>
            </a:r>
          </a:p>
          <a:p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45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D8CF7A1-4D93-0258-9938-1B629434EB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0385" y="0"/>
            <a:ext cx="12192000" cy="81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43106CC-A7F9-D93F-CCA3-4C22CF702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907" y="976545"/>
            <a:ext cx="10136036" cy="1997474"/>
          </a:xfrm>
        </p:spPr>
        <p:txBody>
          <a:bodyPr>
            <a:normAutofit/>
          </a:bodyPr>
          <a:lstStyle/>
          <a:p>
            <a:r>
              <a:rPr lang="cs-CZ" sz="55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cs-CZ" sz="55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cs-CZ" sz="55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1C666F-803B-A816-0FE5-07A32E79F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40083"/>
            <a:ext cx="8025442" cy="178977"/>
          </a:xfrm>
        </p:spPr>
        <p:txBody>
          <a:bodyPr>
            <a:normAutofit fontScale="32500" lnSpcReduction="20000"/>
          </a:bodyPr>
          <a:lstStyle/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857" y="1388853"/>
            <a:ext cx="7573992" cy="505507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ovéPole 6"/>
          <p:cNvSpPr txBox="1"/>
          <p:nvPr/>
        </p:nvSpPr>
        <p:spPr>
          <a:xfrm>
            <a:off x="1488056" y="646981"/>
            <a:ext cx="9398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 správy nástrojů (IMS) </a:t>
            </a:r>
          </a:p>
        </p:txBody>
      </p:sp>
    </p:spTree>
    <p:extLst>
      <p:ext uri="{BB962C8B-B14F-4D97-AF65-F5344CB8AC3E}">
        <p14:creationId xmlns:p14="http://schemas.microsoft.com/office/powerpoint/2010/main" val="3121814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417</Words>
  <Application>Microsoft Office PowerPoint</Application>
  <PresentationFormat>Širokoúhlá obrazovka</PresentationFormat>
  <Paragraphs>100</Paragraphs>
  <Slides>14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Motiv Office</vt:lpstr>
      <vt:lpstr>        Sledování oběhu nástrojů   ASANUS BarCon</vt:lpstr>
      <vt:lpstr> </vt:lpstr>
      <vt:lpstr> Portfolio společnosti ASANUS</vt:lpstr>
      <vt:lpstr> </vt:lpstr>
      <vt:lpstr>Prezentace aplikace PowerPoint</vt:lpstr>
      <vt:lpstr> </vt:lpstr>
      <vt:lpstr> </vt:lpstr>
      <vt:lpstr> </vt:lpstr>
      <vt:lpstr> </vt:lpstr>
      <vt:lpstr>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Sledování oběhu nástrojů</dc:title>
  <dc:creator>Marek Brosche</dc:creator>
  <cp:lastModifiedBy>Gabrielová Regina - Promedica Praha</cp:lastModifiedBy>
  <cp:revision>40</cp:revision>
  <dcterms:created xsi:type="dcterms:W3CDTF">2025-09-30T11:26:02Z</dcterms:created>
  <dcterms:modified xsi:type="dcterms:W3CDTF">2025-10-19T08:43:44Z</dcterms:modified>
</cp:coreProperties>
</file>