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702" r:id="rId2"/>
  </p:sldMasterIdLst>
  <p:notesMasterIdLst>
    <p:notesMasterId r:id="rId15"/>
  </p:notesMasterIdLst>
  <p:sldIdLst>
    <p:sldId id="256" r:id="rId3"/>
    <p:sldId id="518" r:id="rId4"/>
    <p:sldId id="521" r:id="rId5"/>
    <p:sldId id="523" r:id="rId6"/>
    <p:sldId id="529" r:id="rId7"/>
    <p:sldId id="526" r:id="rId8"/>
    <p:sldId id="527" r:id="rId9"/>
    <p:sldId id="528" r:id="rId10"/>
    <p:sldId id="508" r:id="rId11"/>
    <p:sldId id="524" r:id="rId12"/>
    <p:sldId id="525" r:id="rId13"/>
    <p:sldId id="51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96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04E05-AD9F-4EA5-8858-3100BB51091A}" type="doc">
      <dgm:prSet loTypeId="urn:microsoft.com/office/officeart/2005/8/layout/vList5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B0EA624-3143-43BD-83D7-5F27720299EB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cs-CZ" sz="2400" b="1" dirty="0"/>
            <a:t>ČSN ISO 18184 </a:t>
          </a:r>
          <a:endParaRPr lang="cs-CZ" sz="2400" dirty="0"/>
        </a:p>
      </dgm:t>
    </dgm:pt>
    <dgm:pt modelId="{3A7A4326-F4D5-4056-9C3E-5876E5C17937}" type="parTrans" cxnId="{E68E629B-F266-4791-A2B8-142EB9A66694}">
      <dgm:prSet/>
      <dgm:spPr/>
      <dgm:t>
        <a:bodyPr/>
        <a:lstStyle/>
        <a:p>
          <a:endParaRPr lang="cs-CZ"/>
        </a:p>
      </dgm:t>
    </dgm:pt>
    <dgm:pt modelId="{DC97A351-E8B7-4D92-BC97-D0CEFD8E8250}" type="sibTrans" cxnId="{E68E629B-F266-4791-A2B8-142EB9A66694}">
      <dgm:prSet/>
      <dgm:spPr/>
      <dgm:t>
        <a:bodyPr/>
        <a:lstStyle/>
        <a:p>
          <a:endParaRPr lang="cs-CZ"/>
        </a:p>
      </dgm:t>
    </dgm:pt>
    <dgm:pt modelId="{75382128-1B89-4A2E-947B-985F722C0A9E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endParaRPr lang="cs-CZ" b="1" dirty="0"/>
        </a:p>
      </dgm:t>
    </dgm:pt>
    <dgm:pt modelId="{D6C58C79-3EC6-465D-A0CB-EA28B5570701}" type="parTrans" cxnId="{BE2FFE73-5359-486A-A041-0B8F135A98D5}">
      <dgm:prSet/>
      <dgm:spPr/>
      <dgm:t>
        <a:bodyPr/>
        <a:lstStyle/>
        <a:p>
          <a:endParaRPr lang="cs-CZ"/>
        </a:p>
      </dgm:t>
    </dgm:pt>
    <dgm:pt modelId="{1F5BC4EF-7834-407B-9007-5D92AED99F16}" type="sibTrans" cxnId="{BE2FFE73-5359-486A-A041-0B8F135A98D5}">
      <dgm:prSet/>
      <dgm:spPr/>
      <dgm:t>
        <a:bodyPr/>
        <a:lstStyle/>
        <a:p>
          <a:endParaRPr lang="cs-CZ"/>
        </a:p>
      </dgm:t>
    </dgm:pt>
    <dgm:pt modelId="{BC20EE85-FBD6-43C4-9CC9-AF2924986CEF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b="1" dirty="0"/>
            <a:t>Textilie – Stanovení antivirové aktivity textilních výrobků</a:t>
          </a:r>
        </a:p>
      </dgm:t>
    </dgm:pt>
    <dgm:pt modelId="{9C0123C1-7B95-4BEF-9284-ECCC070F37D7}" type="parTrans" cxnId="{58A5352D-EDF1-42A8-AB03-87671D234F71}">
      <dgm:prSet/>
      <dgm:spPr/>
      <dgm:t>
        <a:bodyPr/>
        <a:lstStyle/>
        <a:p>
          <a:endParaRPr lang="cs-CZ"/>
        </a:p>
      </dgm:t>
    </dgm:pt>
    <dgm:pt modelId="{76713965-E54E-4B1B-B298-79E1C4646688}" type="sibTrans" cxnId="{58A5352D-EDF1-42A8-AB03-87671D234F71}">
      <dgm:prSet/>
      <dgm:spPr/>
      <dgm:t>
        <a:bodyPr/>
        <a:lstStyle/>
        <a:p>
          <a:endParaRPr lang="cs-CZ"/>
        </a:p>
      </dgm:t>
    </dgm:pt>
    <dgm:pt modelId="{85C42DF3-850D-4B3D-9F33-A4031F3B8C4C}">
      <dgm:prSet phldrT="[Text]" custT="1"/>
      <dgm:spPr>
        <a:solidFill>
          <a:schemeClr val="accent6">
            <a:alpha val="90000"/>
          </a:schemeClr>
        </a:solidFill>
      </dgm:spPr>
      <dgm:t>
        <a:bodyPr/>
        <a:lstStyle/>
        <a:p>
          <a:r>
            <a:rPr lang="cs-CZ" sz="2400" b="1" dirty="0"/>
            <a:t>ČSN EN ISO 20743</a:t>
          </a:r>
        </a:p>
        <a:p>
          <a:r>
            <a:rPr lang="cs-CZ" sz="2400" b="1" dirty="0"/>
            <a:t>ASTM E 2149</a:t>
          </a:r>
        </a:p>
        <a:p>
          <a:r>
            <a:rPr lang="cs-CZ" sz="2400" b="1" dirty="0"/>
            <a:t>AATCC 100</a:t>
          </a:r>
        </a:p>
      </dgm:t>
    </dgm:pt>
    <dgm:pt modelId="{E9BAFB2E-9951-4E4C-909A-69A3B1C42904}" type="sibTrans" cxnId="{3CF8A9E2-B001-40BE-935C-DBC055E4AF46}">
      <dgm:prSet/>
      <dgm:spPr/>
      <dgm:t>
        <a:bodyPr/>
        <a:lstStyle/>
        <a:p>
          <a:endParaRPr lang="cs-CZ"/>
        </a:p>
      </dgm:t>
    </dgm:pt>
    <dgm:pt modelId="{59413842-B92F-4C45-B119-91717B46EA28}" type="parTrans" cxnId="{3CF8A9E2-B001-40BE-935C-DBC055E4AF46}">
      <dgm:prSet/>
      <dgm:spPr/>
      <dgm:t>
        <a:bodyPr/>
        <a:lstStyle/>
        <a:p>
          <a:endParaRPr lang="cs-CZ"/>
        </a:p>
      </dgm:t>
    </dgm:pt>
    <dgm:pt modelId="{1B0E01D5-C4E5-4B16-9721-5489741F4899}">
      <dgm:prSet phldrT="[Text]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cs-CZ" b="1" dirty="0"/>
            <a:t>Textilie – stanovení antibakteriální účinnosti</a:t>
          </a:r>
        </a:p>
      </dgm:t>
    </dgm:pt>
    <dgm:pt modelId="{557F8E0F-41AF-4447-BF06-8AACBD2986DB}" type="sibTrans" cxnId="{468F3E27-5A09-472E-A304-11A524346AB5}">
      <dgm:prSet/>
      <dgm:spPr/>
      <dgm:t>
        <a:bodyPr/>
        <a:lstStyle/>
        <a:p>
          <a:endParaRPr lang="cs-CZ"/>
        </a:p>
      </dgm:t>
    </dgm:pt>
    <dgm:pt modelId="{E1427FED-016A-4CC3-AAD2-4E917FB9E876}" type="parTrans" cxnId="{468F3E27-5A09-472E-A304-11A524346AB5}">
      <dgm:prSet/>
      <dgm:spPr/>
      <dgm:t>
        <a:bodyPr/>
        <a:lstStyle/>
        <a:p>
          <a:endParaRPr lang="cs-CZ"/>
        </a:p>
      </dgm:t>
    </dgm:pt>
    <dgm:pt modelId="{87B2C986-6CBC-4DC3-90D1-DC995399B29B}" type="pres">
      <dgm:prSet presAssocID="{0F704E05-AD9F-4EA5-8858-3100BB51091A}" presName="Name0" presStyleCnt="0">
        <dgm:presLayoutVars>
          <dgm:dir/>
          <dgm:animLvl val="lvl"/>
          <dgm:resizeHandles val="exact"/>
        </dgm:presLayoutVars>
      </dgm:prSet>
      <dgm:spPr/>
    </dgm:pt>
    <dgm:pt modelId="{6513A18E-2B27-445D-8069-1BE0C95A6F5F}" type="pres">
      <dgm:prSet presAssocID="{BB0EA624-3143-43BD-83D7-5F27720299EB}" presName="linNode" presStyleCnt="0"/>
      <dgm:spPr/>
    </dgm:pt>
    <dgm:pt modelId="{4BAB4D14-0E1B-4E38-AAD2-FDC3F4F7B89F}" type="pres">
      <dgm:prSet presAssocID="{BB0EA624-3143-43BD-83D7-5F27720299EB}" presName="parentText" presStyleLbl="node1" presStyleIdx="0" presStyleCnt="2" custScaleX="135003" custLinFactNeighborX="327" custLinFactNeighborY="-2">
        <dgm:presLayoutVars>
          <dgm:chMax val="1"/>
          <dgm:bulletEnabled val="1"/>
        </dgm:presLayoutVars>
      </dgm:prSet>
      <dgm:spPr/>
    </dgm:pt>
    <dgm:pt modelId="{55680DF4-EB4D-4585-AA1A-CA9605630BC4}" type="pres">
      <dgm:prSet presAssocID="{BB0EA624-3143-43BD-83D7-5F27720299EB}" presName="descendantText" presStyleLbl="alignAccFollowNode1" presStyleIdx="0" presStyleCnt="2">
        <dgm:presLayoutVars>
          <dgm:bulletEnabled val="1"/>
        </dgm:presLayoutVars>
      </dgm:prSet>
      <dgm:spPr/>
    </dgm:pt>
    <dgm:pt modelId="{C0037613-795C-4633-9F51-FF42D9D8D0D7}" type="pres">
      <dgm:prSet presAssocID="{DC97A351-E8B7-4D92-BC97-D0CEFD8E8250}" presName="sp" presStyleCnt="0"/>
      <dgm:spPr/>
    </dgm:pt>
    <dgm:pt modelId="{FA2674DB-6E6C-421A-8D54-D0368BB9B8CE}" type="pres">
      <dgm:prSet presAssocID="{85C42DF3-850D-4B3D-9F33-A4031F3B8C4C}" presName="linNode" presStyleCnt="0"/>
      <dgm:spPr/>
    </dgm:pt>
    <dgm:pt modelId="{F57CE0FD-7802-43D8-B863-40D0B3910190}" type="pres">
      <dgm:prSet presAssocID="{85C42DF3-850D-4B3D-9F33-A4031F3B8C4C}" presName="parentText" presStyleLbl="node1" presStyleIdx="1" presStyleCnt="2" custScaleX="188729">
        <dgm:presLayoutVars>
          <dgm:chMax val="1"/>
          <dgm:bulletEnabled val="1"/>
        </dgm:presLayoutVars>
      </dgm:prSet>
      <dgm:spPr/>
    </dgm:pt>
    <dgm:pt modelId="{A73062C4-23F8-404A-89DA-EB1C3EAFBBCE}" type="pres">
      <dgm:prSet presAssocID="{85C42DF3-850D-4B3D-9F33-A4031F3B8C4C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1FF6CE14-4D71-454F-BB7F-22EDFB1422CF}" type="presOf" srcId="{BB0EA624-3143-43BD-83D7-5F27720299EB}" destId="{4BAB4D14-0E1B-4E38-AAD2-FDC3F4F7B89F}" srcOrd="0" destOrd="0" presId="urn:microsoft.com/office/officeart/2005/8/layout/vList5"/>
    <dgm:cxn modelId="{468F3E27-5A09-472E-A304-11A524346AB5}" srcId="{85C42DF3-850D-4B3D-9F33-A4031F3B8C4C}" destId="{1B0E01D5-C4E5-4B16-9721-5489741F4899}" srcOrd="0" destOrd="0" parTransId="{E1427FED-016A-4CC3-AAD2-4E917FB9E876}" sibTransId="{557F8E0F-41AF-4447-BF06-8AACBD2986DB}"/>
    <dgm:cxn modelId="{58A5352D-EDF1-42A8-AB03-87671D234F71}" srcId="{BB0EA624-3143-43BD-83D7-5F27720299EB}" destId="{BC20EE85-FBD6-43C4-9CC9-AF2924986CEF}" srcOrd="1" destOrd="0" parTransId="{9C0123C1-7B95-4BEF-9284-ECCC070F37D7}" sibTransId="{76713965-E54E-4B1B-B298-79E1C4646688}"/>
    <dgm:cxn modelId="{BE2FFE73-5359-486A-A041-0B8F135A98D5}" srcId="{BB0EA624-3143-43BD-83D7-5F27720299EB}" destId="{75382128-1B89-4A2E-947B-985F722C0A9E}" srcOrd="0" destOrd="0" parTransId="{D6C58C79-3EC6-465D-A0CB-EA28B5570701}" sibTransId="{1F5BC4EF-7834-407B-9007-5D92AED99F16}"/>
    <dgm:cxn modelId="{7A682C54-EFD9-4536-8A1F-4AA2BCC99E87}" type="presOf" srcId="{1B0E01D5-C4E5-4B16-9721-5489741F4899}" destId="{A73062C4-23F8-404A-89DA-EB1C3EAFBBCE}" srcOrd="0" destOrd="0" presId="urn:microsoft.com/office/officeart/2005/8/layout/vList5"/>
    <dgm:cxn modelId="{FD7C4F91-7D7B-4C45-AE0C-7F475FF0865F}" type="presOf" srcId="{BC20EE85-FBD6-43C4-9CC9-AF2924986CEF}" destId="{55680DF4-EB4D-4585-AA1A-CA9605630BC4}" srcOrd="0" destOrd="1" presId="urn:microsoft.com/office/officeart/2005/8/layout/vList5"/>
    <dgm:cxn modelId="{E68E629B-F266-4791-A2B8-142EB9A66694}" srcId="{0F704E05-AD9F-4EA5-8858-3100BB51091A}" destId="{BB0EA624-3143-43BD-83D7-5F27720299EB}" srcOrd="0" destOrd="0" parTransId="{3A7A4326-F4D5-4056-9C3E-5876E5C17937}" sibTransId="{DC97A351-E8B7-4D92-BC97-D0CEFD8E8250}"/>
    <dgm:cxn modelId="{8ACA63C4-261E-4D2F-A89D-EB11A36FA815}" type="presOf" srcId="{75382128-1B89-4A2E-947B-985F722C0A9E}" destId="{55680DF4-EB4D-4585-AA1A-CA9605630BC4}" srcOrd="0" destOrd="0" presId="urn:microsoft.com/office/officeart/2005/8/layout/vList5"/>
    <dgm:cxn modelId="{9DF990DC-4A4C-4905-9BFB-8446E162D239}" type="presOf" srcId="{0F704E05-AD9F-4EA5-8858-3100BB51091A}" destId="{87B2C986-6CBC-4DC3-90D1-DC995399B29B}" srcOrd="0" destOrd="0" presId="urn:microsoft.com/office/officeart/2005/8/layout/vList5"/>
    <dgm:cxn modelId="{C35A9CE1-0105-4ADD-9603-6875221FA207}" type="presOf" srcId="{85C42DF3-850D-4B3D-9F33-A4031F3B8C4C}" destId="{F57CE0FD-7802-43D8-B863-40D0B3910190}" srcOrd="0" destOrd="0" presId="urn:microsoft.com/office/officeart/2005/8/layout/vList5"/>
    <dgm:cxn modelId="{3CF8A9E2-B001-40BE-935C-DBC055E4AF46}" srcId="{0F704E05-AD9F-4EA5-8858-3100BB51091A}" destId="{85C42DF3-850D-4B3D-9F33-A4031F3B8C4C}" srcOrd="1" destOrd="0" parTransId="{59413842-B92F-4C45-B119-91717B46EA28}" sibTransId="{E9BAFB2E-9951-4E4C-909A-69A3B1C42904}"/>
    <dgm:cxn modelId="{961B172F-58EF-4D67-BDEC-B07898E55D52}" type="presParOf" srcId="{87B2C986-6CBC-4DC3-90D1-DC995399B29B}" destId="{6513A18E-2B27-445D-8069-1BE0C95A6F5F}" srcOrd="0" destOrd="0" presId="urn:microsoft.com/office/officeart/2005/8/layout/vList5"/>
    <dgm:cxn modelId="{0ADF8038-7543-42BD-B12F-F6C727210223}" type="presParOf" srcId="{6513A18E-2B27-445D-8069-1BE0C95A6F5F}" destId="{4BAB4D14-0E1B-4E38-AAD2-FDC3F4F7B89F}" srcOrd="0" destOrd="0" presId="urn:microsoft.com/office/officeart/2005/8/layout/vList5"/>
    <dgm:cxn modelId="{F035D793-58C1-43C0-8F87-B679260535B7}" type="presParOf" srcId="{6513A18E-2B27-445D-8069-1BE0C95A6F5F}" destId="{55680DF4-EB4D-4585-AA1A-CA9605630BC4}" srcOrd="1" destOrd="0" presId="urn:microsoft.com/office/officeart/2005/8/layout/vList5"/>
    <dgm:cxn modelId="{7F5CB8C1-5EA1-4E70-BAF1-151BE13A6A02}" type="presParOf" srcId="{87B2C986-6CBC-4DC3-90D1-DC995399B29B}" destId="{C0037613-795C-4633-9F51-FF42D9D8D0D7}" srcOrd="1" destOrd="0" presId="urn:microsoft.com/office/officeart/2005/8/layout/vList5"/>
    <dgm:cxn modelId="{3ED721E7-69D7-4663-9D43-951729EFDD7F}" type="presParOf" srcId="{87B2C986-6CBC-4DC3-90D1-DC995399B29B}" destId="{FA2674DB-6E6C-421A-8D54-D0368BB9B8CE}" srcOrd="2" destOrd="0" presId="urn:microsoft.com/office/officeart/2005/8/layout/vList5"/>
    <dgm:cxn modelId="{0CDE2424-3DF1-4E19-95E9-734477782BC0}" type="presParOf" srcId="{FA2674DB-6E6C-421A-8D54-D0368BB9B8CE}" destId="{F57CE0FD-7802-43D8-B863-40D0B3910190}" srcOrd="0" destOrd="0" presId="urn:microsoft.com/office/officeart/2005/8/layout/vList5"/>
    <dgm:cxn modelId="{9F83108B-43BD-4AF5-B6FA-2BDFA15C9CA8}" type="presParOf" srcId="{FA2674DB-6E6C-421A-8D54-D0368BB9B8CE}" destId="{A73062C4-23F8-404A-89DA-EB1C3EAFBBC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680DF4-EB4D-4585-AA1A-CA9605630BC4}">
      <dsp:nvSpPr>
        <dsp:cNvPr id="0" name=""/>
        <dsp:cNvSpPr/>
      </dsp:nvSpPr>
      <dsp:spPr>
        <a:xfrm rot="5400000">
          <a:off x="3855919" y="-883040"/>
          <a:ext cx="1518481" cy="3664277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cs-CZ" sz="22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b="1" kern="1200" dirty="0"/>
            <a:t>Textilie – Stanovení antivirové aktivity textilních výrobků</a:t>
          </a:r>
        </a:p>
      </dsp:txBody>
      <dsp:txXfrm rot="-5400000">
        <a:off x="2783021" y="263984"/>
        <a:ext cx="3590151" cy="1370229"/>
      </dsp:txXfrm>
    </dsp:sp>
    <dsp:sp modelId="{4BAB4D14-0E1B-4E38-AAD2-FDC3F4F7B89F}">
      <dsp:nvSpPr>
        <dsp:cNvPr id="0" name=""/>
        <dsp:cNvSpPr/>
      </dsp:nvSpPr>
      <dsp:spPr>
        <a:xfrm>
          <a:off x="12381" y="9"/>
          <a:ext cx="2782622" cy="1898102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ČSN ISO 18184 </a:t>
          </a:r>
          <a:endParaRPr lang="cs-CZ" sz="2400" kern="1200" dirty="0"/>
        </a:p>
      </dsp:txBody>
      <dsp:txXfrm>
        <a:off x="105039" y="92667"/>
        <a:ext cx="2597306" cy="1712786"/>
      </dsp:txXfrm>
    </dsp:sp>
    <dsp:sp modelId="{A73062C4-23F8-404A-89DA-EB1C3EAFBBCE}">
      <dsp:nvSpPr>
        <dsp:cNvPr id="0" name=""/>
        <dsp:cNvSpPr/>
      </dsp:nvSpPr>
      <dsp:spPr>
        <a:xfrm rot="5400000">
          <a:off x="4126063" y="1378036"/>
          <a:ext cx="1518481" cy="3128140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952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b="1" kern="1200" dirty="0"/>
            <a:t>Textilie – stanovení antibakteriální účinnosti</a:t>
          </a:r>
        </a:p>
      </dsp:txBody>
      <dsp:txXfrm rot="-5400000">
        <a:off x="3321234" y="2256991"/>
        <a:ext cx="3054014" cy="1370229"/>
      </dsp:txXfrm>
    </dsp:sp>
    <dsp:sp modelId="{F57CE0FD-7802-43D8-B863-40D0B3910190}">
      <dsp:nvSpPr>
        <dsp:cNvPr id="0" name=""/>
        <dsp:cNvSpPr/>
      </dsp:nvSpPr>
      <dsp:spPr>
        <a:xfrm>
          <a:off x="398" y="1993055"/>
          <a:ext cx="3320835" cy="1898102"/>
        </a:xfrm>
        <a:prstGeom prst="roundRect">
          <a:avLst/>
        </a:prstGeom>
        <a:solidFill>
          <a:schemeClr val="accent6">
            <a:alpha val="90000"/>
          </a:schemeClr>
        </a:solidFill>
        <a:ln>
          <a:noFill/>
        </a:ln>
        <a:effectLst>
          <a:innerShdw blurRad="25400" dist="12700" dir="13500000">
            <a:srgbClr val="000000">
              <a:alpha val="45000"/>
            </a:srgbClr>
          </a:inn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ČSN EN ISO 20743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ASTM E 2149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b="1" kern="1200" dirty="0"/>
            <a:t>AATCC 100</a:t>
          </a:r>
        </a:p>
      </dsp:txBody>
      <dsp:txXfrm>
        <a:off x="93056" y="2085713"/>
        <a:ext cx="3135519" cy="17127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C83C3-D71E-4B0A-BC3B-9A2F087288D8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2C9C0-37E6-4A09-B3A7-EC98D74D205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1996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C9C0-37E6-4A09-B3A7-EC98D74D205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7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42C9C0-37E6-4A09-B3A7-EC98D74D205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6858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09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50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137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99856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071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0570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78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86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29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1F385F-3087-EDA7-109B-6FB105982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3D58854-9B1E-F2B7-51A2-3C7C3F535B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8137E9C-F468-790B-9ED8-3D5202696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653A4A7-EEF6-DE68-40E6-33335B217E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5292FA-B35D-2D01-3F82-814694ED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051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C4492C-C12C-0865-9CCE-2F12E5C9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51B64-76CD-B0DF-4546-1084BB435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D58075-2F92-A975-5EE9-D98A802CE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CFDC7FE-3B39-0E39-036B-8FC5D347E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FF48CBC-01E6-3FFB-B3B4-CACC6111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125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48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2CF046-BC54-F411-402C-FE72AAC9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E0634E6-FABF-4719-6AB8-DE97A609E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C430829-7102-B8D0-018E-22B9E3BCD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351111-49C4-44CC-FF36-1A11A6259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C9C142F-322D-8BB0-07C3-55C69E5DD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711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54053-1092-5FFE-13DE-2B5AB8633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0D01014-89A2-A1D9-62D8-957BA11B0E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42572F0-FBA7-5290-7C70-8EBE5561B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0C57FF0-A2BD-BE8B-D06F-75CFC2BBD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6AE6F6-E02D-0A0B-4B3B-3647DB670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F05BF1-D5E1-969C-02EC-DBA562B0F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26128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DF4875-3F33-56B2-BB72-394094DB3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FD48808-BC75-61DB-37D8-15F39D378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BBCB07-4E49-BE2C-C4A1-1CE5FB8FE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2A62C4F-77C4-2355-A20C-68D1391B0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4BF6CED-E497-5392-EFC1-7E7FC8E26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1E84041-B786-83D6-C094-B2CF238B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066F279-55D4-54F5-BB6A-C0A935C5C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D3FEBE7-CBEF-A419-A6F4-B7207D07F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12226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05CE5B-8241-3A7E-6819-230BE7741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33E9655-1FEE-701F-6A14-E92EC16AD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1284E3-F0CE-1F5B-F964-4B17087FA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900D01D-7141-9F86-5DFA-49E7F2BD9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7649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B70A3DD-A44A-8204-0943-833E9BC1B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8C82E37-5AA7-486D-8D71-BE9452292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A6F846-B9C1-1D45-6696-FCA9A8497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53682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A46C1-FB10-19D4-AB0A-A4B00E0D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933F57-616C-A016-8467-669F8EE45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DC24118-BAA9-1C30-C685-6F07101E5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1E2096F-0C67-21AE-0366-27DEE995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A455494-803A-0C63-D614-573AED4F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D49B16-26D5-6C50-16A4-A15F9B1A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1369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83625-201F-311E-BF0A-8C3025F8D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A53A43-B9CA-38F7-EF90-AD49C1EF97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3E28420-71E3-D731-DE61-6DC2F991E7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A70BB17-9191-5C14-0F79-E6E3B9EDF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EAF0587-A353-5481-5B3B-702DF6E83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381534E-4AEB-3C57-BD7F-6BBD79231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4426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DAD20-983C-0CB0-AFF2-302C5D93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F87EA5D-8F83-D01E-B308-AC502608F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7840DB-DFE3-C758-455C-F3AD16BB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006F125-D543-73F0-3525-FB892CFE3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7D56766-10AD-B7E2-58E1-A5DB7CC3A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932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B56C202-A651-7222-0724-B29280CBEC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34F6655-CF6B-2AA3-2EA8-DF21808FD9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28489B-8B02-A461-A8D7-DFDAB73D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040E73-02A4-E3D0-7A97-D3CA2E88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97B82C-6D66-8C15-6F35-E086764EE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086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95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694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435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926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45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157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10/21/2025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6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334D819-9F07-4261-B09B-9E467E5D9002}" type="datetimeFigureOut">
              <a:rPr lang="en-US" smtClean="0"/>
              <a:pPr/>
              <a:t>10/21/2025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414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592F986-66E6-E0CE-A97B-0C9A908E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0C0DD0-C646-D6D5-D776-54EB1E51F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772979-9285-D732-82F2-D2F4C1243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28E0A-B2B6-43BE-AABD-CDD15ED76724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637E2B-840C-8904-3FDE-8A2E56B91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38EDEF-8BEE-8B52-C6BE-A1261B712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950E2-2FDC-4AF7-B280-9FB1943C6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52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9816A-0E45-B618-61D8-A4E9812688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5135" y="998919"/>
            <a:ext cx="11111806" cy="4300669"/>
          </a:xfrm>
        </p:spPr>
        <p:txBody>
          <a:bodyPr>
            <a:normAutofit fontScale="90000"/>
          </a:bodyPr>
          <a:lstStyle/>
          <a:p>
            <a:br>
              <a:rPr lang="cs-CZ" sz="4000" dirty="0">
                <a:latin typeface="Bahnschrift SemiBold Condensed" panose="020B0502040204020203" pitchFamily="34" charset="0"/>
              </a:rPr>
            </a:br>
            <a:br>
              <a:rPr lang="cs-CZ" sz="4000" dirty="0">
                <a:latin typeface="Bahnschrift SemiBold Condensed" panose="020B0502040204020203" pitchFamily="34" charset="0"/>
              </a:rPr>
            </a:br>
            <a:br>
              <a:rPr lang="cs-CZ" sz="4000" dirty="0">
                <a:latin typeface="Bahnschrift SemiBold Condensed" panose="020B0502040204020203" pitchFamily="34" charset="0"/>
              </a:rPr>
            </a:br>
            <a:r>
              <a:rPr lang="cs-CZ" sz="4000" dirty="0">
                <a:latin typeface="Bahnschrift SemiBold Condensed" panose="020B0502040204020203" pitchFamily="34" charset="0"/>
              </a:rPr>
              <a:t>Zkoušení materiálů určených k ochraně proti infekčním agens</a:t>
            </a: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metr415 Blk BT" panose="020B0802020204020303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br>
              <a:rPr lang="cs-CZ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  <a:ea typeface="Calibri" panose="020F0502020204030204" pitchFamily="34" charset="0"/>
              </a:rPr>
            </a:br>
            <a:r>
              <a:rPr lang="cs-CZ" sz="1800" dirty="0">
                <a:latin typeface="Geometr415 Blk BT" panose="020B0802020204020303" pitchFamily="34" charset="0"/>
                <a:ea typeface="Calibri" panose="020F0502020204030204" pitchFamily="34" charset="0"/>
              </a:rPr>
              <a:t>Ludmila tvrzová</a:t>
            </a:r>
            <a:br>
              <a:rPr lang="cs-CZ" sz="1800" dirty="0">
                <a:latin typeface="Geometr415 Blk BT" panose="020B0802020204020303" pitchFamily="34" charset="0"/>
                <a:ea typeface="Calibri" panose="020F0502020204030204" pitchFamily="34" charset="0"/>
              </a:rPr>
            </a:br>
            <a:r>
              <a:rPr lang="cs-CZ" sz="1800" dirty="0">
                <a:latin typeface="Geometr415 Blk BT" panose="020B0802020204020303" pitchFamily="34" charset="0"/>
                <a:ea typeface="Calibri" panose="020F0502020204030204" pitchFamily="34" charset="0"/>
              </a:rPr>
              <a:t>Markéta Hrubanová</a:t>
            </a:r>
            <a:br>
              <a:rPr lang="cs-CZ" sz="1800" dirty="0">
                <a:latin typeface="Geometr415 Blk BT" panose="020B0802020204020303" pitchFamily="34" charset="0"/>
                <a:ea typeface="Calibri" panose="020F0502020204030204" pitchFamily="34" charset="0"/>
              </a:rPr>
            </a:br>
            <a:r>
              <a:rPr lang="cs-CZ" sz="1800" dirty="0">
                <a:latin typeface="Geometr415 Blk BT" panose="020B0802020204020303" pitchFamily="34" charset="0"/>
                <a:ea typeface="Calibri" panose="020F0502020204030204" pitchFamily="34" charset="0"/>
              </a:rPr>
              <a:t>Petra Dufková</a:t>
            </a:r>
            <a:endParaRPr lang="cs-CZ" sz="1800" dirty="0">
              <a:latin typeface="Geometr415 Blk BT" panose="020B0802020204020303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638442-3CBB-FD69-7313-76B5A2F66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794" y="3136491"/>
            <a:ext cx="6721218" cy="2654710"/>
          </a:xfrm>
        </p:spPr>
        <p:txBody>
          <a:bodyPr>
            <a:normAutofit/>
          </a:bodyPr>
          <a:lstStyle/>
          <a:p>
            <a:r>
              <a:rPr lang="cs-CZ" sz="2400" b="0" dirty="0">
                <a:latin typeface="Geometr415 Blk BT" panose="020B0802020204020303" pitchFamily="34" charset="0"/>
              </a:rPr>
              <a:t>Textilní zkušební ústav </a:t>
            </a:r>
            <a:r>
              <a:rPr lang="cs-CZ" sz="2400" b="0" dirty="0" err="1">
                <a:latin typeface="Geometr415 Blk BT" panose="020B0802020204020303" pitchFamily="34" charset="0"/>
              </a:rPr>
              <a:t>s.p</a:t>
            </a:r>
            <a:r>
              <a:rPr lang="cs-CZ" sz="2400" b="0" dirty="0">
                <a:latin typeface="Geometr415 Blk BT" panose="020B0802020204020303" pitchFamily="34" charset="0"/>
              </a:rPr>
              <a:t>.</a:t>
            </a:r>
          </a:p>
          <a:p>
            <a:r>
              <a:rPr lang="cs-CZ" sz="2000" dirty="0">
                <a:solidFill>
                  <a:schemeClr val="tx1"/>
                </a:solidFill>
                <a:latin typeface="Geometr415 Blk BT" panose="020B0802020204020303" pitchFamily="34" charset="0"/>
              </a:rPr>
              <a:t>https://www.tzu.cz/</a:t>
            </a:r>
            <a:endParaRPr lang="cs-CZ" sz="2000" b="0" dirty="0">
              <a:solidFill>
                <a:schemeClr val="tx1"/>
              </a:solidFill>
              <a:latin typeface="Geometr415 Blk BT" panose="020B0802020204020303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415D929-0D59-5FED-1874-253B0351D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7585" y="4432183"/>
            <a:ext cx="2245892" cy="158044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09F16E6-0436-7FA6-1411-C0F2423B2D58}"/>
              </a:ext>
            </a:extLst>
          </p:cNvPr>
          <p:cNvSpPr txBox="1"/>
          <p:nvPr/>
        </p:nvSpPr>
        <p:spPr>
          <a:xfrm>
            <a:off x="8859187" y="629587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STERIL 2025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1EAAFB6-AD21-E731-BBB9-56286E9EA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449" y="2893454"/>
            <a:ext cx="2023672" cy="307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6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FC7E5-07EF-82F1-11DC-8D53F8F0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0463" y="2280575"/>
            <a:ext cx="9144000" cy="2387600"/>
          </a:xfrm>
        </p:spPr>
        <p:txBody>
          <a:bodyPr>
            <a:normAutofit/>
          </a:bodyPr>
          <a:lstStyle/>
          <a:p>
            <a:pPr algn="just"/>
            <a:r>
              <a:rPr lang="cs-CZ" sz="2500" dirty="0"/>
              <a:t>Projekt </a:t>
            </a:r>
            <a:r>
              <a:rPr lang="cs-CZ" sz="2500" b="1" dirty="0"/>
              <a:t>CEMTEX</a:t>
            </a:r>
            <a:r>
              <a:rPr lang="cs-CZ" sz="2500" dirty="0"/>
              <a:t> je zaměřen na podporu zelené transformace v oblasti zdravotnického textilu. Probíhá v programu </a:t>
            </a:r>
            <a:r>
              <a:rPr lang="cs-CZ" sz="2500" b="1" dirty="0" err="1"/>
              <a:t>Interreg</a:t>
            </a:r>
            <a:r>
              <a:rPr lang="cs-CZ" sz="2500" b="1" dirty="0"/>
              <a:t> </a:t>
            </a:r>
            <a:r>
              <a:rPr lang="cs-CZ" sz="2500" b="1" dirty="0" err="1"/>
              <a:t>Europe</a:t>
            </a:r>
            <a:r>
              <a:rPr lang="cs-CZ" sz="2500" dirty="0"/>
              <a:t>. </a:t>
            </a:r>
            <a:br>
              <a:rPr lang="cs-CZ" sz="2500" dirty="0"/>
            </a:br>
            <a:r>
              <a:rPr lang="cs-CZ" sz="2500" dirty="0"/>
              <a:t>Řešitelem projektu je </a:t>
            </a:r>
            <a:r>
              <a:rPr lang="cs-CZ" sz="2500" b="1" dirty="0" err="1"/>
              <a:t>Clutex</a:t>
            </a:r>
            <a:r>
              <a:rPr lang="cs-CZ" sz="2500" dirty="0"/>
              <a:t> – klastr technických textilií, a TZÚ v něm spolupracuje jako expert na oblast zdravotnického textilu.</a:t>
            </a:r>
            <a:br>
              <a:rPr lang="cs-CZ" sz="2500" dirty="0"/>
            </a:br>
            <a:endParaRPr lang="cs-CZ" sz="25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1B8452C-F2D3-E029-AA71-C0B15E156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758" y="0"/>
            <a:ext cx="5757684" cy="33467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4968B5F-7191-A09B-F74A-A3CD44571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771" y="4596379"/>
            <a:ext cx="6300229" cy="22616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0B105C7-C372-B157-749F-8197B7B24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692" y="561474"/>
            <a:ext cx="2447494" cy="138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98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8CF80DC-8455-0B84-B904-CE7359E3D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39" y="-978426"/>
            <a:ext cx="4202025" cy="594345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22AFC4-C7C5-2B1E-CFED-93F8BB249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cs-CZ" dirty="0"/>
          </a:p>
          <a:p>
            <a:endParaRPr lang="cs-CZ" dirty="0"/>
          </a:p>
          <a:p>
            <a:r>
              <a:rPr lang="cs-CZ" b="1" dirty="0"/>
              <a:t>CEMTEX</a:t>
            </a:r>
            <a:r>
              <a:rPr lang="cs-CZ" dirty="0"/>
              <a:t> v číslech – projekt je naplánován na </a:t>
            </a:r>
            <a:r>
              <a:rPr lang="cs-CZ" b="1" dirty="0"/>
              <a:t>4 roky</a:t>
            </a:r>
            <a:r>
              <a:rPr lang="cs-CZ" dirty="0"/>
              <a:t>, účastní se jej </a:t>
            </a:r>
            <a:r>
              <a:rPr lang="cs-CZ" b="1" dirty="0"/>
              <a:t>9 partnerů </a:t>
            </a:r>
            <a:r>
              <a:rPr lang="cs-CZ" dirty="0"/>
              <a:t>ze </a:t>
            </a:r>
            <a:r>
              <a:rPr lang="cs-CZ" b="1" dirty="0"/>
              <a:t>7 evropských zemí</a:t>
            </a:r>
            <a:r>
              <a:rPr lang="cs-CZ" dirty="0"/>
              <a:t>.</a:t>
            </a:r>
          </a:p>
          <a:p>
            <a:r>
              <a:rPr lang="cs-CZ" dirty="0"/>
              <a:t>V rámci tohoto projektu by měly vzniknout strategie pro zlepšení spolupráce při přechodu od jednorázových k opakovaně používaným zdravotnickým textiliím, které mají potenciál snížit množství odpadů, omezit dopady na životní prostředí a zároveň snížit náklady poskytovatelů zdravotní péče.</a:t>
            </a:r>
          </a:p>
          <a:p>
            <a:r>
              <a:rPr lang="cs-CZ" dirty="0"/>
              <a:t>Projekt </a:t>
            </a:r>
            <a:r>
              <a:rPr lang="cs-CZ" b="1" dirty="0"/>
              <a:t>CEMTEX</a:t>
            </a:r>
            <a:r>
              <a:rPr lang="cs-CZ" dirty="0"/>
              <a:t> pomůže identifikovat slabá místa jak na straně poptávky, například při výběrových řízeních, tak i v oblasti logistiky a navazujících služeb (např. praní), a to při dodržování příslušných předpisů vztahujících se k těmto textiliím (např. ČSN EN 13795-1 a -2, MDR 2017/745).</a:t>
            </a:r>
          </a:p>
          <a:p>
            <a:r>
              <a:rPr lang="cs-CZ" dirty="0"/>
              <a:t>V rámci projektu chceme:</a:t>
            </a:r>
          </a:p>
          <a:p>
            <a:r>
              <a:rPr lang="cs-CZ" dirty="0"/>
              <a:t>- iniciovat </a:t>
            </a:r>
            <a:r>
              <a:rPr lang="cs-CZ" b="1" dirty="0"/>
              <a:t>diskuzi na regionální úrovni</a:t>
            </a:r>
            <a:r>
              <a:rPr lang="cs-CZ" dirty="0"/>
              <a:t> s cílem vytvářet </a:t>
            </a:r>
            <a:r>
              <a:rPr lang="cs-CZ" b="1" dirty="0"/>
              <a:t>efektivnější politické nástroje</a:t>
            </a:r>
            <a:r>
              <a:rPr lang="cs-CZ" dirty="0"/>
              <a:t> pro udržitelný textil ve zdravotnictví</a:t>
            </a:r>
          </a:p>
          <a:p>
            <a:r>
              <a:rPr lang="cs-CZ" dirty="0"/>
              <a:t>- </a:t>
            </a:r>
            <a:r>
              <a:rPr lang="cs-CZ" b="1" dirty="0"/>
              <a:t>zmapovat aktuální stav používaných materiálů a technologií</a:t>
            </a:r>
            <a:r>
              <a:rPr lang="cs-CZ" dirty="0"/>
              <a:t> – tedy </a:t>
            </a:r>
            <a:r>
              <a:rPr lang="cs-CZ" b="1" dirty="0"/>
              <a:t>jednorázových i opakovaně použitelných textilií</a:t>
            </a:r>
            <a:r>
              <a:rPr lang="cs-CZ" dirty="0"/>
              <a:t> – a vyhodnotit jejich </a:t>
            </a:r>
            <a:r>
              <a:rPr lang="cs-CZ" b="1" dirty="0"/>
              <a:t>ekonomické i environmentální výhody a nevýhody</a:t>
            </a:r>
            <a:r>
              <a:rPr lang="cs-CZ" dirty="0"/>
              <a:t> z pohledu </a:t>
            </a:r>
            <a:r>
              <a:rPr lang="cs-CZ" b="1" dirty="0"/>
              <a:t>cirkulární ekonomiky</a:t>
            </a:r>
            <a:r>
              <a:rPr lang="cs-CZ" dirty="0"/>
              <a:t>. </a:t>
            </a:r>
          </a:p>
          <a:p>
            <a:r>
              <a:rPr lang="cs-CZ" dirty="0"/>
              <a:t>Součástí zkoumání bude také </a:t>
            </a:r>
            <a:r>
              <a:rPr lang="cs-CZ" b="1" dirty="0"/>
              <a:t>zpracování odpadu</a:t>
            </a:r>
            <a:r>
              <a:rPr lang="cs-CZ" dirty="0"/>
              <a:t>, </a:t>
            </a:r>
            <a:r>
              <a:rPr lang="cs-CZ" b="1" dirty="0"/>
              <a:t>možnosti nemocnic</a:t>
            </a:r>
            <a:r>
              <a:rPr lang="cs-CZ" dirty="0"/>
              <a:t> a </a:t>
            </a:r>
            <a:r>
              <a:rPr lang="cs-CZ" b="1" dirty="0"/>
              <a:t>příležitosti ke změně</a:t>
            </a:r>
            <a:r>
              <a:rPr lang="cs-CZ" dirty="0"/>
              <a:t> směrem k udržitelnějším řešením.</a:t>
            </a:r>
          </a:p>
          <a:p>
            <a:r>
              <a:rPr lang="cs-CZ" dirty="0"/>
              <a:t>Máte-li zájem dozvědět se více nebo se do projektu zapojit, </a:t>
            </a:r>
            <a:r>
              <a:rPr lang="cs-CZ" b="1" dirty="0"/>
              <a:t>zanechte nám svůj kontakt</a:t>
            </a:r>
            <a:r>
              <a:rPr lang="cs-CZ" dirty="0"/>
              <a:t> – rádi se s Vámi spojíme.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E88325D-D803-C2A4-0FC6-82C6E9C397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69520" cy="269507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E41B517-69F0-E891-5C90-088DCB6AE3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26" y="5398168"/>
            <a:ext cx="4066674" cy="145983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5E590AD-10BD-CC26-CE4D-00E5CBF1B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284" y="354205"/>
            <a:ext cx="2863706" cy="162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136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87000-A591-A3B8-C048-2B601E36E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+mn-lt"/>
              </a:rPr>
              <a:t>Děkuji za pozornost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B2243FF-044C-8518-D33E-1867A43F3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634" y="592812"/>
            <a:ext cx="5980451" cy="398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982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B83D38-A942-7433-FC72-FB5C3AD71A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3747" y="886408"/>
            <a:ext cx="7856375" cy="1138336"/>
          </a:xfrm>
        </p:spPr>
        <p:txBody>
          <a:bodyPr>
            <a:noAutofit/>
          </a:bodyPr>
          <a:lstStyle/>
          <a:p>
            <a:r>
              <a:rPr lang="cs-CZ" sz="4000" dirty="0">
                <a:latin typeface="Bahnschrift" panose="020B0502040204020203" pitchFamily="34" charset="0"/>
                <a:cs typeface="Arial" panose="020B0604020202020204" pitchFamily="34" charset="0"/>
              </a:rPr>
              <a:t>Textilní zkušební ústav</a:t>
            </a:r>
            <a:br>
              <a:rPr lang="cs-CZ" sz="4000" dirty="0">
                <a:latin typeface="Bahnschrift" panose="020B0502040204020203" pitchFamily="34" charset="0"/>
                <a:cs typeface="Arial" panose="020B0604020202020204" pitchFamily="34" charset="0"/>
              </a:rPr>
            </a:b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Brno, Czech </a:t>
            </a:r>
            <a:r>
              <a:rPr lang="cs-CZ" sz="2800" dirty="0" err="1">
                <a:latin typeface="Arial" panose="020B0604020202020204" pitchFamily="34" charset="0"/>
                <a:cs typeface="Arial" panose="020B0604020202020204" pitchFamily="34" charset="0"/>
              </a:rPr>
              <a:t>republic</a:t>
            </a:r>
            <a:endParaRPr 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FBD37E-18F7-482E-4842-B446B8567B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507" y="2463282"/>
            <a:ext cx="11517826" cy="2122714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cs-CZ" sz="6400" dirty="0">
                <a:latin typeface="Bahnschrift SemiBold SemiConden" panose="020B0502040204020203" pitchFamily="34" charset="0"/>
              </a:rPr>
              <a:t>Reference: </a:t>
            </a:r>
            <a:r>
              <a:rPr lang="cs-CZ" sz="6400" b="0" dirty="0" err="1">
                <a:latin typeface="Bahnschrift SemiBold SemiConden" panose="020B0502040204020203" pitchFamily="34" charset="0"/>
              </a:rPr>
              <a:t>Legislation</a:t>
            </a:r>
            <a:r>
              <a:rPr lang="cs-CZ" sz="6400" b="0" dirty="0">
                <a:latin typeface="Bahnschrift SemiBold SemiConden" panose="020B0502040204020203" pitchFamily="34" charset="0"/>
              </a:rPr>
              <a:t>: </a:t>
            </a:r>
            <a:r>
              <a:rPr lang="cs-CZ" sz="6400" b="0" dirty="0" err="1">
                <a:latin typeface="Bahnschrift SemiBold SemiConden" panose="020B0502040204020203" pitchFamily="34" charset="0"/>
              </a:rPr>
              <a:t>Regulation</a:t>
            </a:r>
            <a:r>
              <a:rPr lang="cs-CZ" sz="6400" b="0" dirty="0">
                <a:latin typeface="Bahnschrift SemiBold SemiConden" panose="020B0502040204020203" pitchFamily="34" charset="0"/>
              </a:rPr>
              <a:t>(EU)2016/425 </a:t>
            </a:r>
            <a:r>
              <a:rPr lang="cs-CZ" sz="6400" b="0" dirty="0" err="1">
                <a:latin typeface="Bahnschrift SemiBold SemiConden" panose="020B0502040204020203" pitchFamily="34" charset="0"/>
              </a:rPr>
              <a:t>Personal</a:t>
            </a:r>
            <a:r>
              <a:rPr lang="cs-CZ" sz="6400" b="0" dirty="0">
                <a:latin typeface="Bahnschrift SemiBold SemiConden" panose="020B0502040204020203" pitchFamily="34" charset="0"/>
              </a:rPr>
              <a:t> </a:t>
            </a:r>
            <a:r>
              <a:rPr lang="cs-CZ" sz="6400" b="0" dirty="0" err="1">
                <a:latin typeface="Bahnschrift SemiBold SemiConden" panose="020B0502040204020203" pitchFamily="34" charset="0"/>
              </a:rPr>
              <a:t>protective</a:t>
            </a:r>
            <a:r>
              <a:rPr lang="cs-CZ" sz="6400" b="0" dirty="0">
                <a:latin typeface="Bahnschrift SemiBold SemiConden" panose="020B0502040204020203" pitchFamily="34" charset="0"/>
              </a:rPr>
              <a:t> </a:t>
            </a:r>
            <a:r>
              <a:rPr lang="cs-CZ" sz="6400" b="0" dirty="0" err="1">
                <a:latin typeface="Bahnschrift SemiBold SemiConden" panose="020B0502040204020203" pitchFamily="34" charset="0"/>
              </a:rPr>
              <a:t>equipment</a:t>
            </a:r>
            <a:endParaRPr lang="cs-CZ" sz="6400" b="0" dirty="0">
              <a:latin typeface="Bahnschrift SemiBold SemiConden" panose="020B0502040204020203" pitchFamily="34" charset="0"/>
            </a:endParaRPr>
          </a:p>
          <a:p>
            <a:pPr algn="l"/>
            <a:r>
              <a:rPr lang="en-US" sz="6400" dirty="0">
                <a:latin typeface="Bahnschrift SemiBold SemiConden" panose="020B0502040204020203" pitchFamily="34" charset="0"/>
              </a:rPr>
              <a:t>Body name:</a:t>
            </a:r>
            <a:r>
              <a:rPr lang="cs-CZ" sz="6400" dirty="0">
                <a:latin typeface="Bahnschrift SemiBold SemiConden" panose="020B0502040204020203" pitchFamily="34" charset="0"/>
              </a:rPr>
              <a:t> </a:t>
            </a:r>
            <a:r>
              <a:rPr lang="cs-CZ" sz="6400" b="0" dirty="0">
                <a:latin typeface="Bahnschrift SemiBold SemiConden" panose="020B0502040204020203" pitchFamily="34" charset="0"/>
              </a:rPr>
              <a:t>TEXTILNÍ ZKUŠEBNÍ ÚSTAV, </a:t>
            </a:r>
            <a:r>
              <a:rPr lang="cs-CZ" sz="6400" b="0" dirty="0" err="1">
                <a:latin typeface="Bahnschrift SemiBold SemiConden" panose="020B0502040204020203" pitchFamily="34" charset="0"/>
              </a:rPr>
              <a:t>s.p</a:t>
            </a:r>
            <a:r>
              <a:rPr lang="cs-CZ" sz="6400" b="0" dirty="0">
                <a:latin typeface="Bahnschrift SemiBold SemiConden" panose="020B0502040204020203" pitchFamily="34" charset="0"/>
              </a:rPr>
              <a:t>., Cejl 480/12</a:t>
            </a:r>
          </a:p>
          <a:p>
            <a:pPr algn="l"/>
            <a:r>
              <a:rPr lang="cs-CZ" sz="6400" b="0" dirty="0">
                <a:latin typeface="Bahnschrift SemiBold SemiConden" panose="020B0502040204020203" pitchFamily="34" charset="0"/>
              </a:rPr>
              <a:t>602 00 BRNO, Czech Republic, +420 543426711</a:t>
            </a:r>
          </a:p>
          <a:p>
            <a:pPr algn="l"/>
            <a:r>
              <a:rPr lang="cs-CZ" sz="6400" dirty="0">
                <a:latin typeface="Bahnschrift SemiBold SemiConden" panose="020B0502040204020203" pitchFamily="34" charset="0"/>
              </a:rPr>
              <a:t>NB 1021</a:t>
            </a:r>
          </a:p>
          <a:p>
            <a:pPr algn="l"/>
            <a:r>
              <a:rPr lang="en-US" sz="6400" dirty="0">
                <a:latin typeface="Bahnschrift SemiBold SemiConden" panose="020B0502040204020203" pitchFamily="34" charset="0"/>
              </a:rPr>
              <a:t>Notification of a Body in the framework of a</a:t>
            </a:r>
          </a:p>
          <a:p>
            <a:pPr algn="l"/>
            <a:r>
              <a:rPr lang="cs-CZ" sz="6400" dirty="0" err="1">
                <a:latin typeface="Bahnschrift SemiBold SemiConden" panose="020B0502040204020203" pitchFamily="34" charset="0"/>
              </a:rPr>
              <a:t>technical</a:t>
            </a:r>
            <a:r>
              <a:rPr lang="cs-CZ" sz="6400" dirty="0">
                <a:latin typeface="Bahnschrift SemiBold SemiConden" panose="020B0502040204020203" pitchFamily="34" charset="0"/>
              </a:rPr>
              <a:t> </a:t>
            </a:r>
            <a:r>
              <a:rPr lang="cs-CZ" sz="6400" dirty="0" err="1">
                <a:latin typeface="Bahnschrift SemiBold SemiConden" panose="020B0502040204020203" pitchFamily="34" charset="0"/>
              </a:rPr>
              <a:t>harmonization</a:t>
            </a:r>
            <a:r>
              <a:rPr lang="cs-CZ" sz="6400" dirty="0">
                <a:latin typeface="Bahnschrift SemiBold SemiConden" panose="020B0502040204020203" pitchFamily="34" charset="0"/>
              </a:rPr>
              <a:t> </a:t>
            </a:r>
            <a:r>
              <a:rPr lang="cs-CZ" sz="6400" dirty="0" err="1">
                <a:latin typeface="Bahnschrift SemiBold SemiConden" panose="020B0502040204020203" pitchFamily="34" charset="0"/>
              </a:rPr>
              <a:t>directive</a:t>
            </a:r>
            <a:endParaRPr lang="cs-CZ" sz="6400" dirty="0">
              <a:latin typeface="Bahnschrift SemiBold SemiConden" panose="020B0502040204020203" pitchFamily="34" charset="0"/>
            </a:endParaRPr>
          </a:p>
          <a:p>
            <a:pPr algn="l"/>
            <a:r>
              <a:rPr lang="en-US" sz="6400" dirty="0">
                <a:latin typeface="Bahnschrift SemiBold SemiConden" panose="020B0502040204020203" pitchFamily="34" charset="0"/>
              </a:rPr>
              <a:t>The body is formally accredited against:</a:t>
            </a:r>
          </a:p>
          <a:p>
            <a:pPr algn="l"/>
            <a:r>
              <a:rPr lang="fr-FR" sz="6400" b="0" dirty="0">
                <a:latin typeface="Bahnschrift SemiBold SemiConden" panose="020B0502040204020203" pitchFamily="34" charset="0"/>
              </a:rPr>
              <a:t>EN ISO/IEC 17065 Product certification</a:t>
            </a:r>
          </a:p>
          <a:p>
            <a:pPr algn="l"/>
            <a:r>
              <a:rPr lang="en-US" sz="6400" dirty="0">
                <a:latin typeface="Bahnschrift SemiBold SemiConden" panose="020B0502040204020203" pitchFamily="34" charset="0"/>
              </a:rPr>
              <a:t>Name of National Accreditation Body (NAB):</a:t>
            </a:r>
          </a:p>
          <a:p>
            <a:pPr algn="l"/>
            <a:r>
              <a:rPr lang="cs-CZ" sz="6400" b="0" dirty="0">
                <a:latin typeface="Bahnschrift SemiBold SemiConden" panose="020B0502040204020203" pitchFamily="34" charset="0"/>
              </a:rPr>
              <a:t>CAI (Czech </a:t>
            </a:r>
            <a:r>
              <a:rPr lang="cs-CZ" sz="6400" b="0" dirty="0" err="1">
                <a:latin typeface="Bahnschrift SemiBold SemiConden" panose="020B0502040204020203" pitchFamily="34" charset="0"/>
              </a:rPr>
              <a:t>Accreditation</a:t>
            </a:r>
            <a:r>
              <a:rPr lang="cs-CZ" sz="6400" b="0" dirty="0">
                <a:latin typeface="Bahnschrift SemiBold SemiConden" panose="020B0502040204020203" pitchFamily="34" charset="0"/>
              </a:rPr>
              <a:t> Institute)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4AE6FCB-CD81-9809-7840-96DF74D6A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8" y="399848"/>
            <a:ext cx="2504183" cy="141948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1379EA4-4C57-F4FF-03C2-25DB983816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680" y="3088433"/>
            <a:ext cx="3956442" cy="279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31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D4E6F3E-6034-851C-9D21-0FC66213C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91E08F-68B1-3BBF-6FD1-83A4FF08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906278"/>
            <a:ext cx="8534400" cy="88121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+mn-lt"/>
              </a:rPr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5FD664-FA7B-96A4-B17D-E883C75D0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79686"/>
            <a:ext cx="8833012" cy="60260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Evropská legislativa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Nařízení (EU) 2017/745 o zdravotnických prostředcích (MDR)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Týká se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operačních roušek, plášťů a oděvů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pokud jsou určeny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 ochraně pacienta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(např. před mikrobiální kontaminací z personálu)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Výrobky musí splňovat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požadavky na bezpečnost a funkčnost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podle MDR.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Musí být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označeny CE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výrobce musí mít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technickou dokumentaci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dle MDR.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Typicky se řadí do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třídy I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(nesterilní) nebo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třídy </a:t>
            </a:r>
            <a:r>
              <a:rPr lang="cs-CZ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(sterilní).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Nařízení (EU) 2016/425 o osobních ochranných prostředcích</a:t>
            </a:r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Platí pro oděvy a textilie, které chrání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zdravotnický personál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(např. před krví, tělními tekutinami, infekčními agens).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Týká se tedy zejména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operačních plášťů a oděvů určených pro ochranu nositele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Tyto OOP musí: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být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posouzeny notifikovanou osobou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(pro kategorii III – ochrana proti smrtelným rizikům, např. infekce)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mít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prohlášení o shodě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označení CE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Aft>
                <a:spcPts val="800"/>
              </a:spcAft>
              <a:buSzPts val="1000"/>
              <a:buNone/>
              <a:tabLst>
                <a:tab pos="914400" algn="l"/>
              </a:tabLst>
            </a:pPr>
            <a:r>
              <a:rPr lang="cs-CZ" sz="1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Navazuje česká legislativa týkající se zdravotnických prostředků a osobních ochranných prostředků</a:t>
            </a:r>
          </a:p>
          <a:p>
            <a:pPr lvl="1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endParaRPr lang="cs-CZ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2146AB9-ADB0-E545-DC49-D312DB7F1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1791" y="4664408"/>
            <a:ext cx="1584176" cy="111479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60BBC3C-2A2D-F29D-00DA-122837FB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1735" y="1783830"/>
            <a:ext cx="1243261" cy="202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28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tint val="2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406C7E-174D-DE68-4B1B-9F6554926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0F313DE-DBD0-FBFA-21D1-69E191C82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858416"/>
            <a:ext cx="8534400" cy="36389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/>
              <a:t>Evropské harmonizované normy – zkoušky a klasifikace zdravotnických textilií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BA1137-AFF9-0436-45EA-2D83F9E21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209" y="5364957"/>
            <a:ext cx="1584176" cy="1114791"/>
          </a:xfrm>
          <a:prstGeom prst="rect">
            <a:avLst/>
          </a:prstGeom>
        </p:spPr>
      </p:pic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E3C6C2F8-AE06-E88B-577F-E9798BC11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34307"/>
              </p:ext>
            </p:extLst>
          </p:nvPr>
        </p:nvGraphicFramePr>
        <p:xfrm>
          <a:off x="684211" y="1446245"/>
          <a:ext cx="10318086" cy="43186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8084">
                  <a:extLst>
                    <a:ext uri="{9D8B030D-6E8A-4147-A177-3AD203B41FA5}">
                      <a16:colId xmlns:a16="http://schemas.microsoft.com/office/drawing/2014/main" val="3403761820"/>
                    </a:ext>
                  </a:extLst>
                </a:gridCol>
                <a:gridCol w="4224112">
                  <a:extLst>
                    <a:ext uri="{9D8B030D-6E8A-4147-A177-3AD203B41FA5}">
                      <a16:colId xmlns:a16="http://schemas.microsoft.com/office/drawing/2014/main" val="27339341"/>
                    </a:ext>
                  </a:extLst>
                </a:gridCol>
                <a:gridCol w="2655890">
                  <a:extLst>
                    <a:ext uri="{9D8B030D-6E8A-4147-A177-3AD203B41FA5}">
                      <a16:colId xmlns:a16="http://schemas.microsoft.com/office/drawing/2014/main" val="31881834"/>
                    </a:ext>
                  </a:extLst>
                </a:gridCol>
              </a:tblGrid>
              <a:tr h="4480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100">
                          <a:effectLst/>
                        </a:rPr>
                        <a:t>Norma</a:t>
                      </a:r>
                      <a:endParaRPr lang="cs-CZ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100" dirty="0">
                          <a:effectLst/>
                        </a:rPr>
                        <a:t>Název</a:t>
                      </a:r>
                      <a:endParaRPr lang="cs-CZ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Požadavky</a:t>
                      </a: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1155726"/>
                  </a:ext>
                </a:extLst>
              </a:tr>
              <a:tr h="873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EN 13795-1:2025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b="1" dirty="0">
                          <a:effectLst/>
                        </a:rPr>
                        <a:t>Operační oděvy a roušky – Požadavky a zkušební metody – Část 1: Chirurgické roušky a pláště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Suchá penetrace, mokrá penetrace, </a:t>
                      </a:r>
                      <a:r>
                        <a:rPr lang="cs-CZ" sz="1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bioburden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245110241"/>
                  </a:ext>
                </a:extLst>
              </a:tr>
              <a:tr h="873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EN 13795-2:2025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b="1" dirty="0">
                          <a:effectLst/>
                        </a:rPr>
                        <a:t>Operační oděvy a roušky – Požadavky a </a:t>
                      </a:r>
                      <a:r>
                        <a:rPr lang="cs-CZ" sz="1400" b="1" dirty="0" err="1">
                          <a:effectLst/>
                        </a:rPr>
                        <a:t>zkoušební</a:t>
                      </a:r>
                      <a:r>
                        <a:rPr lang="cs-CZ" sz="1400" b="1" dirty="0">
                          <a:effectLst/>
                        </a:rPr>
                        <a:t> metody – Část 2: Oděvy do čistých prostor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Suchá penetrace, </a:t>
                      </a:r>
                      <a:r>
                        <a:rPr lang="cs-CZ" sz="14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bioburden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948090126"/>
                  </a:ext>
                </a:extLst>
              </a:tr>
              <a:tr h="8734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EN 14605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Ochranné oděvy proti kapalným chemikáliím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Ochrana proti tekutinám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85434591"/>
                  </a:ext>
                </a:extLst>
              </a:tr>
              <a:tr h="11515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EN 14126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b="1" dirty="0">
                          <a:effectLst/>
                        </a:rPr>
                        <a:t>Ochranné oděvy proti infekčním agens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b="1" dirty="0">
                          <a:effectLst/>
                        </a:rPr>
                        <a:t>Odolnost proti penetraci kontaminovaných kapalin za hydrostatického tlaku, mokrá penetrace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b="1" dirty="0">
                          <a:effectLst/>
                        </a:rPr>
                        <a:t>Relevantní pro bariérové OOP</a:t>
                      </a:r>
                      <a:endParaRPr lang="cs-CZ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779432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381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4849D-56A3-8149-5784-5A581CDF9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8249999A-D6F9-500B-CC4B-1776395D3F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9927078"/>
              </p:ext>
            </p:extLst>
          </p:nvPr>
        </p:nvGraphicFramePr>
        <p:xfrm>
          <a:off x="434714" y="614597"/>
          <a:ext cx="11073072" cy="5531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91024">
                  <a:extLst>
                    <a:ext uri="{9D8B030D-6E8A-4147-A177-3AD203B41FA5}">
                      <a16:colId xmlns:a16="http://schemas.microsoft.com/office/drawing/2014/main" val="1237511317"/>
                    </a:ext>
                  </a:extLst>
                </a:gridCol>
                <a:gridCol w="3691024">
                  <a:extLst>
                    <a:ext uri="{9D8B030D-6E8A-4147-A177-3AD203B41FA5}">
                      <a16:colId xmlns:a16="http://schemas.microsoft.com/office/drawing/2014/main" val="428245292"/>
                    </a:ext>
                  </a:extLst>
                </a:gridCol>
                <a:gridCol w="3691024">
                  <a:extLst>
                    <a:ext uri="{9D8B030D-6E8A-4147-A177-3AD203B41FA5}">
                      <a16:colId xmlns:a16="http://schemas.microsoft.com/office/drawing/2014/main" val="4108165674"/>
                    </a:ext>
                  </a:extLst>
                </a:gridCol>
              </a:tblGrid>
              <a:tr h="3571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Oblast zkoušky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Popis / metoda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Cíl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650735763"/>
                  </a:ext>
                </a:extLst>
              </a:tr>
              <a:tr h="137361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Bariérové vlastnosti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Zkouška průniku kapalin (hydrostatický tlak podle EN 20811) a průniku mikroorganismů za sucha i vlhka (EN ISO 22612 / EN ISO 22610)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Ověřit ochranu proti průniku tekutin a mikrobiální kontaminaci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35292654"/>
                  </a:ext>
                </a:extLst>
              </a:tr>
              <a:tr h="1034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Čistota a částicová kontaminace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Stanovení počtu uvolněných částic (ISO 9073-10) a mikrobiální čistoty (bioburden test dle EN ISO 11737-1)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Zajistit nízkou kontaminaci materiálu před sterilizací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80457087"/>
                  </a:ext>
                </a:extLst>
              </a:tr>
              <a:tr h="1034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Fyzikální vlastnosti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Zkoušky pevnosti v tahu (EN 29073-3), odolnosti vůči trhání, propustnosti vzduchu (EN ISO 9237)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Ověřit mechanickou integritu a komfort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96688438"/>
                  </a:ext>
                </a:extLst>
              </a:tr>
              <a:tr h="10348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Čistitelnost / opakovatelnost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Pro opakovaně použitelné textilie – zkoušky po určitém počtu cyklů praní a sterilizace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Ověřit, že vlastnosti zůstávají v předepsaném limitu i po opakovaném použití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44368959"/>
                  </a:ext>
                </a:extLst>
              </a:tr>
              <a:tr h="696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>
                          <a:effectLst/>
                        </a:rPr>
                        <a:t>Značení a sledovatelnost</a:t>
                      </a:r>
                      <a:endParaRPr lang="cs-CZ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Kontrola úplnosti označení dle EN 13795-1 a příslušných právních předpisů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cs-CZ" sz="1400" dirty="0">
                          <a:effectLst/>
                        </a:rPr>
                        <a:t>Ověřit správné označení bariérové úrovně a typu výrobku</a:t>
                      </a:r>
                      <a:endParaRPr lang="cs-CZ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28110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6828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E64473-4C27-EDE8-07D7-DEC5C8F05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Penetrace mikroorganismů za sucha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1F06883-9CD2-C9F2-B94F-63B99250900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cs-CZ" dirty="0"/>
              <a:t>•</a:t>
            </a:r>
            <a:r>
              <a:rPr lang="cs-CZ" sz="2600" b="1" dirty="0"/>
              <a:t>schopnost textilie zabránit prostupu šupinek kůže nebo prachových částic, které mohou nést bakterie</a:t>
            </a:r>
          </a:p>
          <a:p>
            <a:endParaRPr lang="cs-CZ" sz="2600" b="1" dirty="0"/>
          </a:p>
          <a:p>
            <a:r>
              <a:rPr lang="cs-CZ" sz="2600" b="1" dirty="0"/>
              <a:t>•simulace zajištěna použitím mastku kontaminovaného sporami bakterií</a:t>
            </a:r>
          </a:p>
          <a:p>
            <a:r>
              <a:rPr lang="cs-CZ" sz="2600" b="1" dirty="0"/>
              <a:t>•vzorky upevněny v pneumatickém vibračním zařízení </a:t>
            </a:r>
          </a:p>
          <a:p>
            <a:r>
              <a:rPr lang="cs-CZ" sz="2600" b="1" dirty="0"/>
              <a:t>•při zapnutém zařízení jsou spory nesené na částicích mastku „prosévány“ zkoušeným materiálem na agarovou plotnu</a:t>
            </a:r>
          </a:p>
          <a:p>
            <a:endParaRPr lang="cs-CZ" dirty="0"/>
          </a:p>
        </p:txBody>
      </p:sp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2633974C-BF42-E43C-9CDC-D21453D2946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3167" r="23167"/>
          <a:stretch>
            <a:fillRect/>
          </a:stretch>
        </p:blipFill>
        <p:spPr>
          <a:xfrm>
            <a:off x="989013" y="914400"/>
            <a:ext cx="32813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82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C6DFC-F102-B39E-EA44-6887FD7FE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Penetrace mikroorganismů za mokra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3FDB718-71CD-E26D-DAB0-8D46837DF6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2777065"/>
            <a:ext cx="6021388" cy="2970591"/>
          </a:xfrm>
        </p:spPr>
        <p:txBody>
          <a:bodyPr>
            <a:normAutofit fontScale="85000" lnSpcReduction="20000"/>
          </a:bodyPr>
          <a:lstStyle/>
          <a:p>
            <a:endParaRPr lang="cs-CZ" dirty="0"/>
          </a:p>
          <a:p>
            <a:r>
              <a:rPr lang="cs-CZ" b="1" dirty="0"/>
              <a:t>simulace smočení oděvu operatéra nebo roušky tělními tekutinami, čímž může dojít k přenosu bakterií</a:t>
            </a:r>
          </a:p>
          <a:p>
            <a:r>
              <a:rPr lang="cs-CZ" b="1" dirty="0"/>
              <a:t>TEST</a:t>
            </a:r>
          </a:p>
          <a:p>
            <a:r>
              <a:rPr lang="cs-CZ" b="1" dirty="0"/>
              <a:t>•bakterie naneseny na fólii, která je kontaminovanou stranou otočena na testovaný materiál</a:t>
            </a:r>
          </a:p>
          <a:p>
            <a:r>
              <a:rPr lang="cs-CZ" b="1" dirty="0"/>
              <a:t>•zkouška probíhá na zařízení s otočnou plochou, na niž je umístěna agarová plotna a na ni soustava vzorku a nosné fólie </a:t>
            </a:r>
          </a:p>
          <a:p>
            <a:r>
              <a:rPr lang="cs-CZ" b="1" dirty="0"/>
              <a:t>•přítlačným palcem je za krouživého pohybu „</a:t>
            </a:r>
            <a:r>
              <a:rPr lang="cs-CZ" b="1" dirty="0" err="1"/>
              <a:t>promasírovávána</a:t>
            </a:r>
            <a:r>
              <a:rPr lang="cs-CZ" b="1" dirty="0"/>
              <a:t>“ testovaná bakterie materiálem na povrch agarové plotny</a:t>
            </a:r>
          </a:p>
          <a:p>
            <a:endParaRPr lang="cs-CZ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E1C148C5-D692-6753-C754-F1D8BCB2F3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674" r="26674"/>
          <a:stretch>
            <a:fillRect/>
          </a:stretch>
        </p:blipFill>
        <p:spPr>
          <a:xfrm>
            <a:off x="989013" y="914400"/>
            <a:ext cx="3281362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77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FE1D3D-E602-A459-3CAA-24064CFB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8271" y="766916"/>
            <a:ext cx="7124341" cy="1592826"/>
          </a:xfrm>
        </p:spPr>
        <p:txBody>
          <a:bodyPr>
            <a:normAutofit/>
          </a:bodyPr>
          <a:lstStyle/>
          <a:p>
            <a:r>
              <a:rPr lang="cs-CZ" b="1" dirty="0"/>
              <a:t>ISO 16604 - Oděvy pro ochranu před kontaktem s krví a tělními tekutinami</a:t>
            </a:r>
            <a:endParaRPr lang="cs-CZ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BD1EF2D3-54D5-8CC9-E172-483A3C8895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4236" b="4236"/>
          <a:stretch/>
        </p:blipFill>
        <p:spPr>
          <a:xfrm>
            <a:off x="192599" y="157316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prstClr val="white">
                <a:alpha val="40000"/>
              </a:prst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A337228-05FC-A405-0396-08F7C68E0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1394" y="2458066"/>
            <a:ext cx="6722806" cy="2367934"/>
          </a:xfrm>
        </p:spPr>
        <p:txBody>
          <a:bodyPr/>
          <a:lstStyle/>
          <a:p>
            <a:r>
              <a:rPr lang="cs-CZ" b="1" dirty="0"/>
              <a:t>Stanovení odolnosti ochranných oděvů proti průniku krevních patogenů</a:t>
            </a:r>
          </a:p>
          <a:p>
            <a:r>
              <a:rPr lang="cs-CZ" b="1" dirty="0"/>
              <a:t>metoda s použitím bakteriofága </a:t>
            </a:r>
            <a:r>
              <a:rPr lang="cs-CZ" b="1" dirty="0" err="1"/>
              <a:t>Phi</a:t>
            </a:r>
            <a:r>
              <a:rPr lang="cs-CZ" b="1" dirty="0"/>
              <a:t>-X 174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AD43CEC-5B35-57C8-70AA-9378E0C3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049" y="3642033"/>
            <a:ext cx="3551902" cy="23679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CC8A7E-5CF4-59D4-D179-EACB3E103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9581" y="3642033"/>
            <a:ext cx="3400381" cy="302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64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79E2C2-61CC-DD41-5985-5A429C08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812" y="270589"/>
            <a:ext cx="9464016" cy="1456482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Normy pro testování účinnosti antivirových a antibakteriálních úprav textilií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7E22F67-0717-3BC2-394E-DF5225DDB2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8172984"/>
              </p:ext>
            </p:extLst>
          </p:nvPr>
        </p:nvGraphicFramePr>
        <p:xfrm>
          <a:off x="3658054" y="1825625"/>
          <a:ext cx="6449774" cy="3891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ázek 4">
            <a:extLst>
              <a:ext uri="{FF2B5EF4-FFF2-40B4-BE49-F238E27FC236}">
                <a16:creationId xmlns:a16="http://schemas.microsoft.com/office/drawing/2014/main" id="{8F63B81C-FC61-1236-9539-2380631C0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169" y="5378083"/>
            <a:ext cx="1584176" cy="1114791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BBB785D-E18C-EF57-0B99-23FF3A3C74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581" y="2548556"/>
            <a:ext cx="3221182" cy="214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4814"/>
      </p:ext>
    </p:extLst>
  </p:cSld>
  <p:clrMapOvr>
    <a:masterClrMapping/>
  </p:clrMapOvr>
</p:sld>
</file>

<file path=ppt/theme/theme1.xml><?xml version="1.0" encoding="utf-8"?>
<a:theme xmlns:a="http://schemas.openxmlformats.org/drawingml/2006/main" name="Řez">
  <a:themeElements>
    <a:clrScheme name="Řez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Řez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Řez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1382</TotalTime>
  <Words>972</Words>
  <Application>Microsoft Office PowerPoint</Application>
  <PresentationFormat>Širokoúhlá obrazovka</PresentationFormat>
  <Paragraphs>104</Paragraphs>
  <Slides>12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12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12</vt:i4>
      </vt:variant>
    </vt:vector>
  </HeadingPairs>
  <TitlesOfParts>
    <vt:vector size="26" baseType="lpstr">
      <vt:lpstr>Arial</vt:lpstr>
      <vt:lpstr>Bahnschrift</vt:lpstr>
      <vt:lpstr>Bahnschrift SemiBold Condensed</vt:lpstr>
      <vt:lpstr>Bahnschrift SemiBold SemiConden</vt:lpstr>
      <vt:lpstr>Calibri</vt:lpstr>
      <vt:lpstr>Calibri Light</vt:lpstr>
      <vt:lpstr>Century Gothic</vt:lpstr>
      <vt:lpstr>Courier New</vt:lpstr>
      <vt:lpstr>Geometr415 Blk BT</vt:lpstr>
      <vt:lpstr>Impact</vt:lpstr>
      <vt:lpstr>Symbol</vt:lpstr>
      <vt:lpstr>Wingdings 3</vt:lpstr>
      <vt:lpstr>Řez</vt:lpstr>
      <vt:lpstr>Motiv Office</vt:lpstr>
      <vt:lpstr>   Zkoušení materiálů určených k ochraně proti infekčním agens      Ludmila tvrzová Markéta Hrubanová Petra Dufková</vt:lpstr>
      <vt:lpstr>Textilní zkušební ústav Brno, Czech republic</vt:lpstr>
      <vt:lpstr> </vt:lpstr>
      <vt:lpstr>Prezentace aplikace PowerPoint</vt:lpstr>
      <vt:lpstr>Prezentace aplikace PowerPoint</vt:lpstr>
      <vt:lpstr>Penetrace mikroorganismů za sucha </vt:lpstr>
      <vt:lpstr>Penetrace mikroorganismů za mokra</vt:lpstr>
      <vt:lpstr>ISO 16604 - Oděvy pro ochranu před kontaktem s krví a tělními tekutinami</vt:lpstr>
      <vt:lpstr>Normy pro testování účinnosti antivirových a antibakteriálních úprav textilií</vt:lpstr>
      <vt:lpstr>Projekt CEMTEX je zaměřen na podporu zelené transformace v oblasti zdravotnického textilu. Probíhá v programu Interreg Europe.  Řešitelem projektu je Clutex – klastr technických textilií, a TZÚ v něm spolupracuje jako expert na oblast zdravotnického textilu. 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Ludmila Tvrzová</dc:creator>
  <cp:lastModifiedBy>Lída Tvrzová</cp:lastModifiedBy>
  <cp:revision>28</cp:revision>
  <dcterms:created xsi:type="dcterms:W3CDTF">2024-09-19T11:14:58Z</dcterms:created>
  <dcterms:modified xsi:type="dcterms:W3CDTF">2025-10-21T21:05:43Z</dcterms:modified>
</cp:coreProperties>
</file>