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4"/>
  </p:sldMasterIdLst>
  <p:notesMasterIdLst>
    <p:notesMasterId r:id="rId20"/>
  </p:notesMasterIdLst>
  <p:handoutMasterIdLst>
    <p:handoutMasterId r:id="rId21"/>
  </p:handoutMasterIdLst>
  <p:sldIdLst>
    <p:sldId id="256" r:id="rId5"/>
    <p:sldId id="270" r:id="rId6"/>
    <p:sldId id="269" r:id="rId7"/>
    <p:sldId id="260" r:id="rId8"/>
    <p:sldId id="263" r:id="rId9"/>
    <p:sldId id="273" r:id="rId10"/>
    <p:sldId id="261" r:id="rId11"/>
    <p:sldId id="266" r:id="rId12"/>
    <p:sldId id="262" r:id="rId13"/>
    <p:sldId id="276" r:id="rId14"/>
    <p:sldId id="274" r:id="rId15"/>
    <p:sldId id="275" r:id="rId16"/>
    <p:sldId id="277" r:id="rId17"/>
    <p:sldId id="268" r:id="rId18"/>
    <p:sldId id="279" r:id="rId1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96270" autoAdjust="0"/>
  </p:normalViewPr>
  <p:slideViewPr>
    <p:cSldViewPr snapToGrid="0">
      <p:cViewPr varScale="1">
        <p:scale>
          <a:sx n="50" d="100"/>
          <a:sy n="50" d="100"/>
        </p:scale>
        <p:origin x="1212" y="40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sldNum="0"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B9F7C2B-81BF-4760-A3C1-903BE1F60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200" y="1966898"/>
            <a:ext cx="11361600" cy="1171580"/>
          </a:xfrm>
        </p:spPr>
        <p:txBody>
          <a:bodyPr/>
          <a:lstStyle/>
          <a:p>
            <a:r>
              <a:rPr lang="cs-CZ" dirty="0"/>
              <a:t>METODY KONTROLY </a:t>
            </a:r>
            <a:r>
              <a:rPr lang="cs-CZ" dirty="0">
                <a:solidFill>
                  <a:srgbClr val="FF0000"/>
                </a:solidFill>
              </a:rPr>
              <a:t>MIKROBIÁLNÍ ČISTOTY POVRCHŮ</a:t>
            </a:r>
            <a:br>
              <a:rPr lang="en-GB" dirty="0"/>
            </a:br>
            <a:endParaRPr lang="cs-CZ" b="0" dirty="0">
              <a:solidFill>
                <a:srgbClr val="F01928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1E7FF031-8EA0-4F27-B405-E613ACDE7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00" y="3860800"/>
            <a:ext cx="11361600" cy="698497"/>
          </a:xfrm>
        </p:spPr>
        <p:txBody>
          <a:bodyPr/>
          <a:lstStyle/>
          <a:p>
            <a:r>
              <a:rPr lang="cs-CZ" dirty="0"/>
              <a:t>MUDr. Bohdana Rezková, Ph.D</a:t>
            </a:r>
          </a:p>
          <a:p>
            <a:r>
              <a:rPr lang="cs-CZ" i="1" dirty="0"/>
              <a:t>Ústav veřejného zdraví LF MU </a:t>
            </a:r>
          </a:p>
          <a:p>
            <a:r>
              <a:rPr lang="cs-CZ" i="1" dirty="0"/>
              <a:t>Úsek kontroly infekcí a nemocniční hygieny, Nemocnice Vyškov, </a:t>
            </a:r>
            <a:r>
              <a:rPr lang="cs-CZ" i="1" dirty="0" err="1"/>
              <a:t>p.o</a:t>
            </a:r>
            <a:r>
              <a:rPr lang="cs-CZ" dirty="0"/>
              <a:t>.</a:t>
            </a:r>
          </a:p>
          <a:p>
            <a:r>
              <a:rPr lang="cs-CZ" dirty="0">
                <a:solidFill>
                  <a:srgbClr val="0000DC"/>
                </a:solidFill>
              </a:rPr>
              <a:t>XIX. mezinárodní kongres STERIL.CZ – </a:t>
            </a:r>
            <a:r>
              <a:rPr lang="cs-CZ" dirty="0">
                <a:solidFill>
                  <a:srgbClr val="FF0000"/>
                </a:solidFill>
              </a:rPr>
              <a:t>Brno 2025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6" name="Zástupný symbol pro obsah 6">
            <a:extLst>
              <a:ext uri="{FF2B5EF4-FFF2-40B4-BE49-F238E27FC236}">
                <a16:creationId xmlns:a16="http://schemas.microsoft.com/office/drawing/2014/main" id="{09608123-9538-4BFB-ABB0-0E5DC9B2A6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977" y="304147"/>
            <a:ext cx="2036123" cy="88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74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4ACA252-9BDF-4C10-ACB5-C0845BDF0D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8E2C16D-4BA4-42E9-91A6-4D36D7864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OVLIVŇUJÍCÍ VÝSLEDKY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DF2C32F3-93B5-4950-A1CD-3208068F7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47813"/>
            <a:ext cx="10753200" cy="4139998"/>
          </a:xfrm>
        </p:spPr>
        <p:txBody>
          <a:bodyPr/>
          <a:lstStyle/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Mikrobiální zátěž/míra kontaminace povrchu </a:t>
            </a:r>
            <a:r>
              <a:rPr lang="cs-CZ" dirty="0"/>
              <a:t>(pro vyšší míru kontaminace povrchu jsou vhodnější houbičky, pro nízkou míru kontaminace kontaktní destičky)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Typ odběrové soupravy </a:t>
            </a:r>
            <a:r>
              <a:rPr lang="cs-CZ" dirty="0"/>
              <a:t>(výrobce)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Suchý/mokrý povrch </a:t>
            </a:r>
            <a:r>
              <a:rPr lang="cs-CZ" dirty="0"/>
              <a:t>(pro stěry z vlhkých povrchů jsou vhodnější tampóny z bavlny než jiných materiálů)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Předmáčení a použitý ředící roztok </a:t>
            </a:r>
            <a:r>
              <a:rPr lang="cs-CZ" dirty="0" err="1">
                <a:solidFill>
                  <a:srgbClr val="0000DC"/>
                </a:solidFill>
              </a:rPr>
              <a:t>stěrovek</a:t>
            </a:r>
            <a:endParaRPr lang="cs-CZ" dirty="0">
              <a:solidFill>
                <a:srgbClr val="0000DC"/>
              </a:solidFill>
            </a:endParaRP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Technika odběru </a:t>
            </a:r>
            <a:r>
              <a:rPr lang="cs-CZ" dirty="0"/>
              <a:t>(asepse, tlak)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Volba transportního média u stěrů </a:t>
            </a:r>
            <a:r>
              <a:rPr lang="cs-CZ" dirty="0"/>
              <a:t>(ano, ne, druh)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0000DC"/>
                </a:solidFill>
              </a:rPr>
              <a:t>Kvalita a postup zpracování v laboratoři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pic>
        <p:nvPicPr>
          <p:cNvPr id="6146" name="Picture 2" descr="znalosti o bakteriích a virech - swab senvironment stock ilustrace">
            <a:extLst>
              <a:ext uri="{FF2B5EF4-FFF2-40B4-BE49-F238E27FC236}">
                <a16:creationId xmlns:a16="http://schemas.microsoft.com/office/drawing/2014/main" id="{88D12160-4BBA-4722-A8AE-E5725DE36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792" y="4114800"/>
            <a:ext cx="1926457" cy="128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41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CE5A95B-1FCB-4D6D-AF09-4746159097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C19B601-339D-4044-A7BC-5C111CC16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TŘEBA PŘEDEM UVÁŽIT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941276C-23C3-4830-8CBD-8DA8E23CF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84313"/>
            <a:ext cx="10753200" cy="4139998"/>
          </a:xfrm>
        </p:spPr>
        <p:txBody>
          <a:bodyPr/>
          <a:lstStyle/>
          <a:p>
            <a:pPr marL="529200" lvl="0" indent="-457200">
              <a:buFont typeface="+mj-lt"/>
              <a:buAutoNum type="arabicPeriod"/>
            </a:pPr>
            <a:r>
              <a:rPr lang="cs-CZ" sz="2400" dirty="0"/>
              <a:t>Co je cílem, co chceme zjistit</a:t>
            </a:r>
          </a:p>
          <a:p>
            <a:pPr marL="529200" lvl="0" indent="-457200">
              <a:buFont typeface="+mj-lt"/>
              <a:buAutoNum type="arabicPeriod"/>
            </a:pPr>
            <a:r>
              <a:rPr lang="cs-CZ" sz="2400" dirty="0"/>
              <a:t>Jaké jsou současné znalosti o problematice (vyhledání recentní literatury)</a:t>
            </a:r>
            <a:endParaRPr lang="en-GB" sz="2400" dirty="0"/>
          </a:p>
          <a:p>
            <a:pPr marL="529200" lvl="0" indent="-457200">
              <a:buFont typeface="+mj-lt"/>
              <a:buAutoNum type="arabicPeriod"/>
            </a:pPr>
            <a:r>
              <a:rPr lang="cs-CZ" sz="2400" dirty="0"/>
              <a:t>Výběr míst</a:t>
            </a:r>
            <a:r>
              <a:rPr lang="en-GB" sz="2400" dirty="0"/>
              <a:t>, z </a:t>
            </a:r>
            <a:r>
              <a:rPr lang="en-GB" sz="2400" dirty="0" err="1"/>
              <a:t>nichž</a:t>
            </a:r>
            <a:r>
              <a:rPr lang="en-GB" sz="2400" dirty="0"/>
              <a:t> </a:t>
            </a:r>
            <a:r>
              <a:rPr lang="en-GB" sz="2400" dirty="0" err="1"/>
              <a:t>mají</a:t>
            </a:r>
            <a:r>
              <a:rPr lang="en-GB" sz="2400" dirty="0"/>
              <a:t> </a:t>
            </a:r>
            <a:r>
              <a:rPr lang="en-GB" sz="2400" dirty="0" err="1"/>
              <a:t>být</a:t>
            </a:r>
            <a:r>
              <a:rPr lang="en-GB" sz="2400" dirty="0"/>
              <a:t> </a:t>
            </a:r>
            <a:r>
              <a:rPr lang="en-GB" sz="2400" dirty="0" err="1"/>
              <a:t>odebírány</a:t>
            </a:r>
            <a:r>
              <a:rPr lang="en-GB" sz="2400" dirty="0"/>
              <a:t> </a:t>
            </a:r>
            <a:r>
              <a:rPr lang="en-GB" sz="2400" dirty="0" err="1"/>
              <a:t>vzorky</a:t>
            </a:r>
            <a:endParaRPr lang="en-GB" sz="2400" dirty="0"/>
          </a:p>
          <a:p>
            <a:pPr marL="529200" lvl="0" indent="-457200">
              <a:buFont typeface="+mj-lt"/>
              <a:buAutoNum type="arabicPeriod"/>
            </a:pPr>
            <a:r>
              <a:rPr lang="cs-CZ" sz="2400" dirty="0"/>
              <a:t>M</a:t>
            </a:r>
            <a:r>
              <a:rPr lang="en-GB" sz="2400" dirty="0" err="1"/>
              <a:t>etoda</a:t>
            </a:r>
            <a:r>
              <a:rPr lang="en-GB" sz="2400" dirty="0"/>
              <a:t> </a:t>
            </a:r>
            <a:r>
              <a:rPr lang="en-GB" sz="2400" dirty="0" err="1"/>
              <a:t>odběru</a:t>
            </a:r>
            <a:r>
              <a:rPr lang="en-GB" sz="2400" dirty="0"/>
              <a:t> </a:t>
            </a:r>
            <a:r>
              <a:rPr lang="en-GB" sz="2400" dirty="0" err="1"/>
              <a:t>vzorků</a:t>
            </a:r>
            <a:r>
              <a:rPr lang="en-GB" sz="2400" dirty="0"/>
              <a:t> a </a:t>
            </a:r>
            <a:r>
              <a:rPr lang="en-GB" sz="2400" dirty="0" err="1"/>
              <a:t>vhodné</a:t>
            </a:r>
            <a:r>
              <a:rPr lang="en-GB" sz="2400" dirty="0"/>
              <a:t> </a:t>
            </a:r>
            <a:r>
              <a:rPr lang="en-GB" sz="2400" dirty="0" err="1"/>
              <a:t>vybavení</a:t>
            </a:r>
            <a:r>
              <a:rPr lang="cs-CZ" sz="2400" dirty="0"/>
              <a:t> (viz </a:t>
            </a:r>
            <a:r>
              <a:rPr lang="cs-CZ" sz="2400" dirty="0" err="1"/>
              <a:t>Preanalytická</a:t>
            </a:r>
            <a:r>
              <a:rPr lang="cs-CZ" sz="2400" dirty="0"/>
              <a:t> fáze dále)</a:t>
            </a:r>
            <a:endParaRPr lang="en-GB" sz="2400" dirty="0"/>
          </a:p>
          <a:p>
            <a:pPr marL="529200" lvl="0" indent="-457200">
              <a:buFont typeface="+mj-lt"/>
              <a:buAutoNum type="arabicPeriod"/>
            </a:pPr>
            <a:r>
              <a:rPr lang="en-GB" sz="2400" dirty="0" err="1"/>
              <a:t>Počet</a:t>
            </a:r>
            <a:r>
              <a:rPr lang="en-GB" sz="2400" dirty="0"/>
              <a:t> </a:t>
            </a:r>
            <a:r>
              <a:rPr lang="en-GB" sz="2400" dirty="0" err="1"/>
              <a:t>potřebných</a:t>
            </a:r>
            <a:r>
              <a:rPr lang="en-GB" sz="2400" dirty="0"/>
              <a:t> </a:t>
            </a:r>
            <a:r>
              <a:rPr lang="en-GB" sz="2400" dirty="0" err="1"/>
              <a:t>vzorků</a:t>
            </a:r>
            <a:r>
              <a:rPr lang="cs-CZ" sz="2400" dirty="0"/>
              <a:t>, případně </a:t>
            </a:r>
            <a:r>
              <a:rPr lang="en-GB" sz="2400" dirty="0" err="1"/>
              <a:t>kontrolní</a:t>
            </a:r>
            <a:r>
              <a:rPr lang="en-GB" sz="2400" dirty="0"/>
              <a:t> </a:t>
            </a:r>
            <a:r>
              <a:rPr lang="en-GB" sz="2400" dirty="0" err="1"/>
              <a:t>nebo</a:t>
            </a:r>
            <a:r>
              <a:rPr lang="en-GB" sz="2400" dirty="0"/>
              <a:t> </a:t>
            </a:r>
            <a:r>
              <a:rPr lang="en-GB" sz="2400" dirty="0" err="1"/>
              <a:t>srovnávací</a:t>
            </a:r>
            <a:r>
              <a:rPr lang="en-GB" sz="2400" dirty="0"/>
              <a:t> </a:t>
            </a:r>
            <a:r>
              <a:rPr lang="en-GB" sz="2400" dirty="0" err="1"/>
              <a:t>vzorky</a:t>
            </a:r>
            <a:r>
              <a:rPr lang="en-GB" sz="2400" dirty="0"/>
              <a:t> </a:t>
            </a:r>
          </a:p>
          <a:p>
            <a:pPr marL="529200" lvl="0" indent="-457200">
              <a:buFont typeface="+mj-lt"/>
              <a:buAutoNum type="arabicPeriod"/>
            </a:pPr>
            <a:r>
              <a:rPr lang="en-GB" sz="2400" dirty="0" err="1"/>
              <a:t>Parametry</a:t>
            </a:r>
            <a:r>
              <a:rPr lang="en-GB" sz="2400" dirty="0"/>
              <a:t> </a:t>
            </a:r>
            <a:r>
              <a:rPr lang="en-GB" sz="2400" dirty="0" err="1"/>
              <a:t>metody</a:t>
            </a:r>
            <a:r>
              <a:rPr lang="en-GB" sz="2400" dirty="0"/>
              <a:t> </a:t>
            </a:r>
            <a:r>
              <a:rPr lang="en-GB" sz="2400" dirty="0" err="1"/>
              <a:t>stanovení</a:t>
            </a:r>
            <a:r>
              <a:rPr lang="en-GB" sz="2400" dirty="0"/>
              <a:t> </a:t>
            </a:r>
            <a:r>
              <a:rPr lang="en-GB" sz="2400" dirty="0" err="1"/>
              <a:t>vzorků</a:t>
            </a:r>
            <a:r>
              <a:rPr lang="en-GB" sz="2400" dirty="0"/>
              <a:t> a </a:t>
            </a:r>
            <a:r>
              <a:rPr lang="en-GB" sz="2400" dirty="0" err="1"/>
              <a:t>zda</a:t>
            </a:r>
            <a:r>
              <a:rPr lang="en-GB" sz="2400" dirty="0"/>
              <a:t> </a:t>
            </a:r>
            <a:r>
              <a:rPr lang="en-GB" sz="2400" dirty="0" err="1"/>
              <a:t>bude</a:t>
            </a:r>
            <a:r>
              <a:rPr lang="en-GB" sz="2400" dirty="0"/>
              <a:t> </a:t>
            </a:r>
            <a:r>
              <a:rPr lang="en-GB" sz="2400" dirty="0" err="1"/>
              <a:t>odběr</a:t>
            </a:r>
            <a:r>
              <a:rPr lang="en-GB" sz="2400" dirty="0"/>
              <a:t> </a:t>
            </a:r>
            <a:r>
              <a:rPr lang="en-GB" sz="2400" dirty="0" err="1"/>
              <a:t>vzorků</a:t>
            </a:r>
            <a:r>
              <a:rPr lang="en-GB" sz="2400" dirty="0"/>
              <a:t> </a:t>
            </a:r>
            <a:r>
              <a:rPr lang="en-GB" sz="2400" dirty="0" err="1"/>
              <a:t>kvalitativní</a:t>
            </a:r>
            <a:r>
              <a:rPr lang="en-GB" sz="2400" dirty="0"/>
              <a:t>, </a:t>
            </a:r>
            <a:r>
              <a:rPr lang="en-GB" sz="2400" dirty="0" err="1"/>
              <a:t>kvantitativní</a:t>
            </a:r>
            <a:r>
              <a:rPr lang="en-GB" sz="2400" dirty="0"/>
              <a:t> </a:t>
            </a:r>
            <a:r>
              <a:rPr lang="en-GB" sz="2400" dirty="0" err="1"/>
              <a:t>nebo</a:t>
            </a:r>
            <a:r>
              <a:rPr lang="en-GB" sz="2400" dirty="0"/>
              <a:t> </a:t>
            </a:r>
            <a:r>
              <a:rPr lang="en-GB" sz="2400" dirty="0" err="1"/>
              <a:t>obojí</a:t>
            </a:r>
            <a:r>
              <a:rPr lang="en-GB" sz="2400" dirty="0"/>
              <a:t>.</a:t>
            </a:r>
          </a:p>
          <a:p>
            <a:pPr marL="529200" lvl="0" indent="-457200">
              <a:buFont typeface="+mj-lt"/>
              <a:buAutoNum type="arabicPeriod"/>
            </a:pPr>
            <a:r>
              <a:rPr lang="en-GB" sz="2400" dirty="0" err="1"/>
              <a:t>Odhad</a:t>
            </a:r>
            <a:r>
              <a:rPr lang="en-GB" sz="2400" dirty="0"/>
              <a:t> </a:t>
            </a:r>
            <a:r>
              <a:rPr lang="cs-CZ" sz="2400" dirty="0"/>
              <a:t>nebo striktní požadavek </a:t>
            </a:r>
            <a:r>
              <a:rPr lang="en-GB" sz="2400" dirty="0" err="1"/>
              <a:t>maximálního</a:t>
            </a:r>
            <a:r>
              <a:rPr lang="en-GB" sz="2400" dirty="0"/>
              <a:t> </a:t>
            </a:r>
            <a:r>
              <a:rPr lang="en-GB" sz="2400" dirty="0" err="1"/>
              <a:t>přípustného</a:t>
            </a:r>
            <a:r>
              <a:rPr lang="en-GB" sz="2400" dirty="0"/>
              <a:t> </a:t>
            </a:r>
            <a:r>
              <a:rPr lang="en-GB" sz="2400" dirty="0" err="1"/>
              <a:t>počtu</a:t>
            </a:r>
            <a:r>
              <a:rPr lang="en-GB" sz="2400" dirty="0"/>
              <a:t> </a:t>
            </a:r>
            <a:r>
              <a:rPr lang="en-GB" sz="2400" dirty="0" err="1"/>
              <a:t>nebo</a:t>
            </a:r>
            <a:r>
              <a:rPr lang="en-GB" sz="2400" dirty="0"/>
              <a:t> </a:t>
            </a:r>
            <a:r>
              <a:rPr lang="en-GB" sz="2400" dirty="0" err="1"/>
              <a:t>typů</a:t>
            </a:r>
            <a:r>
              <a:rPr lang="en-GB" sz="2400" dirty="0"/>
              <a:t> </a:t>
            </a:r>
            <a:r>
              <a:rPr lang="en-GB" sz="2400" dirty="0" err="1"/>
              <a:t>mikrobů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vzorkovaném</a:t>
            </a:r>
            <a:r>
              <a:rPr lang="en-GB" sz="2400" dirty="0"/>
              <a:t> </a:t>
            </a:r>
            <a:r>
              <a:rPr lang="en-GB" sz="2400" dirty="0" err="1"/>
              <a:t>povrchu</a:t>
            </a:r>
            <a:r>
              <a:rPr lang="en-GB" sz="2400" dirty="0"/>
              <a:t> (</a:t>
            </a:r>
            <a:r>
              <a:rPr lang="en-GB" sz="2400" dirty="0" err="1"/>
              <a:t>površích</a:t>
            </a:r>
            <a:r>
              <a:rPr lang="en-GB" sz="2400" dirty="0"/>
              <a:t>)</a:t>
            </a:r>
          </a:p>
          <a:p>
            <a:pPr marL="529200" lvl="0" indent="-457200">
              <a:buFont typeface="+mj-lt"/>
              <a:buAutoNum type="arabicPeriod"/>
            </a:pPr>
            <a:r>
              <a:rPr lang="en-GB" sz="2400" dirty="0" err="1"/>
              <a:t>Určitý</a:t>
            </a:r>
            <a:r>
              <a:rPr lang="en-GB" sz="2400" dirty="0"/>
              <a:t> </a:t>
            </a:r>
            <a:r>
              <a:rPr lang="en-GB" sz="2400" dirty="0" err="1"/>
              <a:t>předpoklad</a:t>
            </a:r>
            <a:r>
              <a:rPr lang="en-GB" sz="2400" dirty="0"/>
              <a:t> </a:t>
            </a:r>
            <a:r>
              <a:rPr lang="en-GB" sz="2400" dirty="0" err="1"/>
              <a:t>plánu</a:t>
            </a:r>
            <a:r>
              <a:rPr lang="en-GB" sz="2400" dirty="0"/>
              <a:t> </a:t>
            </a:r>
            <a:r>
              <a:rPr lang="en-GB" sz="2400" dirty="0" err="1"/>
              <a:t>nápravných</a:t>
            </a:r>
            <a:r>
              <a:rPr lang="en-GB" sz="2400" dirty="0"/>
              <a:t> </a:t>
            </a:r>
            <a:r>
              <a:rPr lang="en-GB" sz="2400" dirty="0" err="1"/>
              <a:t>opatření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8487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68E37EB-A680-41AA-B005-34EE1D3653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808479-E56C-4201-843B-81BBEA170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ZVÁŽIT V PREANALYTICKÉ FÁZI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53DF766-660F-4A28-97AA-D92144F7C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7433400" cy="4139998"/>
          </a:xfrm>
        </p:spPr>
        <p:txBody>
          <a:bodyPr/>
          <a:lstStyle/>
          <a:p>
            <a:pPr marL="586350" indent="-514350">
              <a:buFont typeface="+mj-lt"/>
              <a:buAutoNum type="arabicPeriod"/>
            </a:pPr>
            <a:r>
              <a:rPr lang="cs-CZ" dirty="0"/>
              <a:t>Vhodnost metody</a:t>
            </a:r>
          </a:p>
          <a:p>
            <a:pPr lvl="1"/>
            <a:r>
              <a:rPr lang="cs-CZ" sz="2400" dirty="0"/>
              <a:t>dle typu povrchu (hladký, nerovný, členitý, suchý, vlhký,…)</a:t>
            </a:r>
          </a:p>
          <a:p>
            <a:pPr lvl="1"/>
            <a:r>
              <a:rPr lang="cs-CZ" sz="2400" dirty="0"/>
              <a:t>dle očekávaných mikroorganismů (aerobní, plísně, kvasinky, citlivé,..)</a:t>
            </a:r>
          </a:p>
          <a:p>
            <a:pPr lvl="1"/>
            <a:r>
              <a:rPr lang="cs-CZ" sz="2400" dirty="0"/>
              <a:t>dle velikosti stírané plochy</a:t>
            </a:r>
          </a:p>
          <a:p>
            <a:pPr lvl="1"/>
            <a:r>
              <a:rPr lang="cs-CZ" sz="2400" dirty="0"/>
              <a:t>dle vyhodnocení – kvantitativní, kvalitativní, obojí</a:t>
            </a:r>
          </a:p>
          <a:p>
            <a:pPr lvl="1"/>
            <a:r>
              <a:rPr lang="cs-CZ" sz="2400" dirty="0"/>
              <a:t>doby doručení do laboratoře</a:t>
            </a:r>
          </a:p>
          <a:p>
            <a:pPr marL="586350" indent="-514350">
              <a:buFont typeface="+mj-lt"/>
              <a:buAutoNum type="arabicPeriod" startAt="2"/>
            </a:pPr>
            <a:r>
              <a:rPr lang="cs-CZ" dirty="0"/>
              <a:t>U stěrů volba ředícího roztoku a transportního média</a:t>
            </a:r>
          </a:p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074013F-5D1F-4FA9-8E11-0940CA074E99}"/>
              </a:ext>
            </a:extLst>
          </p:cNvPr>
          <p:cNvSpPr txBox="1"/>
          <p:nvPr/>
        </p:nvSpPr>
        <p:spPr>
          <a:xfrm flipH="1">
            <a:off x="8640000" y="2692399"/>
            <a:ext cx="2565400" cy="267765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+mn-lt"/>
              </a:rPr>
              <a:t>Vhodné konzultovat s laboratoří, příp. výrobcem odběrových souprav</a:t>
            </a:r>
            <a:endParaRPr lang="en-GB" sz="2800" dirty="0" err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632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F154934-20F2-46DE-8D58-11B7DAA398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268C159-B230-4ECF-9E18-5C4DEE8E2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PROTOKOL O ODBĚRECH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B79EA02-D406-49F2-8C74-4E93C8C60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359001"/>
            <a:ext cx="10753200" cy="4139998"/>
          </a:xfrm>
        </p:spPr>
        <p:txBody>
          <a:bodyPr/>
          <a:lstStyle/>
          <a:p>
            <a:r>
              <a:rPr lang="en-GB" dirty="0" err="1"/>
              <a:t>Základem</a:t>
            </a:r>
            <a:r>
              <a:rPr lang="en-GB" dirty="0"/>
              <a:t> je co </a:t>
            </a:r>
            <a:r>
              <a:rPr lang="en-GB" dirty="0" err="1"/>
              <a:t>nejpřesnější</a:t>
            </a:r>
            <a:r>
              <a:rPr lang="en-GB" dirty="0"/>
              <a:t> </a:t>
            </a:r>
            <a:r>
              <a:rPr lang="en-GB" dirty="0" err="1"/>
              <a:t>zápis</a:t>
            </a:r>
            <a:r>
              <a:rPr lang="en-GB" dirty="0"/>
              <a:t> o </a:t>
            </a:r>
            <a:r>
              <a:rPr lang="en-GB" dirty="0" err="1"/>
              <a:t>odběrových</a:t>
            </a:r>
            <a:r>
              <a:rPr lang="en-GB" dirty="0"/>
              <a:t> </a:t>
            </a:r>
            <a:r>
              <a:rPr lang="en-GB" dirty="0" err="1"/>
              <a:t>místech</a:t>
            </a:r>
            <a:r>
              <a:rPr lang="en-GB" dirty="0"/>
              <a:t> a </a:t>
            </a:r>
            <a:r>
              <a:rPr lang="en-GB" dirty="0" err="1"/>
              <a:t>podmínkách</a:t>
            </a:r>
            <a:r>
              <a:rPr lang="en-GB" dirty="0"/>
              <a:t> </a:t>
            </a:r>
            <a:r>
              <a:rPr lang="en-GB" dirty="0" err="1"/>
              <a:t>odběru</a:t>
            </a:r>
            <a:r>
              <a:rPr lang="en-GB" dirty="0"/>
              <a:t> </a:t>
            </a:r>
            <a:r>
              <a:rPr lang="en-GB" sz="2400" dirty="0"/>
              <a:t>(datum, </a:t>
            </a:r>
            <a:r>
              <a:rPr lang="en-GB" sz="2400" dirty="0" err="1"/>
              <a:t>čas</a:t>
            </a:r>
            <a:r>
              <a:rPr lang="en-GB" sz="2400" dirty="0"/>
              <a:t>, </a:t>
            </a:r>
            <a:r>
              <a:rPr lang="en-GB" sz="2400" dirty="0" err="1"/>
              <a:t>účel</a:t>
            </a:r>
            <a:r>
              <a:rPr lang="en-GB" sz="2400" dirty="0"/>
              <a:t>, </a:t>
            </a:r>
            <a:r>
              <a:rPr lang="en-GB" sz="2400" dirty="0" err="1"/>
              <a:t>přítomné</a:t>
            </a:r>
            <a:r>
              <a:rPr lang="en-GB" sz="2400" dirty="0"/>
              <a:t> </a:t>
            </a:r>
            <a:r>
              <a:rPr lang="en-GB" sz="2400" dirty="0" err="1"/>
              <a:t>osoby</a:t>
            </a:r>
            <a:r>
              <a:rPr lang="en-GB" sz="2400" dirty="0"/>
              <a:t>, </a:t>
            </a:r>
            <a:r>
              <a:rPr lang="en-GB" sz="2400" dirty="0" err="1"/>
              <a:t>místo</a:t>
            </a:r>
            <a:r>
              <a:rPr lang="en-GB" sz="2400" dirty="0"/>
              <a:t>,</a:t>
            </a:r>
            <a:r>
              <a:rPr lang="cs-CZ" sz="2400" dirty="0"/>
              <a:t> čas poslední dekontaminace a</a:t>
            </a:r>
            <a:r>
              <a:rPr lang="en-GB" sz="2400" dirty="0"/>
              <a:t> </a:t>
            </a:r>
            <a:r>
              <a:rPr lang="en-GB" sz="2400" dirty="0" err="1"/>
              <a:t>další</a:t>
            </a:r>
            <a:r>
              <a:rPr lang="en-GB" sz="2400" dirty="0"/>
              <a:t> </a:t>
            </a:r>
            <a:r>
              <a:rPr lang="en-GB" sz="2400" dirty="0" err="1"/>
              <a:t>ovlivňující</a:t>
            </a:r>
            <a:r>
              <a:rPr lang="en-GB" sz="2400" dirty="0"/>
              <a:t> </a:t>
            </a:r>
            <a:r>
              <a:rPr lang="en-GB" sz="2400" dirty="0" err="1"/>
              <a:t>faktory</a:t>
            </a:r>
            <a:r>
              <a:rPr lang="cs-CZ" sz="2400" dirty="0"/>
              <a:t> dle záměru</a:t>
            </a:r>
            <a:r>
              <a:rPr lang="en-GB" sz="2400" dirty="0"/>
              <a:t>)</a:t>
            </a:r>
          </a:p>
          <a:p>
            <a:r>
              <a:rPr lang="en-GB" dirty="0" err="1"/>
              <a:t>Výsledky</a:t>
            </a:r>
            <a:r>
              <a:rPr lang="en-GB" dirty="0"/>
              <a:t> </a:t>
            </a:r>
            <a:r>
              <a:rPr lang="en-GB" dirty="0" err="1"/>
              <a:t>zapisovat</a:t>
            </a:r>
            <a:r>
              <a:rPr lang="en-GB" dirty="0"/>
              <a:t> </a:t>
            </a:r>
            <a:r>
              <a:rPr lang="en-GB" dirty="0" err="1"/>
              <a:t>formou</a:t>
            </a:r>
            <a:r>
              <a:rPr lang="en-GB" dirty="0"/>
              <a:t> </a:t>
            </a:r>
            <a:r>
              <a:rPr lang="en-GB" dirty="0" err="1"/>
              <a:t>protokolu</a:t>
            </a:r>
            <a:r>
              <a:rPr lang="cs-CZ" dirty="0"/>
              <a:t>, </a:t>
            </a:r>
            <a:r>
              <a:rPr lang="cs-CZ" sz="2400" dirty="0"/>
              <a:t>např. jako „</a:t>
            </a:r>
            <a:r>
              <a:rPr lang="cs-CZ" sz="2400" i="1" dirty="0"/>
              <a:t>Záznam o provedení kontroly mikrobiální čistoty prostředí</a:t>
            </a:r>
            <a:r>
              <a:rPr lang="cs-CZ" sz="2400" dirty="0"/>
              <a:t>“</a:t>
            </a:r>
          </a:p>
          <a:p>
            <a:r>
              <a:rPr lang="cs-CZ" dirty="0"/>
              <a:t>V hlavičce: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K</a:t>
            </a:r>
            <a:r>
              <a:rPr lang="cs-CZ" dirty="0"/>
              <a:t>do odběr provedl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Kontrolované</a:t>
            </a:r>
            <a:r>
              <a:rPr lang="en-GB" dirty="0"/>
              <a:t> </a:t>
            </a:r>
            <a:r>
              <a:rPr lang="en-GB" dirty="0" err="1"/>
              <a:t>pracovišt</a:t>
            </a:r>
            <a:r>
              <a:rPr lang="cs-CZ" dirty="0"/>
              <a:t>ě/úsek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Přítomný</a:t>
            </a:r>
            <a:r>
              <a:rPr lang="en-GB" dirty="0"/>
              <a:t> </a:t>
            </a:r>
            <a:r>
              <a:rPr lang="en-GB" dirty="0" err="1"/>
              <a:t>pracovník</a:t>
            </a:r>
            <a:r>
              <a:rPr lang="en-GB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Datum </a:t>
            </a:r>
            <a:r>
              <a:rPr lang="cs-CZ" dirty="0"/>
              <a:t>a čas odběru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Doplňující</a:t>
            </a:r>
            <a:r>
              <a:rPr lang="en-GB" dirty="0"/>
              <a:t> </a:t>
            </a:r>
            <a:r>
              <a:rPr lang="en-GB" dirty="0" err="1"/>
              <a:t>informace</a:t>
            </a:r>
            <a:endParaRPr lang="en-GB" dirty="0"/>
          </a:p>
          <a:p>
            <a:endParaRPr lang="en-GB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842856E-5BD3-4E9E-8817-36C599BD511C}"/>
              </a:ext>
            </a:extLst>
          </p:cNvPr>
          <p:cNvSpPr txBox="1"/>
          <p:nvPr/>
        </p:nvSpPr>
        <p:spPr>
          <a:xfrm>
            <a:off x="6042600" y="3547377"/>
            <a:ext cx="5105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Dále: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Účel šetření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Metoda a podmínky odběru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Počet odběrů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Požadované laboratorní zpracování a způsob hodnocení</a:t>
            </a:r>
          </a:p>
          <a:p>
            <a:pPr algn="l"/>
            <a:endParaRPr lang="cs-CZ" sz="2800" dirty="0">
              <a:latin typeface="+mn-lt"/>
            </a:endParaRPr>
          </a:p>
          <a:p>
            <a:pPr algn="l"/>
            <a:endParaRPr lang="cs-CZ" sz="2800" dirty="0">
              <a:latin typeface="+mn-lt"/>
            </a:endParaRPr>
          </a:p>
          <a:p>
            <a:pPr algn="l"/>
            <a:endParaRPr lang="en-GB" sz="28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4713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8800CA6-11D3-46FF-B6A8-BFD2CB3A1D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371A36C-45FA-4FE4-9E51-A4D57969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69200"/>
            <a:ext cx="10753200" cy="451576"/>
          </a:xfrm>
        </p:spPr>
        <p:txBody>
          <a:bodyPr/>
          <a:lstStyle/>
          <a:p>
            <a:r>
              <a:rPr lang="cs-CZ" dirty="0"/>
              <a:t>INTERPRETACE VÝSLEDKŮ?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D7D51D91-155B-43C3-AB1E-132AAB12C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84313"/>
            <a:ext cx="10753200" cy="4014686"/>
          </a:xfrm>
        </p:spPr>
        <p:txBody>
          <a:bodyPr/>
          <a:lstStyle/>
          <a:p>
            <a:r>
              <a:rPr lang="cs-CZ" dirty="0"/>
              <a:t>Zaleží na místě odběru a používání povrchu (očekávaná míra kontaminace, bezpečná míra kontaminace - kritické, </a:t>
            </a:r>
            <a:r>
              <a:rPr lang="cs-CZ" dirty="0" err="1"/>
              <a:t>semikritické</a:t>
            </a:r>
            <a:r>
              <a:rPr lang="cs-CZ" dirty="0"/>
              <a:t>, nekritické, četnosti dotyků, záchyt </a:t>
            </a:r>
            <a:r>
              <a:rPr lang="cs-CZ" dirty="0" err="1"/>
              <a:t>patogena</a:t>
            </a:r>
            <a:r>
              <a:rPr lang="cs-CZ" dirty="0"/>
              <a:t>)</a:t>
            </a:r>
          </a:p>
          <a:p>
            <a:r>
              <a:rPr lang="cs-CZ" dirty="0"/>
              <a:t>Nutno zvažovat možné cesty kontaminace (ruce, aerosol, přímý kontakt), pohyb osob, typ oddělení a spektrum činností</a:t>
            </a:r>
          </a:p>
          <a:p>
            <a:r>
              <a:rPr lang="cs-CZ" dirty="0"/>
              <a:t>Nápravná opatření musí vycházet ze znalosti prostředí (fungující vzduchotechnika?), postupů (neměnilo se něco?) a provozních podmínek (větší pohyb osob, stavba v blízkosti? atd.).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42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CBB0172-2A71-4B83-904A-3A6274F0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89220"/>
            <a:ext cx="11361600" cy="1171580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  <a:endParaRPr lang="en-GB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CF6064AA-B138-4F2E-B458-224E7A357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75" y="5459427"/>
            <a:ext cx="11361600" cy="69849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E76D5D-87DE-4B83-A834-7468B3D950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387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3805AAF-7AD7-4FA0-ABF9-8B29D2CCF8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84082026-51A6-460B-B12C-3280D3F728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cs-CZ" dirty="0"/>
              <a:t>STĚROVÁ METODA</a:t>
            </a:r>
            <a:endParaRPr lang="en-GB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2798954-615D-4EF0-99D1-F8EE84BF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ČÍM SE PREZENTACE ZABÝVÁ?</a:t>
            </a:r>
            <a:endParaRPr lang="en-GB" dirty="0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4F9B75A-4D61-4F37-902D-A1EA0CFE581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cs-CZ" dirty="0"/>
              <a:t>OTISKOVÉ  A DALŠÍ METODY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10145D1C-6E5C-43E5-AC33-4DA332EB2B33}"/>
              </a:ext>
            </a:extLst>
          </p:cNvPr>
          <p:cNvSpPr>
            <a:spLocks noGrp="1"/>
          </p:cNvSpPr>
          <p:nvPr>
            <p:ph idx="29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pic>
        <p:nvPicPr>
          <p:cNvPr id="4100" name="Picture 4" descr="tiskne - otisková metoda stock ilustrace">
            <a:extLst>
              <a:ext uri="{FF2B5EF4-FFF2-40B4-BE49-F238E27FC236}">
                <a16:creationId xmlns:a16="http://schemas.microsoft.com/office/drawing/2014/main" id="{7E0574D4-C8F4-4FD2-9C56-803CED61B4AA}"/>
              </a:ext>
            </a:extLst>
          </p:cNvPr>
          <p:cNvPicPr>
            <a:picLocks noGrp="1" noChangeAspect="1" noChangeArrowheads="1"/>
          </p:cNvPicPr>
          <p:nvPr>
            <p:ph idx="3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831" y="1948588"/>
            <a:ext cx="2860893" cy="404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stírací los se třemi výherními částkami v hodnotě 500 dolarů odhalen. design tiketu na hazardní hry se symboly peněžních výher - stírací výherní los stock ilustrace">
            <a:extLst>
              <a:ext uri="{FF2B5EF4-FFF2-40B4-BE49-F238E27FC236}">
                <a16:creationId xmlns:a16="http://schemas.microsoft.com/office/drawing/2014/main" id="{02DDA67D-E3BC-414B-BB6C-4AAD4F391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12" y="1752610"/>
            <a:ext cx="4901573" cy="428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21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7C91D74-DCD9-486F-9329-B048528A7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976FE3F-37C1-4ACF-81DB-05ADD0D25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NENÍ POVRCH JAKO POVRCH 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C95A6D2F-CCC3-4155-A732-2561D74E2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82700"/>
            <a:ext cx="10753200" cy="4694581"/>
          </a:xfrm>
        </p:spPr>
        <p:txBody>
          <a:bodyPr/>
          <a:lstStyle/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Povrchy v klinickém prostředí nebo prostorách, kde se manipuluje s biologickým materiálem nebo jím znečištěnými předměty</a:t>
            </a:r>
            <a:r>
              <a:rPr lang="cs-CZ" dirty="0"/>
              <a:t> („nečisté“ provozy) </a:t>
            </a:r>
          </a:p>
          <a:p>
            <a:pPr lvl="1"/>
            <a:r>
              <a:rPr lang="cs-CZ" dirty="0"/>
              <a:t>mohou být častěji kontaminovány původci infekcí</a:t>
            </a:r>
          </a:p>
          <a:p>
            <a:pPr lvl="1"/>
            <a:r>
              <a:rPr lang="cs-CZ" dirty="0"/>
              <a:t>neexistují pro ně referenční hodnoty (míra přípustné kontaminace) </a:t>
            </a:r>
          </a:p>
          <a:p>
            <a:pPr lvl="1"/>
            <a:r>
              <a:rPr lang="cs-CZ" dirty="0"/>
              <a:t>rutinní necílené kontroly se nedoporučují, není jasná interpretace, přesto mohou sloužit pro kontrolu rizik za měnících se podmínek nebo pro odhad rizika pro zaměstnance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Povrchy, kde kontaminaci nečekáme a/nebo je nežádoucí </a:t>
            </a:r>
            <a:r>
              <a:rPr lang="cs-CZ" sz="2400" dirty="0">
                <a:solidFill>
                  <a:srgbClr val="FF0000"/>
                </a:solidFill>
              </a:rPr>
              <a:t>(kontrola dezinfekce a úklidu, čisté prádlo,..) </a:t>
            </a:r>
            <a:r>
              <a:rPr lang="cs-CZ" dirty="0">
                <a:solidFill>
                  <a:srgbClr val="FF0000"/>
                </a:solidFill>
              </a:rPr>
              <a:t>nebo jsou stanoveny jasné požadavky na čistotu </a:t>
            </a:r>
            <a:r>
              <a:rPr lang="cs-CZ" sz="2400" dirty="0"/>
              <a:t>(„čisté provozy“, např. </a:t>
            </a:r>
            <a:r>
              <a:rPr lang="cs-CZ" sz="2400" dirty="0" err="1"/>
              <a:t>setování</a:t>
            </a:r>
            <a:r>
              <a:rPr lang="cs-CZ" sz="2400" dirty="0"/>
              <a:t> a aseptické prostory CS)</a:t>
            </a:r>
            <a:endParaRPr lang="cs-CZ" dirty="0"/>
          </a:p>
          <a:p>
            <a:pPr lvl="1"/>
            <a:r>
              <a:rPr lang="cs-CZ" dirty="0"/>
              <a:t>Kontroly mohou upozornit na pochybení a rizika</a:t>
            </a:r>
          </a:p>
          <a:p>
            <a:pPr lvl="1"/>
            <a:r>
              <a:rPr lang="cs-CZ" dirty="0"/>
              <a:t>Rutinní kontroly se doporučují nebo vyžadují (SÚKL)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1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termín, nedostatek času, produktivita práce, koncepce organizace pracovního procesu podnikání. úzkostný podnikatel běžet - stres stock ilustrace">
            <a:extLst>
              <a:ext uri="{FF2B5EF4-FFF2-40B4-BE49-F238E27FC236}">
                <a16:creationId xmlns:a16="http://schemas.microsoft.com/office/drawing/2014/main" id="{84058CF9-546E-4A04-B991-0B1EFAF5D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250" y="3871050"/>
            <a:ext cx="291465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C4D09FA-1137-48EC-8F6F-F7D5AD7230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01E97D0-27E6-4468-91D1-183339E5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STĚRY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0AC51253-77CA-48DB-843D-A53FF1519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900" y="1484313"/>
            <a:ext cx="10753200" cy="4136661"/>
          </a:xfrm>
        </p:spPr>
        <p:txBody>
          <a:bodyPr/>
          <a:lstStyle/>
          <a:p>
            <a:r>
              <a:rPr lang="cs-CZ" dirty="0"/>
              <a:t>Nepřímý m</a:t>
            </a:r>
            <a:r>
              <a:rPr lang="en-GB" dirty="0" err="1"/>
              <a:t>ikrobiologický</a:t>
            </a:r>
            <a:r>
              <a:rPr lang="en-GB" dirty="0"/>
              <a:t> </a:t>
            </a:r>
            <a:r>
              <a:rPr lang="en-GB" dirty="0" err="1"/>
              <a:t>odběr</a:t>
            </a:r>
            <a:r>
              <a:rPr lang="cs-CZ" dirty="0"/>
              <a:t> (pomocí odběrového prostředku)</a:t>
            </a:r>
          </a:p>
          <a:p>
            <a:r>
              <a:rPr lang="cs-CZ" dirty="0"/>
              <a:t>Provádí se</a:t>
            </a:r>
            <a:r>
              <a:rPr lang="en-GB" dirty="0"/>
              <a:t> </a:t>
            </a:r>
            <a:r>
              <a:rPr lang="cs-CZ" dirty="0"/>
              <a:t>sterilním tampónem</a:t>
            </a:r>
          </a:p>
          <a:p>
            <a:r>
              <a:rPr lang="cs-CZ" dirty="0">
                <a:solidFill>
                  <a:srgbClr val="FF0000"/>
                </a:solidFill>
              </a:rPr>
              <a:t>Výsledky: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kvantitativní (kolik – míra kontaminace?) a/nebo 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kvalitativní (co – riziko, původ?)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mohou být ovlivněny mnoha faktory, které komplikují porovnání a interpretaci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jsou k dispozici s časovým odstupem, obvykle 48 hod.</a:t>
            </a:r>
          </a:p>
          <a:p>
            <a:pPr marL="72000" indent="0">
              <a:buNone/>
            </a:pPr>
            <a:r>
              <a:rPr lang="cs-CZ" dirty="0"/>
              <a:t>              </a:t>
            </a:r>
          </a:p>
          <a:p>
            <a:pPr marL="72000" indent="0">
              <a:buNone/>
            </a:pPr>
            <a:r>
              <a:rPr lang="cs-CZ" dirty="0"/>
              <a:t>             omezené možnosti řešení nevyhovujících nálezů…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7993D69D-AC69-4AF5-A920-876356DABAB3}"/>
              </a:ext>
            </a:extLst>
          </p:cNvPr>
          <p:cNvSpPr/>
          <p:nvPr/>
        </p:nvSpPr>
        <p:spPr bwMode="auto">
          <a:xfrm>
            <a:off x="1074738" y="5620974"/>
            <a:ext cx="736600" cy="45157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807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3012D96-D8A7-4215-B2C7-35E9BC26F0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219421-62E8-4B52-A914-DAEA6FFCE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STĚROVÉ ODBĚROVÉ SOUPRAVY I.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53B0783-D070-48CF-B07B-092D86293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8830400" cy="4139998"/>
          </a:xfrm>
        </p:spPr>
        <p:txBody>
          <a:bodyPr/>
          <a:lstStyle/>
          <a:p>
            <a:r>
              <a:rPr lang="cs-CZ" dirty="0">
                <a:solidFill>
                  <a:srgbClr val="0000DC"/>
                </a:solidFill>
              </a:rPr>
              <a:t>Tyčinka </a:t>
            </a:r>
            <a:r>
              <a:rPr lang="cs-CZ" dirty="0"/>
              <a:t>(dřevo, plast, kov)</a:t>
            </a:r>
          </a:p>
          <a:p>
            <a:r>
              <a:rPr lang="cs-CZ" dirty="0">
                <a:solidFill>
                  <a:srgbClr val="0000DC"/>
                </a:solidFill>
              </a:rPr>
              <a:t>Tampón</a:t>
            </a:r>
            <a:r>
              <a:rPr lang="cs-CZ" dirty="0"/>
              <a:t> </a:t>
            </a:r>
          </a:p>
          <a:p>
            <a:pPr marL="586350" indent="-514350">
              <a:buFont typeface="+mj-lt"/>
              <a:buAutoNum type="arabicPeriod"/>
            </a:pPr>
            <a:r>
              <a:rPr lang="cs-CZ" u="sng" dirty="0"/>
              <a:t>Materiál</a:t>
            </a:r>
          </a:p>
          <a:p>
            <a:pPr lvl="1"/>
            <a:r>
              <a:rPr lang="cs-CZ" u="sng" dirty="0"/>
              <a:t> b</a:t>
            </a:r>
            <a:r>
              <a:rPr lang="cs-CZ" dirty="0"/>
              <a:t>avlněný, </a:t>
            </a:r>
            <a:r>
              <a:rPr lang="cs-CZ" dirty="0" err="1"/>
              <a:t>polosyntetický</a:t>
            </a:r>
            <a:r>
              <a:rPr lang="cs-CZ" dirty="0"/>
              <a:t>, syntetický (např. nylonový, „</a:t>
            </a:r>
            <a:r>
              <a:rPr lang="cs-CZ" dirty="0" err="1"/>
              <a:t>flocked</a:t>
            </a:r>
            <a:r>
              <a:rPr lang="cs-CZ" dirty="0"/>
              <a:t> swap“- </a:t>
            </a:r>
          </a:p>
          <a:p>
            <a:pPr marL="324000" lvl="1" indent="0">
              <a:buNone/>
            </a:pPr>
            <a:r>
              <a:rPr lang="cs-CZ" dirty="0"/>
              <a:t>    nylonová vlákna nastřelená na plastovou tyčinku)</a:t>
            </a:r>
          </a:p>
          <a:p>
            <a:pPr marL="586350" indent="-514350">
              <a:buFont typeface="+mj-lt"/>
              <a:buAutoNum type="arabicPeriod"/>
            </a:pPr>
            <a:r>
              <a:rPr lang="cs-CZ" u="sng" dirty="0"/>
              <a:t>Suchý nebo vlhčený</a:t>
            </a:r>
          </a:p>
          <a:p>
            <a:pPr lvl="1">
              <a:buFontTx/>
              <a:buChar char="-"/>
            </a:pPr>
            <a:r>
              <a:rPr lang="cs-CZ" dirty="0"/>
              <a:t> Větší výtěžnost má vlhčený tampón </a:t>
            </a:r>
          </a:p>
          <a:p>
            <a:pPr lvl="1">
              <a:buFontTx/>
              <a:buChar char="-"/>
            </a:pPr>
            <a:r>
              <a:rPr lang="cs-CZ" dirty="0"/>
              <a:t> K vlhčení se používá ředící roztoky (např. sterilní pufrovaná peptonová</a:t>
            </a:r>
          </a:p>
          <a:p>
            <a:pPr marL="324000" lvl="1" indent="0">
              <a:buNone/>
            </a:pPr>
            <a:r>
              <a:rPr lang="cs-CZ" dirty="0"/>
              <a:t>    voda či fyziologický roztok s  peptonem)</a:t>
            </a:r>
          </a:p>
          <a:p>
            <a:pPr lvl="1">
              <a:buFontTx/>
              <a:buChar char="-"/>
            </a:pPr>
            <a:r>
              <a:rPr lang="cs-CZ" dirty="0"/>
              <a:t> Volba záleží na očekávaném záchytu, typu mikroorganismu</a:t>
            </a:r>
          </a:p>
          <a:p>
            <a:pPr lvl="1">
              <a:buFontTx/>
              <a:buChar char="-"/>
            </a:pPr>
            <a:r>
              <a:rPr lang="cs-CZ" dirty="0"/>
              <a:t> Roztok může obsahovat i látky neutralizující chemické látky v prostředí,</a:t>
            </a:r>
          </a:p>
          <a:p>
            <a:pPr marL="324000" lvl="1" indent="0">
              <a:buNone/>
            </a:pPr>
            <a:r>
              <a:rPr lang="cs-CZ" dirty="0"/>
              <a:t>    které by ovlivnily růst bakterií (dezinfekční přípravky)</a:t>
            </a:r>
          </a:p>
          <a:p>
            <a:pPr>
              <a:buFontTx/>
              <a:buChar char="-"/>
            </a:pPr>
            <a:endParaRPr lang="cs-CZ" dirty="0"/>
          </a:p>
          <a:p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E7E2B35-B9E8-4494-9E1B-5DBF182BA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3535" y="2505927"/>
            <a:ext cx="1309687" cy="1256074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3E884513-0FB9-42C2-A243-A7AD4A015AFC}"/>
              </a:ext>
            </a:extLst>
          </p:cNvPr>
          <p:cNvSpPr txBox="1"/>
          <p:nvPr/>
        </p:nvSpPr>
        <p:spPr>
          <a:xfrm>
            <a:off x="9041233" y="3974650"/>
            <a:ext cx="180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400" dirty="0">
                <a:latin typeface="+mn-lt"/>
              </a:rPr>
              <a:t>Zdroj: Bioing.cz</a:t>
            </a:r>
            <a:endParaRPr lang="en-GB" sz="14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675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3012D96-D8A7-4215-B2C7-35E9BC26F0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219421-62E8-4B52-A914-DAEA6FFCE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STĚROVÉ ODBĚROVÉ SOUPRAVY II.</a:t>
            </a: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53B0783-D070-48CF-B07B-092D86293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</p:spPr>
        <p:txBody>
          <a:bodyPr/>
          <a:lstStyle/>
          <a:p>
            <a:r>
              <a:rPr lang="cs-CZ" dirty="0">
                <a:solidFill>
                  <a:srgbClr val="0000DC"/>
                </a:solidFill>
              </a:rPr>
              <a:t>BEZ </a:t>
            </a:r>
            <a:r>
              <a:rPr lang="cs-CZ" sz="2400" dirty="0"/>
              <a:t>(do 2 hod. do </a:t>
            </a:r>
            <a:r>
              <a:rPr lang="cs-CZ" sz="2400" dirty="0" err="1"/>
              <a:t>lab</a:t>
            </a:r>
            <a:r>
              <a:rPr lang="cs-CZ" sz="2400" dirty="0"/>
              <a:t>.) </a:t>
            </a:r>
            <a:r>
              <a:rPr lang="cs-CZ" dirty="0">
                <a:solidFill>
                  <a:srgbClr val="0000DC"/>
                </a:solidFill>
              </a:rPr>
              <a:t>nebo S transportní půdou </a:t>
            </a:r>
            <a:r>
              <a:rPr lang="cs-CZ" sz="2400" dirty="0"/>
              <a:t>(obvykle do 24 hod. do </a:t>
            </a:r>
            <a:r>
              <a:rPr lang="cs-CZ" sz="2400" dirty="0" err="1"/>
              <a:t>lab</a:t>
            </a:r>
            <a:r>
              <a:rPr lang="cs-CZ" sz="2400" dirty="0"/>
              <a:t>., uchování při teplotě  2–8 °C v lednici, nemrazit!)</a:t>
            </a:r>
          </a:p>
          <a:p>
            <a:pPr lvl="1"/>
            <a:r>
              <a:rPr lang="cs-CZ" dirty="0"/>
              <a:t>Transportní půdy obecně prodlužují přežití citlivých mikroorganismů ve vzorku</a:t>
            </a:r>
          </a:p>
          <a:p>
            <a:pPr lvl="1"/>
            <a:r>
              <a:rPr lang="cs-CZ" dirty="0"/>
              <a:t>Mohou také neutralizovat toxiny v prostředí (antimikrobiální látky z prostředí, toxiny odumírajících bakterií apod.) nebo inhibovat růst v případě kvantitativního zpracování</a:t>
            </a:r>
          </a:p>
          <a:p>
            <a:pPr lvl="1"/>
            <a:r>
              <a:rPr lang="cs-CZ" dirty="0"/>
              <a:t>V ČR obvykle používána transportní </a:t>
            </a:r>
            <a:r>
              <a:rPr lang="cs-CZ" dirty="0" err="1"/>
              <a:t>Amiesova</a:t>
            </a:r>
            <a:r>
              <a:rPr lang="cs-CZ" dirty="0"/>
              <a:t> půda s aktivním uhlí, které pomáhá neutralizovat chemické látky poškozující mikroorganismy a potlačuje růst plísní</a:t>
            </a:r>
          </a:p>
          <a:p>
            <a:r>
              <a:rPr lang="cs-CZ" dirty="0">
                <a:solidFill>
                  <a:srgbClr val="0000DC"/>
                </a:solidFill>
              </a:rPr>
              <a:t>Speciální „</a:t>
            </a:r>
            <a:r>
              <a:rPr lang="cs-CZ" dirty="0" err="1">
                <a:solidFill>
                  <a:srgbClr val="0000DC"/>
                </a:solidFill>
              </a:rPr>
              <a:t>stěrovky</a:t>
            </a:r>
            <a:r>
              <a:rPr lang="cs-CZ" dirty="0">
                <a:solidFill>
                  <a:srgbClr val="0000DC"/>
                </a:solidFill>
              </a:rPr>
              <a:t>“ </a:t>
            </a:r>
            <a:r>
              <a:rPr lang="cs-CZ" dirty="0"/>
              <a:t>– robustní, pevné, možno použít zvýšený tlak (např. u </a:t>
            </a:r>
            <a:r>
              <a:rPr lang="cs-CZ" dirty="0" err="1"/>
              <a:t>biofilmů</a:t>
            </a:r>
            <a:r>
              <a:rPr lang="cs-CZ" dirty="0"/>
              <a:t>), vlhčené</a:t>
            </a:r>
          </a:p>
          <a:p>
            <a:endParaRPr lang="en-GB" dirty="0"/>
          </a:p>
        </p:txBody>
      </p:sp>
      <p:pic>
        <p:nvPicPr>
          <p:cNvPr id="1028" name="Picture 4" descr="https://bioing.cz/wp-content/uploads/2019/04/PURBlue-use.jpg">
            <a:extLst>
              <a:ext uri="{FF2B5EF4-FFF2-40B4-BE49-F238E27FC236}">
                <a16:creationId xmlns:a16="http://schemas.microsoft.com/office/drawing/2014/main" id="{AD7FC9A9-5A58-4A8F-83A5-91E126C89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056" y="4815283"/>
            <a:ext cx="1581602" cy="1313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bioing.cz/wp-content/uploads/2019/04/Veriswab.jpg">
            <a:extLst>
              <a:ext uri="{FF2B5EF4-FFF2-40B4-BE49-F238E27FC236}">
                <a16:creationId xmlns:a16="http://schemas.microsoft.com/office/drawing/2014/main" id="{1D4FD88D-488A-4A29-9B90-FD741FFB9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8252" y="4666126"/>
            <a:ext cx="1581602" cy="14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85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175E15E-F84A-46D5-BF83-0935A8A93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25A3A0C-7E97-459B-ABF7-C047CA45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OTISKOVÁ METODA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05C859E5-37AA-4E85-A17C-6B310F489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484314"/>
            <a:ext cx="10856747" cy="4248838"/>
          </a:xfrm>
        </p:spPr>
        <p:txBody>
          <a:bodyPr/>
          <a:lstStyle/>
          <a:p>
            <a:r>
              <a:rPr lang="cs-CZ" dirty="0"/>
              <a:t>Přímá odběrová metoda</a:t>
            </a:r>
          </a:p>
          <a:p>
            <a:r>
              <a:rPr lang="cs-CZ" dirty="0"/>
              <a:t>Vhodná pro kvantitativní analýzu a při očekávané nízké kontaminaci (např. čisté prádlo, povrchy „čistých prostor“,…)</a:t>
            </a:r>
          </a:p>
          <a:p>
            <a:r>
              <a:rPr lang="cs-CZ" dirty="0"/>
              <a:t>Formy:</a:t>
            </a:r>
          </a:p>
          <a:p>
            <a:pPr lvl="1"/>
            <a:r>
              <a:rPr lang="cs-CZ" sz="2400" dirty="0"/>
              <a:t>Otisk zkoumaného povrchu na kultivační médium </a:t>
            </a:r>
            <a:r>
              <a:rPr lang="cs-CZ" sz="1800" dirty="0"/>
              <a:t>(v </a:t>
            </a:r>
            <a:r>
              <a:rPr lang="cs-CZ" sz="1800" dirty="0" err="1"/>
              <a:t>Petriho</a:t>
            </a:r>
            <a:r>
              <a:rPr lang="cs-CZ" sz="1800" dirty="0"/>
              <a:t> misce)</a:t>
            </a:r>
            <a:endParaRPr lang="cs-CZ" sz="2400" dirty="0"/>
          </a:p>
          <a:p>
            <a:pPr lvl="1"/>
            <a:r>
              <a:rPr lang="cs-CZ" sz="2400" dirty="0" err="1"/>
              <a:t>Otiskové</a:t>
            </a:r>
            <a:r>
              <a:rPr lang="cs-CZ" sz="2400" dirty="0"/>
              <a:t> plotny (kontaktní destičky, RODAC)</a:t>
            </a:r>
          </a:p>
          <a:p>
            <a:pPr lvl="1"/>
            <a:r>
              <a:rPr lang="cs-CZ" sz="2400" dirty="0" err="1"/>
              <a:t>Dipslides</a:t>
            </a:r>
            <a:r>
              <a:rPr lang="cs-CZ" sz="2400" dirty="0"/>
              <a:t> – agarové plotny na sklopné destičce ve sterilním obalu </a:t>
            </a:r>
          </a:p>
          <a:p>
            <a:pPr marL="324000" lvl="1" indent="0">
              <a:buNone/>
            </a:pPr>
            <a:r>
              <a:rPr lang="cs-CZ" sz="2400" dirty="0"/>
              <a:t>  (např. </a:t>
            </a:r>
            <a:r>
              <a:rPr lang="cs-CZ" sz="2400" dirty="0" err="1"/>
              <a:t>Hygicult</a:t>
            </a:r>
            <a:r>
              <a:rPr lang="cs-CZ" sz="2400" dirty="0"/>
              <a:t>, </a:t>
            </a:r>
            <a:r>
              <a:rPr lang="cs-CZ" sz="2400" dirty="0" err="1"/>
              <a:t>Contact</a:t>
            </a:r>
            <a:r>
              <a:rPr lang="cs-CZ" sz="2400" dirty="0"/>
              <a:t> C)</a:t>
            </a:r>
          </a:p>
          <a:p>
            <a:pPr lvl="1"/>
            <a:r>
              <a:rPr lang="cs-CZ" sz="2400" dirty="0" err="1"/>
              <a:t>Petrifilmy</a:t>
            </a:r>
            <a:endParaRPr lang="cs-CZ" sz="24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pic>
        <p:nvPicPr>
          <p:cNvPr id="3076" name="Picture 4" descr="Dipslides">
            <a:extLst>
              <a:ext uri="{FF2B5EF4-FFF2-40B4-BE49-F238E27FC236}">
                <a16:creationId xmlns:a16="http://schemas.microsoft.com/office/drawing/2014/main" id="{63F18942-584B-49CD-9695-5CFF1B9C3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012" y="4748976"/>
            <a:ext cx="1380362" cy="138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4 Contact plates (Rodac ® plates) can be used to monitor the... | Download  Scientific Diagram">
            <a:extLst>
              <a:ext uri="{FF2B5EF4-FFF2-40B4-BE49-F238E27FC236}">
                <a16:creationId xmlns:a16="http://schemas.microsoft.com/office/drawing/2014/main" id="{38C30984-AA56-4DBF-9D7C-6D8BC00E2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519" y="4748976"/>
            <a:ext cx="1380362" cy="138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119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175E15E-F84A-46D5-BF83-0935A8A93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25A3A0C-7E97-459B-ABF7-C047CA45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METODY  </a:t>
            </a:r>
            <a:r>
              <a:rPr lang="cs-CZ" dirty="0">
                <a:solidFill>
                  <a:srgbClr val="FF0000"/>
                </a:solidFill>
              </a:rPr>
              <a:t>V ČR MÉNĚ ZNÁMÉ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05C859E5-37AA-4E85-A17C-6B310F489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84313"/>
            <a:ext cx="8253400" cy="4347687"/>
          </a:xfrm>
        </p:spPr>
        <p:txBody>
          <a:bodyPr/>
          <a:lstStyle/>
          <a:p>
            <a:r>
              <a:rPr lang="cs-CZ" dirty="0"/>
              <a:t>Abrazivní odběrové houbičky (</a:t>
            </a:r>
            <a:r>
              <a:rPr lang="cs-CZ" dirty="0" err="1"/>
              <a:t>sponge</a:t>
            </a:r>
            <a:r>
              <a:rPr lang="cs-CZ" dirty="0"/>
              <a:t> </a:t>
            </a:r>
            <a:r>
              <a:rPr lang="cs-CZ" dirty="0" err="1"/>
              <a:t>sampling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sterilní polyuretanové nebo celulózové houbičky</a:t>
            </a:r>
          </a:p>
          <a:p>
            <a:pPr lvl="1"/>
            <a:r>
              <a:rPr lang="cs-CZ" dirty="0"/>
              <a:t>nepřímá metoda odběru </a:t>
            </a:r>
          </a:p>
          <a:p>
            <a:pPr lvl="1"/>
            <a:r>
              <a:rPr lang="cs-CZ" dirty="0"/>
              <a:t>vhodné pro odběr z nerovných povrchů </a:t>
            </a:r>
          </a:p>
          <a:p>
            <a:pPr lvl="1"/>
            <a:r>
              <a:rPr lang="cs-CZ" dirty="0"/>
              <a:t>riziko kontaminace při nesprávné manipulaci</a:t>
            </a:r>
          </a:p>
          <a:p>
            <a:pPr lvl="1"/>
            <a:r>
              <a:rPr lang="cs-CZ" dirty="0"/>
              <a:t>dle literatury lepší výtěžnost než jiné metody (např. u CLD)</a:t>
            </a:r>
          </a:p>
          <a:p>
            <a:pPr marL="324000" lvl="1" indent="0">
              <a:buNone/>
            </a:pPr>
            <a:endParaRPr lang="cs-CZ" dirty="0"/>
          </a:p>
          <a:p>
            <a:r>
              <a:rPr lang="cs-CZ" dirty="0"/>
              <a:t>Odběrové plachetky (</a:t>
            </a:r>
            <a:r>
              <a:rPr lang="cs-CZ" dirty="0" err="1"/>
              <a:t>wipe</a:t>
            </a:r>
            <a:r>
              <a:rPr lang="cs-CZ" dirty="0"/>
              <a:t> </a:t>
            </a:r>
            <a:r>
              <a:rPr lang="cs-CZ" dirty="0" err="1"/>
              <a:t>sampling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sterilní plachetka nebo gáza</a:t>
            </a:r>
          </a:p>
          <a:p>
            <a:pPr lvl="1"/>
            <a:r>
              <a:rPr lang="cs-CZ" dirty="0"/>
              <a:t>nepřímá metoda odběru</a:t>
            </a:r>
          </a:p>
          <a:p>
            <a:pPr lvl="1"/>
            <a:r>
              <a:rPr lang="cs-CZ" dirty="0"/>
              <a:t>vhodné pro velké povrchy</a:t>
            </a:r>
          </a:p>
          <a:p>
            <a:pPr lvl="1"/>
            <a:r>
              <a:rPr lang="cs-CZ" dirty="0"/>
              <a:t>vyžadují přísně aseptický postup pro velké riziko nežádoucí kontaminace</a:t>
            </a:r>
          </a:p>
          <a:p>
            <a:pPr lvl="1"/>
            <a:r>
              <a:rPr lang="cs-CZ" dirty="0"/>
              <a:t>dle literatury dobrá výtěžnost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pic>
        <p:nvPicPr>
          <p:cNvPr id="3074" name="Picture 2" descr="https://bioing.cz/wp-content/uploads/2019/05/EZ-Reach-use.jpg">
            <a:extLst>
              <a:ext uri="{FF2B5EF4-FFF2-40B4-BE49-F238E27FC236}">
                <a16:creationId xmlns:a16="http://schemas.microsoft.com/office/drawing/2014/main" id="{6BF01CEF-D1FF-4E05-98E6-D18F56DCA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400" y="1841761"/>
            <a:ext cx="2311400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nvironmental Wipe Sampling – Personnel and Practices - Safe Handling of  Hazardous Drugs">
            <a:extLst>
              <a:ext uri="{FF2B5EF4-FFF2-40B4-BE49-F238E27FC236}">
                <a16:creationId xmlns:a16="http://schemas.microsoft.com/office/drawing/2014/main" id="{A16A6A78-24EE-4502-B6BA-1153EF7AD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300" y="4158001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414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B0A6072-F76A-43C4-BDCB-A5F6FB795A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STERIL.CZ  Brno 2025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D0E59D8-DE71-45A6-AFE7-48FB09553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1299300"/>
          </a:xfrm>
        </p:spPr>
        <p:txBody>
          <a:bodyPr/>
          <a:lstStyle/>
          <a:p>
            <a:r>
              <a:rPr lang="cs-CZ" dirty="0"/>
              <a:t>METODIKA ODBĚRU VZORKU Z POVRCHŮ</a:t>
            </a:r>
            <a:br>
              <a:rPr lang="cs-CZ" dirty="0"/>
            </a:br>
            <a:r>
              <a:rPr lang="cs-CZ" dirty="0"/>
              <a:t>PRO </a:t>
            </a:r>
            <a:r>
              <a:rPr lang="cs-CZ" dirty="0">
                <a:solidFill>
                  <a:srgbClr val="FF0000"/>
                </a:solidFill>
              </a:rPr>
              <a:t>KVANTITATIVNÍ VYHODNOCENÍ </a:t>
            </a:r>
            <a:br>
              <a:rPr lang="cs-CZ" dirty="0"/>
            </a:br>
            <a:br>
              <a:rPr lang="cs-CZ" dirty="0"/>
            </a:br>
            <a:endParaRPr lang="en-GB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199F9B21-6E44-4DAB-B96E-D148A36A3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230101"/>
            <a:ext cx="10748100" cy="3431700"/>
          </a:xfrm>
        </p:spPr>
        <p:txBody>
          <a:bodyPr/>
          <a:lstStyle/>
          <a:p>
            <a:r>
              <a:rPr lang="cs-CZ" dirty="0"/>
              <a:t>Celkový počet životaschopných mikroorganismů na velikost odebrané plochy, obvykle jako KTJ </a:t>
            </a:r>
            <a:r>
              <a:rPr lang="cs-CZ" sz="2400" dirty="0"/>
              <a:t>(</a:t>
            </a:r>
            <a:r>
              <a:rPr lang="cs-CZ" sz="2400" dirty="0" err="1"/>
              <a:t>kolonietvořící</a:t>
            </a:r>
            <a:r>
              <a:rPr lang="cs-CZ" sz="2400" dirty="0"/>
              <a:t> jednotky) </a:t>
            </a:r>
            <a:r>
              <a:rPr lang="cs-CZ" dirty="0"/>
              <a:t>/</a:t>
            </a:r>
            <a:r>
              <a:rPr lang="en-GB" dirty="0"/>
              <a:t>cm</a:t>
            </a:r>
            <a:r>
              <a:rPr lang="en-GB" baseline="30000" dirty="0"/>
              <a:t>2</a:t>
            </a:r>
            <a:r>
              <a:rPr lang="cs-CZ" baseline="30000" dirty="0"/>
              <a:t> </a:t>
            </a:r>
            <a:endParaRPr lang="cs-CZ" dirty="0"/>
          </a:p>
          <a:p>
            <a:r>
              <a:rPr lang="cs-CZ" dirty="0"/>
              <a:t>Vhodné např. pro hodnocení dekontaminačních metod (dezinfekce, mytí,…)</a:t>
            </a:r>
          </a:p>
          <a:p>
            <a:r>
              <a:rPr lang="cs-CZ" dirty="0"/>
              <a:t>Volba </a:t>
            </a:r>
            <a:r>
              <a:rPr lang="en-GB" dirty="0" err="1"/>
              <a:t>velikosti</a:t>
            </a:r>
            <a:r>
              <a:rPr lang="en-GB" dirty="0"/>
              <a:t> </a:t>
            </a:r>
            <a:r>
              <a:rPr lang="cs-CZ" dirty="0"/>
              <a:t>odebrané</a:t>
            </a:r>
            <a:r>
              <a:rPr lang="en-GB" dirty="0"/>
              <a:t> </a:t>
            </a:r>
            <a:r>
              <a:rPr lang="en-GB" dirty="0" err="1"/>
              <a:t>plochy</a:t>
            </a:r>
            <a:r>
              <a:rPr lang="cs-CZ" dirty="0"/>
              <a:t> </a:t>
            </a:r>
            <a:r>
              <a:rPr lang="cs-CZ" sz="2400" dirty="0"/>
              <a:t>(</a:t>
            </a:r>
            <a:r>
              <a:rPr lang="en-GB" sz="2400" dirty="0" err="1">
                <a:solidFill>
                  <a:srgbClr val="000000"/>
                </a:solidFill>
              </a:rPr>
              <a:t>čím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méně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mikroorganismů</a:t>
            </a:r>
            <a:endParaRPr lang="cs-CZ" sz="2400" dirty="0">
              <a:solidFill>
                <a:srgbClr val="000000"/>
              </a:solidFill>
            </a:endParaRPr>
          </a:p>
          <a:p>
            <a:pPr marL="72000" indent="0">
              <a:buNone/>
            </a:pPr>
            <a:r>
              <a:rPr lang="cs-CZ" sz="2400" dirty="0">
                <a:solidFill>
                  <a:srgbClr val="000000"/>
                </a:solidFill>
              </a:rPr>
              <a:t>  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lze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na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povrchu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očekávat</a:t>
            </a:r>
            <a:r>
              <a:rPr lang="en-GB" sz="2400" dirty="0">
                <a:solidFill>
                  <a:srgbClr val="000000"/>
                </a:solidFill>
              </a:rPr>
              <a:t>, </a:t>
            </a:r>
            <a:r>
              <a:rPr lang="en-GB" sz="2400" dirty="0" err="1">
                <a:solidFill>
                  <a:srgbClr val="000000"/>
                </a:solidFill>
              </a:rPr>
              <a:t>tím</a:t>
            </a:r>
            <a:r>
              <a:rPr lang="en-GB" sz="2400" dirty="0">
                <a:solidFill>
                  <a:srgbClr val="000000"/>
                </a:solidFill>
              </a:rPr>
              <a:t> je </a:t>
            </a:r>
            <a:r>
              <a:rPr lang="cs-CZ" sz="2400" dirty="0">
                <a:solidFill>
                  <a:srgbClr val="000000"/>
                </a:solidFill>
              </a:rPr>
              <a:t>tato plocha </a:t>
            </a:r>
            <a:r>
              <a:rPr lang="en-GB" sz="2400" dirty="0" err="1">
                <a:solidFill>
                  <a:srgbClr val="000000"/>
                </a:solidFill>
              </a:rPr>
              <a:t>větší</a:t>
            </a:r>
            <a:r>
              <a:rPr lang="cs-CZ" sz="2400" dirty="0">
                <a:solidFill>
                  <a:srgbClr val="000000"/>
                </a:solidFill>
              </a:rPr>
              <a:t>)</a:t>
            </a:r>
            <a:endParaRPr lang="cs-CZ" sz="2400" dirty="0"/>
          </a:p>
          <a:p>
            <a:r>
              <a:rPr lang="cs-CZ" dirty="0"/>
              <a:t>Stěry se n</a:t>
            </a:r>
            <a:r>
              <a:rPr lang="en-GB" dirty="0" err="1"/>
              <a:t>ejčastěji</a:t>
            </a:r>
            <a:r>
              <a:rPr lang="en-GB" dirty="0"/>
              <a:t> </a:t>
            </a:r>
            <a:r>
              <a:rPr lang="en-GB" dirty="0" err="1"/>
              <a:t>odebír</a:t>
            </a:r>
            <a:r>
              <a:rPr lang="cs-CZ" dirty="0" err="1"/>
              <a:t>ají</a:t>
            </a:r>
            <a:r>
              <a:rPr lang="en-GB" dirty="0"/>
              <a:t> </a:t>
            </a:r>
            <a:r>
              <a:rPr lang="cs-CZ" dirty="0"/>
              <a:t>z </a:t>
            </a:r>
            <a:r>
              <a:rPr lang="en-GB" dirty="0" err="1"/>
              <a:t>plochy</a:t>
            </a:r>
            <a:r>
              <a:rPr lang="en-GB" dirty="0"/>
              <a:t> 100 cm</a:t>
            </a:r>
            <a:r>
              <a:rPr lang="en-GB" baseline="30000" dirty="0"/>
              <a:t>2</a:t>
            </a:r>
            <a:r>
              <a:rPr lang="cs-CZ" baseline="30000" dirty="0"/>
              <a:t> </a:t>
            </a:r>
            <a:r>
              <a:rPr lang="cs-CZ" sz="2400" dirty="0"/>
              <a:t>(10x10 cm) </a:t>
            </a:r>
            <a:r>
              <a:rPr lang="cs-CZ" dirty="0"/>
              <a:t>nebo </a:t>
            </a:r>
          </a:p>
          <a:p>
            <a:pPr marL="72000" indent="0">
              <a:buNone/>
            </a:pPr>
            <a:r>
              <a:rPr lang="cs-CZ" dirty="0"/>
              <a:t>  25 cm</a:t>
            </a:r>
            <a:r>
              <a:rPr lang="cs-CZ" baseline="30000" dirty="0"/>
              <a:t>2 </a:t>
            </a:r>
            <a:r>
              <a:rPr lang="cs-CZ" sz="2400" dirty="0"/>
              <a:t>(5x5 cm), </a:t>
            </a:r>
            <a:r>
              <a:rPr lang="cs-CZ" dirty="0"/>
              <a:t>p</a:t>
            </a:r>
            <a:r>
              <a:rPr lang="en-GB" dirty="0" err="1"/>
              <a:t>lochu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cs-CZ" dirty="0"/>
              <a:t>ohraničit</a:t>
            </a:r>
            <a:r>
              <a:rPr lang="en-GB" dirty="0"/>
              <a:t> </a:t>
            </a:r>
            <a:r>
              <a:rPr lang="en-GB" dirty="0" err="1"/>
              <a:t>pomocí</a:t>
            </a:r>
            <a:r>
              <a:rPr lang="en-GB" dirty="0"/>
              <a:t> </a:t>
            </a:r>
            <a:r>
              <a:rPr lang="en-GB" dirty="0" err="1"/>
              <a:t>sterilní</a:t>
            </a:r>
            <a:r>
              <a:rPr lang="en-GB" dirty="0"/>
              <a:t> </a:t>
            </a:r>
            <a:r>
              <a:rPr lang="en-GB" dirty="0" err="1"/>
              <a:t>šablony</a:t>
            </a:r>
            <a:r>
              <a:rPr lang="cs-CZ" dirty="0"/>
              <a:t>.</a:t>
            </a:r>
            <a:endParaRPr lang="cs-CZ" sz="3200" dirty="0"/>
          </a:p>
        </p:txBody>
      </p:sp>
      <p:pic>
        <p:nvPicPr>
          <p:cNvPr id="2050" name="Picture 2" descr="Stěrová šablona 10 x 10 cm">
            <a:extLst>
              <a:ext uri="{FF2B5EF4-FFF2-40B4-BE49-F238E27FC236}">
                <a16:creationId xmlns:a16="http://schemas.microsoft.com/office/drawing/2014/main" id="{CB6CE20A-EA50-4E0B-8272-AB2D9BF73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3586" y="3556000"/>
            <a:ext cx="1554514" cy="136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34729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CZ.potx" id="{0256B392-11D6-4CFF-A65D-2F19E0793336}" vid="{4DBF336A-63FD-420A-B5B7-04D31F847D65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037EA80241EBF42BFFA756428041940" ma:contentTypeVersion="18" ma:contentTypeDescription="Vytvoří nový dokument" ma:contentTypeScope="" ma:versionID="7785506f8cc5a19cf47c6e481ffb1ede">
  <xsd:schema xmlns:xsd="http://www.w3.org/2001/XMLSchema" xmlns:xs="http://www.w3.org/2001/XMLSchema" xmlns:p="http://schemas.microsoft.com/office/2006/metadata/properties" xmlns:ns3="0e1cca98-e1f1-4870-8f4c-5e1301645a7c" xmlns:ns4="86c00d60-4b37-4bc7-969d-e18dde31c0ec" targetNamespace="http://schemas.microsoft.com/office/2006/metadata/properties" ma:root="true" ma:fieldsID="e24978ea6b316396878b9777c1754b8d" ns3:_="" ns4:_="">
    <xsd:import namespace="0e1cca98-e1f1-4870-8f4c-5e1301645a7c"/>
    <xsd:import namespace="86c00d60-4b37-4bc7-969d-e18dde31c0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1cca98-e1f1-4870-8f4c-5e1301645a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c00d60-4b37-4bc7-969d-e18dde31c0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6c00d60-4b37-4bc7-969d-e18dde31c0ec" xsi:nil="true"/>
  </documentManagement>
</p:properties>
</file>

<file path=customXml/itemProps1.xml><?xml version="1.0" encoding="utf-8"?>
<ds:datastoreItem xmlns:ds="http://schemas.openxmlformats.org/officeDocument/2006/customXml" ds:itemID="{FE3EAB77-B7FD-4465-96D2-92873B53AB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765CC8-C842-4CEE-AC7F-B2724A65A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1cca98-e1f1-4870-8f4c-5e1301645a7c"/>
    <ds:schemaRef ds:uri="86c00d60-4b37-4bc7-969d-e18dde31c0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EDECCE-8BD3-4ADC-BD9C-2E1EDC254548}">
  <ds:schemaRefs>
    <ds:schemaRef ds:uri="http://purl.org/dc/terms/"/>
    <ds:schemaRef ds:uri="http://purl.org/dc/elements/1.1/"/>
    <ds:schemaRef ds:uri="0e1cca98-e1f1-4870-8f4c-5e1301645a7c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6c00d60-4b37-4bc7-969d-e18dde31c0e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muni-med-prezentace-cz-v10</Template>
  <TotalTime>2255</TotalTime>
  <Words>1166</Words>
  <Application>Microsoft Office PowerPoint</Application>
  <PresentationFormat>Širokoúhlá obrazovka</PresentationFormat>
  <Paragraphs>151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Tahoma</vt:lpstr>
      <vt:lpstr>Wingdings</vt:lpstr>
      <vt:lpstr>Prezentace_MU_CZ</vt:lpstr>
      <vt:lpstr>METODY KONTROLY MIKROBIÁLNÍ ČISTOTY POVRCHŮ </vt:lpstr>
      <vt:lpstr>ČÍM SE PREZENTACE ZABÝVÁ?</vt:lpstr>
      <vt:lpstr>NENÍ POVRCH JAKO POVRCH </vt:lpstr>
      <vt:lpstr>STĚRY</vt:lpstr>
      <vt:lpstr>STĚROVÉ ODBĚROVÉ SOUPRAVY I.</vt:lpstr>
      <vt:lpstr>STĚROVÉ ODBĚROVÉ SOUPRAVY II.</vt:lpstr>
      <vt:lpstr>OTISKOVÁ METODA</vt:lpstr>
      <vt:lpstr>DALŠÍ METODY  V ČR MÉNĚ ZNÁMÉ</vt:lpstr>
      <vt:lpstr>METODIKA ODBĚRU VZORKU Z POVRCHŮ PRO KVANTITATIVNÍ VYHODNOCENÍ   </vt:lpstr>
      <vt:lpstr>FAKTORY OVLIVŇUJÍCÍ VÝSLEDKY</vt:lpstr>
      <vt:lpstr>CO JE TŘEBA PŘEDEM UVÁŽIT</vt:lpstr>
      <vt:lpstr>CO ZVÁŽIT V PREANALYTICKÉ FÁZI</vt:lpstr>
      <vt:lpstr>PROTOKOL O ODBĚRECH</vt:lpstr>
      <vt:lpstr>INTERPRETACE VÝSLEDKŮ?</vt:lpstr>
      <vt:lpstr>DĚKUJI ZA POZORNOST</vt:lpstr>
    </vt:vector>
  </TitlesOfParts>
  <Company>IBA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Bohdana Rezková</dc:creator>
  <cp:lastModifiedBy>Bohdana Rezková</cp:lastModifiedBy>
  <cp:revision>87</cp:revision>
  <cp:lastPrinted>1601-01-01T00:00:00Z</cp:lastPrinted>
  <dcterms:created xsi:type="dcterms:W3CDTF">2020-09-10T11:40:56Z</dcterms:created>
  <dcterms:modified xsi:type="dcterms:W3CDTF">2025-10-22T05:27:56Z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0x0101002037EA80241EBF42BFFA756428041940</vt:lpwstr>
  </property>
</Properties>
</file>