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798" r:id="rId5"/>
  </p:sldMasterIdLst>
  <p:notesMasterIdLst>
    <p:notesMasterId r:id="rId29"/>
  </p:notesMasterIdLst>
  <p:handoutMasterIdLst>
    <p:handoutMasterId r:id="rId30"/>
  </p:handoutMasterIdLst>
  <p:sldIdLst>
    <p:sldId id="324" r:id="rId6"/>
    <p:sldId id="10381" r:id="rId7"/>
    <p:sldId id="10363" r:id="rId8"/>
    <p:sldId id="1637155962" r:id="rId9"/>
    <p:sldId id="257" r:id="rId10"/>
    <p:sldId id="10367" r:id="rId11"/>
    <p:sldId id="1637155963" r:id="rId12"/>
    <p:sldId id="1637155964" r:id="rId13"/>
    <p:sldId id="1637155965" r:id="rId14"/>
    <p:sldId id="1637155966" r:id="rId15"/>
    <p:sldId id="1637155969" r:id="rId16"/>
    <p:sldId id="1637155972" r:id="rId17"/>
    <p:sldId id="1637155967" r:id="rId18"/>
    <p:sldId id="1637155968" r:id="rId19"/>
    <p:sldId id="2145708378" r:id="rId20"/>
    <p:sldId id="2145708379" r:id="rId21"/>
    <p:sldId id="10382" r:id="rId22"/>
    <p:sldId id="1637155864" r:id="rId23"/>
    <p:sldId id="1637155960" r:id="rId24"/>
    <p:sldId id="2147479104" r:id="rId25"/>
    <p:sldId id="2147479081" r:id="rId26"/>
    <p:sldId id="2145708381" r:id="rId27"/>
    <p:sldId id="214747910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3936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orient="horz" pos="913" userDrawn="1">
          <p15:clr>
            <a:srgbClr val="A4A3A4"/>
          </p15:clr>
        </p15:guide>
        <p15:guide id="9" orient="horz" pos="255" userDrawn="1">
          <p15:clr>
            <a:srgbClr val="A4A3A4"/>
          </p15:clr>
        </p15:guide>
        <p15:guide id="10" pos="257" userDrawn="1">
          <p15:clr>
            <a:srgbClr val="A4A3A4"/>
          </p15:clr>
        </p15:guide>
        <p15:guide id="11" orient="horz" pos="13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DAC"/>
    <a:srgbClr val="7F00FF"/>
    <a:srgbClr val="FFDE0F"/>
    <a:srgbClr val="00D8B4"/>
    <a:srgbClr val="0045FF"/>
    <a:srgbClr val="323E48"/>
    <a:srgbClr val="656E76"/>
    <a:srgbClr val="989EA3"/>
    <a:srgbClr val="CCCFD1"/>
    <a:srgbClr val="7A6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6CD3A-CBFE-46B6-ACD3-799A753F6336}" v="131" dt="2025-10-22T07:26:34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0" autoAdjust="0"/>
    <p:restoredTop sz="90194" autoAdjust="0"/>
  </p:normalViewPr>
  <p:slideViewPr>
    <p:cSldViewPr snapToGrid="0" showGuides="1">
      <p:cViewPr varScale="1">
        <p:scale>
          <a:sx n="63" d="100"/>
          <a:sy n="63" d="100"/>
        </p:scale>
        <p:origin x="1243" y="278"/>
      </p:cViewPr>
      <p:guideLst>
        <p:guide orient="horz" pos="3936"/>
        <p:guide pos="7423"/>
        <p:guide orient="horz" pos="913"/>
        <p:guide orient="horz" pos="255"/>
        <p:guide pos="257"/>
        <p:guide orient="horz" pos="13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2528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artmanncloud.sharepoint.com/sites/team-de-ham-Sustainability-DI/Shared%20Documents/General/01_DI/06_PCF_Analyse/BODE_Bacillol%20Zero_100_Update_Fabia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artmanncloud.sharepoint.com/sites/team-de-ham-Sustainability-DI/Shared%20Documents/General/01_DI/06_PCF_Analyse/BODE_Bacillol%20Zero_100_Update_Fabia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>
                <a:solidFill>
                  <a:schemeClr val="tx1"/>
                </a:solidFill>
              </a:rPr>
              <a:t>Množství odpadu ze zdravotnictví  ČR (tisíce tun)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6C-4F1D-94BD-E1E4AF026AF8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6C-4F1D-94BD-E1E4AF026A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List1!$B$1:$M$1</c:f>
              <c:strCach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2023*</c:v>
                </c:pt>
                <c:pt idx="11">
                  <c:v>2024*</c:v>
                </c:pt>
              </c:strCache>
            </c:strRef>
          </c:cat>
          <c:val>
            <c:numRef>
              <c:f>List1!$B$2:$M$2</c:f>
              <c:numCache>
                <c:formatCode>0</c:formatCode>
                <c:ptCount val="12"/>
                <c:pt idx="0">
                  <c:v>36.296296296296291</c:v>
                </c:pt>
                <c:pt idx="1">
                  <c:v>37.884259259259125</c:v>
                </c:pt>
                <c:pt idx="2">
                  <c:v>39.472222222222172</c:v>
                </c:pt>
                <c:pt idx="3">
                  <c:v>41.060185185185219</c:v>
                </c:pt>
                <c:pt idx="4">
                  <c:v>42.648148148148266</c:v>
                </c:pt>
                <c:pt idx="5">
                  <c:v>44.236111111111313</c:v>
                </c:pt>
                <c:pt idx="6">
                  <c:v>45.824074074073906</c:v>
                </c:pt>
                <c:pt idx="7">
                  <c:v>47.412037037036953</c:v>
                </c:pt>
                <c:pt idx="8">
                  <c:v>49</c:v>
                </c:pt>
                <c:pt idx="9" formatCode="General">
                  <c:v>48</c:v>
                </c:pt>
                <c:pt idx="10" formatCode="General">
                  <c:v>47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6C-4F1D-94BD-E1E4AF026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8330207"/>
        <c:axId val="1338329727"/>
      </c:barChart>
      <c:catAx>
        <c:axId val="133833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8329727"/>
        <c:crosses val="autoZero"/>
        <c:auto val="1"/>
        <c:lblAlgn val="ctr"/>
        <c:lblOffset val="100"/>
        <c:noMultiLvlLbl val="0"/>
      </c:catAx>
      <c:valAx>
        <c:axId val="133832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833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>
                <a:solidFill>
                  <a:schemeClr val="tx1"/>
                </a:solidFill>
              </a:rPr>
              <a:t>Podíl zdravotnictví na ekologické</a:t>
            </a:r>
            <a:r>
              <a:rPr lang="cs-CZ" sz="1800" b="1" baseline="0">
                <a:solidFill>
                  <a:schemeClr val="tx1"/>
                </a:solidFill>
              </a:rPr>
              <a:t> zátěži</a:t>
            </a:r>
            <a:endParaRPr lang="cs-CZ" sz="18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99-466F-8052-190DFBF0AC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List2!$A$1:$A$2</c:f>
              <c:strCache>
                <c:ptCount val="2"/>
                <c:pt idx="0">
                  <c:v>Podíl na celkovém množství odpadu</c:v>
                </c:pt>
                <c:pt idx="1">
                  <c:v>Podíl na produkci skleníkových plynů</c:v>
                </c:pt>
              </c:strCache>
            </c:strRef>
          </c:cat>
          <c:val>
            <c:numRef>
              <c:f>List2!$B$1:$B$2</c:f>
              <c:numCache>
                <c:formatCode>0%</c:formatCode>
                <c:ptCount val="2"/>
                <c:pt idx="0" formatCode="0.0%">
                  <c:v>1E-3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9-466F-8052-190DFBF0A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4672879"/>
        <c:axId val="1674670479"/>
      </c:barChart>
      <c:catAx>
        <c:axId val="167467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4670479"/>
        <c:crosses val="autoZero"/>
        <c:auto val="1"/>
        <c:lblAlgn val="ctr"/>
        <c:lblOffset val="100"/>
        <c:noMultiLvlLbl val="0"/>
      </c:catAx>
      <c:valAx>
        <c:axId val="167467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467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noProof="0"/>
              <a:t>Porovnání stopy CO</a:t>
            </a:r>
            <a:r>
              <a:rPr lang="cs-CZ" sz="2000" b="1" baseline="-25000" noProof="0"/>
              <a:t>2</a:t>
            </a:r>
            <a:endParaRPr lang="cs-CZ" sz="2000" b="1" baseline="0" noProof="0"/>
          </a:p>
          <a:p>
            <a:pPr>
              <a:defRPr sz="2000" b="1"/>
            </a:pPr>
            <a:r>
              <a:rPr lang="cs-CZ" sz="2000" b="1" baseline="0" noProof="0"/>
              <a:t>(na jedno balení) </a:t>
            </a:r>
          </a:p>
        </c:rich>
      </c:tx>
      <c:layout>
        <c:manualLayout>
          <c:xMode val="edge"/>
          <c:yMode val="edge"/>
          <c:x val="0.25983689351654243"/>
          <c:y val="3.8616906603338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7146522583511835E-2"/>
          <c:y val="0.26294251706213523"/>
          <c:w val="0.87229042816491098"/>
          <c:h val="0.605052125222161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Overview!$D$77:$E$77</c:f>
              <c:strCache>
                <c:ptCount val="2"/>
                <c:pt idx="0">
                  <c:v>Bacillol 30 Sensitive Tissues
(80 PET)</c:v>
                </c:pt>
                <c:pt idx="1">
                  <c:v>Bacillol 30 Sensitive Green Tissues
(120 Cellulose)</c:v>
                </c:pt>
              </c:strCache>
            </c:strRef>
          </c:cat>
          <c:val>
            <c:numRef>
              <c:f>Overview!$D$78:$E$78</c:f>
              <c:numCache>
                <c:formatCode>0%</c:formatCode>
                <c:ptCount val="2"/>
                <c:pt idx="0">
                  <c:v>1</c:v>
                </c:pt>
                <c:pt idx="1">
                  <c:v>0.71527136965772276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1-46A7-9ADF-13366A210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786440"/>
        <c:axId val="576782344"/>
      </c:barChart>
      <c:catAx>
        <c:axId val="576786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76782344"/>
        <c:crosses val="autoZero"/>
        <c:auto val="1"/>
        <c:lblAlgn val="ctr"/>
        <c:lblOffset val="100"/>
        <c:noMultiLvlLbl val="0"/>
      </c:catAx>
      <c:valAx>
        <c:axId val="5767823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7678644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u="none" strike="noStrike" kern="1200" spc="0" baseline="0" noProof="0">
                <a:solidFill>
                  <a:srgbClr val="000000">
                    <a:lumMod val="65000"/>
                    <a:lumOff val="35000"/>
                  </a:srgbClr>
                </a:solidFill>
              </a:rPr>
              <a:t>Porovnání stopy CO</a:t>
            </a:r>
            <a:r>
              <a:rPr lang="cs-CZ" sz="1800" b="1" i="0" u="none" strike="noStrike" kern="1200" spc="0" baseline="-25000" noProof="0">
                <a:solidFill>
                  <a:srgbClr val="000000">
                    <a:lumMod val="65000"/>
                    <a:lumOff val="35000"/>
                  </a:srgbClr>
                </a:solidFill>
              </a:rPr>
              <a:t>2</a:t>
            </a:r>
            <a:endParaRPr lang="cs-CZ" sz="1800" b="1" i="0" u="none" strike="noStrike" kern="1200" spc="0" baseline="0" noProof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>
              <a:defRPr sz="1800" b="1"/>
            </a:pPr>
            <a:r>
              <a:rPr lang="cs-CZ" sz="1800" b="1" baseline="0" noProof="0"/>
              <a:t>(na jednu utěrku)</a:t>
            </a:r>
            <a:endParaRPr lang="cs-CZ" sz="1800" b="1" noProof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192339771049108"/>
          <c:y val="0.24440167238058028"/>
          <c:w val="0.85286463354725173"/>
          <c:h val="0.616565919240863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Overview!$D$104:$E$104</c:f>
              <c:strCache>
                <c:ptCount val="2"/>
                <c:pt idx="0">
                  <c:v>Bacillol 30 Sensitive Tissues
(80 PET)</c:v>
                </c:pt>
                <c:pt idx="1">
                  <c:v>Bacillol 30 Sensitive Green Tissues
(120 Cellulose)</c:v>
                </c:pt>
              </c:strCache>
            </c:strRef>
          </c:cat>
          <c:val>
            <c:numRef>
              <c:f>Overview!$D$105:$E$105</c:f>
              <c:numCache>
                <c:formatCode>0%</c:formatCode>
                <c:ptCount val="2"/>
                <c:pt idx="0">
                  <c:v>1</c:v>
                </c:pt>
                <c:pt idx="1">
                  <c:v>0.47684757977181524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8-4451-A510-2008D1B8A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8175024"/>
        <c:axId val="816358960"/>
      </c:barChart>
      <c:catAx>
        <c:axId val="90817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16358960"/>
        <c:crosses val="autoZero"/>
        <c:auto val="1"/>
        <c:lblAlgn val="ctr"/>
        <c:lblOffset val="100"/>
        <c:noMultiLvlLbl val="0"/>
      </c:catAx>
      <c:valAx>
        <c:axId val="8163589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0817502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BF59F9B-3B44-4370-9C4C-BA4C3102AA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7BEE7A-2620-4EA7-BB7B-14C0D90691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7FA8E-4FF7-4B5B-830F-65AC78C46B32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02969D-6E75-45BC-9779-31A77DA910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5624CA-0FEF-4F20-A9E3-4EB1099842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0B4D6-4DF7-43EF-BD03-9C1F94C67F6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4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E5BFA-28E9-454A-AE4C-1B802997AD1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11ED4-C5C8-4573-8EA8-36BB55C2D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2D09-1E1A-B9BA-5B07-D908E6FA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FF08871-D969-2FAD-1A56-A51688CCB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DAC66EF-CA57-ACC5-841E-0468EB598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 err="1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Fugitivní</a:t>
            </a:r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 emise - Znečišťující látky, u kterých nelze měřením určit všechny veličiny určené k výpočtu hmotnostního toku.</a:t>
            </a:r>
          </a:p>
          <a:p>
            <a:pPr algn="l"/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Zejména se tedy jedná o </a:t>
            </a:r>
            <a:r>
              <a:rPr lang="cs-CZ" b="1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emise uvolňované do atmosféry okny, dveřmi, větracími průduchy, netěsnostmi rozvodů</a:t>
            </a:r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, a veškeré emise vznikající při nakládání s rozpouštědly a při provozu zdrojů z volného prostranství. </a:t>
            </a:r>
          </a:p>
          <a:p>
            <a:endParaRPr lang="cs-CZ" dirty="0"/>
          </a:p>
          <a:p>
            <a:r>
              <a:rPr lang="cs-CZ" dirty="0"/>
              <a:t>CH4 - methan</a:t>
            </a:r>
          </a:p>
          <a:p>
            <a:r>
              <a:rPr lang="cs-CZ" dirty="0"/>
              <a:t>SF6 - fluorid sírový</a:t>
            </a:r>
          </a:p>
          <a:p>
            <a:r>
              <a:rPr lang="cs-CZ" dirty="0"/>
              <a:t>HFC5 - fluorované uhlovodíky</a:t>
            </a:r>
          </a:p>
          <a:p>
            <a:r>
              <a:rPr lang="cs-CZ" dirty="0"/>
              <a:t>N2O – oxid dusný</a:t>
            </a:r>
          </a:p>
          <a:p>
            <a:r>
              <a:rPr lang="cs-CZ" dirty="0"/>
              <a:t>PFC5 - </a:t>
            </a:r>
            <a:r>
              <a:rPr lang="cs-CZ" dirty="0" err="1"/>
              <a:t>perfluorouhlovodíky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C92FE7-1BC7-E55B-CE5E-17F284E11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8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 err="1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Fugitivní</a:t>
            </a:r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 emise - Znečišťující látky, u kterých nelze měřením určit všechny veličiny určené k výpočtu hmotnostního toku.</a:t>
            </a:r>
          </a:p>
          <a:p>
            <a:pPr algn="l"/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Zejména se tedy jedná o </a:t>
            </a:r>
            <a:r>
              <a:rPr lang="cs-CZ" b="1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emise uvolňované do atmosféry okny, dveřmi, větracími průduchy, netěsnostmi rozvodů</a:t>
            </a:r>
            <a:r>
              <a:rPr lang="cs-CZ" b="0" i="0" dirty="0">
                <a:solidFill>
                  <a:srgbClr val="616161"/>
                </a:solidFill>
                <a:effectLst/>
                <a:latin typeface="IBM Plex Sans" panose="020B0604020202020204" pitchFamily="34" charset="0"/>
              </a:rPr>
              <a:t>, a veškeré emise vznikající při nakládání s rozpouštědly a při provozu zdrojů z volného prostranství. </a:t>
            </a:r>
          </a:p>
          <a:p>
            <a:endParaRPr lang="cs-CZ" dirty="0"/>
          </a:p>
          <a:p>
            <a:r>
              <a:rPr lang="cs-CZ" dirty="0"/>
              <a:t>CH4 - methan</a:t>
            </a:r>
          </a:p>
          <a:p>
            <a:r>
              <a:rPr lang="cs-CZ" dirty="0"/>
              <a:t>SF6 - fluorid sírový</a:t>
            </a:r>
          </a:p>
          <a:p>
            <a:r>
              <a:rPr lang="cs-CZ" dirty="0"/>
              <a:t>HFC5 - fluorované uhlovodíky</a:t>
            </a:r>
          </a:p>
          <a:p>
            <a:r>
              <a:rPr lang="cs-CZ" dirty="0"/>
              <a:t>N2O – oxid dusný</a:t>
            </a:r>
          </a:p>
          <a:p>
            <a:r>
              <a:rPr lang="cs-CZ" dirty="0"/>
              <a:t>PFC5 - </a:t>
            </a:r>
            <a:r>
              <a:rPr lang="cs-CZ" dirty="0" err="1"/>
              <a:t>perfluorouhlovodíky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8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Tato perspektiva je analyzována pomocí modelu COM‑B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Motivation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4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6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9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Nedostatek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kvalifikovaných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pracovníků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mimo jiné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znamená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,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že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je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nelze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rozsáhle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školit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ve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správné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m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používání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nových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výrobků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. Proto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platí, že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čím</a:t>
            </a:r>
            <a:r>
              <a:rPr lang="en-US" sz="1200" b="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je výrobek v používání </a:t>
            </a:r>
            <a:r>
              <a:rPr lang="en-US" sz="1200" b="0" dirty="0" err="1">
                <a:solidFill>
                  <a:srgbClr val="242424"/>
                </a:solidFill>
                <a:cs typeface="Segoe UI"/>
              </a:rPr>
              <a:t>intuitivnější</a:t>
            </a:r>
            <a:r>
              <a:rPr lang="cs-CZ" sz="1200" b="0" dirty="0">
                <a:solidFill>
                  <a:srgbClr val="242424"/>
                </a:solidFill>
                <a:cs typeface="Segoe UI"/>
              </a:rPr>
              <a:t>, tím je to lepší.</a:t>
            </a:r>
            <a:endParaRPr lang="en-US" sz="1200" b="0" dirty="0">
              <a:solidFill>
                <a:srgbClr val="242424"/>
              </a:solidFill>
              <a:cs typeface="Segoe UI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sz="1800" b="0" i="0" u="none" strike="noStrike" baseline="0">
                <a:latin typeface="Roboto-Light"/>
              </a:rPr>
              <a:t>3 </a:t>
            </a:r>
            <a:r>
              <a:rPr lang="sk-SK" sz="1800" b="0" i="0" u="none" strike="noStrike" baseline="0" err="1">
                <a:latin typeface="Roboto-Light"/>
              </a:rPr>
              <a:t>Odstraňování</a:t>
            </a:r>
            <a:r>
              <a:rPr lang="sk-SK" sz="1800" b="0" i="0" u="none" strike="noStrike" baseline="0">
                <a:latin typeface="Roboto-Light"/>
              </a:rPr>
              <a:t> silné prachové vrstvy s </a:t>
            </a:r>
            <a:r>
              <a:rPr lang="sk-SK" sz="1800" b="0" i="0" u="none" strike="noStrike" baseline="0" err="1">
                <a:latin typeface="Roboto-Light"/>
              </a:rPr>
              <a:t>obsahem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tuků</a:t>
            </a:r>
            <a:r>
              <a:rPr lang="sk-SK" sz="1800" b="0" i="0" u="none" strike="noStrike" baseline="0">
                <a:latin typeface="Roboto-Light"/>
              </a:rPr>
              <a:t>, </a:t>
            </a:r>
            <a:r>
              <a:rPr lang="sk-SK" sz="1800" b="0" i="0" u="none" strike="noStrike" baseline="0" err="1">
                <a:latin typeface="Roboto-Light"/>
              </a:rPr>
              <a:t>zkušební</a:t>
            </a:r>
            <a:r>
              <a:rPr lang="sk-SK" sz="1800" b="0" i="0" u="none" strike="noStrike" baseline="0">
                <a:latin typeface="Roboto-Light"/>
              </a:rPr>
              <a:t> protokol WL 4248/23 </a:t>
            </a:r>
            <a:r>
              <a:rPr lang="sk-SK" sz="1800" b="0" i="0" u="none" strike="noStrike" baseline="0" err="1">
                <a:latin typeface="Roboto-Light"/>
              </a:rPr>
              <a:t>ze</a:t>
            </a:r>
            <a:r>
              <a:rPr lang="sk-SK" sz="1800" b="0" i="0" u="none" strike="noStrike" baseline="0">
                <a:latin typeface="Roboto-Light"/>
              </a:rPr>
              <a:t> dne 16. 11. 2023, „</a:t>
            </a:r>
            <a:r>
              <a:rPr lang="sk-SK" sz="1800" b="0" i="0" u="none" strike="noStrike" baseline="0" err="1">
                <a:latin typeface="Roboto-Light"/>
              </a:rPr>
              <a:t>Srovnávací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studie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čisticího</a:t>
            </a:r>
            <a:r>
              <a:rPr lang="sk-SK" sz="1800" b="0" i="0" u="none" strike="noStrike" baseline="0">
                <a:latin typeface="Roboto-Light"/>
              </a:rPr>
              <a:t> výkonu </a:t>
            </a:r>
            <a:r>
              <a:rPr lang="sk-SK" sz="1800" b="0" i="0" u="none" strike="noStrike" baseline="0" err="1">
                <a:latin typeface="Roboto-Light"/>
              </a:rPr>
              <a:t>dvou</a:t>
            </a:r>
            <a:r>
              <a:rPr lang="sk-SK" sz="1800" b="0" i="0" u="none" strike="noStrike" baseline="0">
                <a:latin typeface="Roboto-Light"/>
              </a:rPr>
              <a:t> hotových vlhčených</a:t>
            </a:r>
          </a:p>
          <a:p>
            <a:pPr algn="l"/>
            <a:r>
              <a:rPr lang="sk-SK" sz="1800" b="0" i="0" u="none" strike="noStrike" baseline="0" err="1">
                <a:latin typeface="Roboto-Light"/>
              </a:rPr>
              <a:t>dezinfekčních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utěrek</a:t>
            </a:r>
            <a:r>
              <a:rPr lang="sk-SK" sz="1800" b="0" i="0" u="none" strike="noStrike" baseline="0">
                <a:latin typeface="Roboto-Light"/>
              </a:rPr>
              <a:t> “</a:t>
            </a:r>
            <a:r>
              <a:rPr lang="sk-SK" sz="1800" b="0" i="0" u="none" strike="noStrike" baseline="0" err="1">
                <a:latin typeface="Roboto-Light"/>
              </a:rPr>
              <a:t>wfk</a:t>
            </a:r>
            <a:r>
              <a:rPr lang="sk-SK" sz="1800" b="0" i="0" u="none" strike="noStrike" baseline="0">
                <a:latin typeface="Roboto-Light"/>
              </a:rPr>
              <a:t> – </a:t>
            </a:r>
            <a:r>
              <a:rPr lang="sk-SK" sz="1800" b="0" i="0" u="none" strike="noStrike" baseline="0" err="1">
                <a:latin typeface="Roboto-Light"/>
              </a:rPr>
              <a:t>Institut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für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angewandte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Forschung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GmbH</a:t>
            </a:r>
            <a:r>
              <a:rPr lang="sk-SK" sz="1800" b="0" i="0" u="none" strike="noStrike" baseline="0">
                <a:latin typeface="Roboto-Light"/>
              </a:rPr>
              <a:t>, </a:t>
            </a:r>
            <a:r>
              <a:rPr lang="sk-SK" sz="1800" b="0" i="0" u="none" strike="noStrike" baseline="0" err="1">
                <a:latin typeface="Roboto-Light"/>
              </a:rPr>
              <a:t>Krefeld</a:t>
            </a:r>
            <a:r>
              <a:rPr lang="sk-SK" sz="1800" b="0" i="0" u="none" strike="noStrike" baseline="0">
                <a:latin typeface="Roboto-Light"/>
              </a:rPr>
              <a:t>, </a:t>
            </a:r>
            <a:r>
              <a:rPr lang="sk-SK" sz="1800" b="0" i="0" u="none" strike="noStrike" baseline="0" err="1">
                <a:latin typeface="Roboto-Light"/>
              </a:rPr>
              <a:t>Německo</a:t>
            </a:r>
            <a:r>
              <a:rPr lang="sk-SK" sz="1800" b="0" i="0" u="none" strike="noStrike" baseline="0">
                <a:latin typeface="Roboto-Light"/>
              </a:rPr>
              <a:t>. Nepublikovaná </a:t>
            </a:r>
            <a:r>
              <a:rPr lang="sk-SK" sz="1800" b="0" i="0" u="none" strike="noStrike" baseline="0" err="1">
                <a:latin typeface="Roboto-Light"/>
              </a:rPr>
              <a:t>studie</a:t>
            </a:r>
            <a:r>
              <a:rPr lang="sk-SK" sz="1800" b="0" i="0" u="none" strike="noStrike" baseline="0">
                <a:latin typeface="Roboto-Light"/>
              </a:rPr>
              <a:t> – </a:t>
            </a:r>
            <a:r>
              <a:rPr lang="sk-SK" sz="1800" b="0" i="0" u="none" strike="noStrike" baseline="0" err="1">
                <a:latin typeface="Roboto-Light"/>
              </a:rPr>
              <a:t>data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jsou</a:t>
            </a:r>
            <a:r>
              <a:rPr lang="sk-SK" sz="1800" b="0" i="0" u="none" strike="noStrike" baseline="0">
                <a:latin typeface="Roboto-Light"/>
              </a:rPr>
              <a:t> k </a:t>
            </a:r>
            <a:r>
              <a:rPr lang="sk-SK" sz="1800" b="0" i="0" u="none" strike="noStrike" baseline="0" err="1">
                <a:latin typeface="Roboto-Light"/>
              </a:rPr>
              <a:t>dispozici</a:t>
            </a:r>
            <a:r>
              <a:rPr lang="sk-SK" sz="1800" b="0" i="0" u="none" strike="noStrike" baseline="0">
                <a:latin typeface="Roboto-Light"/>
              </a:rPr>
              <a:t> v </a:t>
            </a:r>
            <a:r>
              <a:rPr lang="sk-SK" sz="1800" b="0" i="0" u="none" strike="noStrike" baseline="0" err="1">
                <a:latin typeface="Roboto-Light"/>
              </a:rPr>
              <a:t>archivu</a:t>
            </a:r>
            <a:r>
              <a:rPr lang="sk-SK" sz="1800" b="0" i="0" u="none" strike="noStrike" baseline="0">
                <a:latin typeface="Roboto-Light"/>
              </a:rPr>
              <a:t> BODE </a:t>
            </a:r>
            <a:r>
              <a:rPr lang="sk-SK" sz="1800" b="0" i="0" u="none" strike="noStrike" baseline="0" err="1">
                <a:latin typeface="Roboto-Light"/>
              </a:rPr>
              <a:t>Chemie</a:t>
            </a:r>
            <a:r>
              <a:rPr lang="sk-SK" sz="1800" b="0" i="0" u="none" strike="noStrike" baseline="0">
                <a:latin typeface="Roboto-Light"/>
              </a:rPr>
              <a:t> </a:t>
            </a:r>
            <a:r>
              <a:rPr lang="sk-SK" sz="1800" b="0" i="0" u="none" strike="noStrike" baseline="0" err="1">
                <a:latin typeface="Roboto-Light"/>
              </a:rPr>
              <a:t>GmbH</a:t>
            </a:r>
            <a:r>
              <a:rPr lang="sk-SK" sz="1800" b="0" i="0" u="none" strike="noStrike" baseline="0">
                <a:latin typeface="Roboto-Light"/>
              </a:rPr>
              <a:t>.</a:t>
            </a:r>
          </a:p>
          <a:p>
            <a:pPr algn="l"/>
            <a:r>
              <a:rPr lang="sk-SK" sz="1800" b="0" i="0" u="none" strike="noStrike" baseline="0">
                <a:latin typeface="Roboto-Light"/>
              </a:rPr>
              <a:t>4 </a:t>
            </a:r>
            <a:r>
              <a:rPr lang="sk-SK" sz="1800" b="0" i="0" u="none" strike="noStrike" baseline="0" err="1">
                <a:latin typeface="Roboto-Light"/>
              </a:rPr>
              <a:t>Pokud</a:t>
            </a:r>
            <a:r>
              <a:rPr lang="sk-SK" sz="1800" b="0" i="0" u="none" strike="noStrike" baseline="0">
                <a:latin typeface="Roboto-Light"/>
              </a:rPr>
              <a:t> to </a:t>
            </a:r>
            <a:r>
              <a:rPr lang="sk-SK" sz="1800" b="0" i="0" u="none" strike="noStrike" baseline="0" err="1">
                <a:latin typeface="Roboto-Light"/>
              </a:rPr>
              <a:t>umožňují</a:t>
            </a:r>
            <a:r>
              <a:rPr lang="sk-SK" sz="1800" b="0" i="0" u="none" strike="noStrike" baseline="0">
                <a:latin typeface="Roboto-Light"/>
              </a:rPr>
              <a:t> protokoly kontroly </a:t>
            </a:r>
            <a:r>
              <a:rPr lang="sk-SK" sz="1800" b="0" i="0" u="none" strike="noStrike" baseline="0" err="1">
                <a:latin typeface="Roboto-Light"/>
              </a:rPr>
              <a:t>infekcí</a:t>
            </a:r>
            <a:r>
              <a:rPr lang="sk-SK" sz="1800" b="0" i="0" u="none" strike="noStrike" baseline="0">
                <a:latin typeface="Roboto-Light"/>
              </a:rPr>
              <a:t> a bezpečnosti práce.</a:t>
            </a:r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1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1ED4-C5C8-4573-8EA8-36BB55C2DDD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8736BE-8233-8D40-9551-2C322FF44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2599200"/>
            <a:ext cx="7236000" cy="226800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Here goes the title </a:t>
            </a:r>
            <a:br>
              <a:rPr lang="en-GB" dirty="0"/>
            </a:br>
            <a:r>
              <a:rPr lang="en-GB" dirty="0"/>
              <a:t>of the current presentation</a:t>
            </a:r>
            <a:br>
              <a:rPr lang="en-GB" dirty="0"/>
            </a:br>
            <a:r>
              <a:rPr lang="en-GB" dirty="0"/>
              <a:t>Calibri Bold – 36pt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if applicable</a:t>
            </a:r>
            <a:br>
              <a:rPr lang="en-GB" dirty="0"/>
            </a:br>
            <a:r>
              <a:rPr lang="en-GB" dirty="0"/>
              <a:t>Calibri Regular – 20pt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Name Surname / Bold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Event / Date – Calibri 16pt</a:t>
            </a:r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686EF60F-5748-4EE3-BAB2-50CAD97DC025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73286-2C55-4FEA-8359-063521B3B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20AF98-9AF3-4526-B110-01A377C3C97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6A170C-6AF9-4374-9CFF-3579F1D322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64A675-DFFD-46D8-9FD8-67343485D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61361597-D2A2-47D8-8338-3D43CB6DA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458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26527D6-FD0D-4780-9DAA-3AD1134B0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3245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0B79ACA2-2E6B-4772-BF2E-CBB843064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3031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560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125D35-DA0E-4D56-84E2-EB07C329741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113616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3B23CD-383D-429C-A4F3-35DE1E8D4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1E0D63-99ED-4C38-9A7B-5F987DD3B61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BCD8D5-DDE7-4CFD-8230-68C4D986C2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74FA8D-9C59-4C59-B941-BE1A97BEEA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3F40CD6-A60A-4AC9-A58D-DF274B2BF7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000" y="1890938"/>
            <a:ext cx="11361737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668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5840-9460-4E1C-ADA0-DB7E309EE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563987-AF78-49CB-83A9-384E14C88F9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578DB8-B4B8-4C9D-B23E-5ACD4B5FD7A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3E777C-8994-40FF-B1F0-E50C70469E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A0085161-A724-4216-B471-37354B9260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000" y="1890938"/>
            <a:ext cx="5580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F4CD61FC-6100-40C2-9D63-709AA8571F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031" y="1890938"/>
            <a:ext cx="5580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C1603-A908-4F64-90B8-CE9F6B1C99D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5580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E3D193-471F-4C39-85B2-83940809997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97031" y="1450800"/>
            <a:ext cx="5580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339146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20C8849-2EFF-47AE-9654-7601FE9DC1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5C48E8-D83D-4A86-94C2-453A34BAD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92987-6FF8-4C6B-9A24-EBA347C0A10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FCD923-F05F-4EAB-8FA8-3AA9674B90F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34989B-5E7B-4BE0-B41F-9D79E83173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09AD0374-F8C5-40C6-824E-A6AC4B14F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8515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4A9F12B7-C230-4A45-B1E1-60D3CEAFAF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3031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05646AE-2456-445E-9368-998792FAF3D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F0C0DEC-71A9-4D1A-B633-EC82B209031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268516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FE69C82-0C0E-44CA-9994-726355B050AB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123031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4190860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 Conten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79899" y="404813"/>
            <a:ext cx="7504113" cy="5843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Place for chart / graphic / table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02C079-ACD8-467E-90FD-329971157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3672000" cy="75112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Add title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8A43D6-D33A-4F4E-983E-4B49AD66F23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8BC93-1A26-4F31-A77F-942E280C66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BCDEC-DC2A-464B-A415-BE611CBB08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99041BD2-947B-4981-B3F2-8E5697F62E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449388"/>
            <a:ext cx="3672000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706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D0901D-F20C-4ADE-B558-0AB10D5C4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000" y="1450801"/>
            <a:ext cx="113616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8E4913-B03A-4AB6-B7F2-A0872B34D1C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0CBED1-7E45-4D54-80F8-5FC6D98DAF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D840CB-0CFF-4728-A26F-94ABA447D9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B1F31E0-4653-4DC0-B658-BCEDBE198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000" y="1854616"/>
            <a:ext cx="11361737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81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Boxes 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FF59F2D-10A2-4754-9921-2F474FD222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998" y="1450800"/>
            <a:ext cx="5580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84387DE-2F71-492C-B8B2-0D7AC531CF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031" y="1450800"/>
            <a:ext cx="5580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8029B19-0EED-4E9D-BB18-BF6ABA02D98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478951-E3F4-4E8C-8B0E-C16D18C85B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02492C-6BB2-4E6D-ACAA-16FDF397D8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D3C193D6-6164-4F01-AED8-29F6CB2ECA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000" y="1854616"/>
            <a:ext cx="5580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4D01294-00DF-433E-AB6F-5847DB31A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7031" y="1854616"/>
            <a:ext cx="5580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341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Boxes 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F74D605-A6A0-4595-A8A8-8C6B320EE4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1737" y="1854616"/>
            <a:ext cx="3654000" cy="4393784"/>
          </a:xfrm>
          <a:prstGeom prst="rect">
            <a:avLst/>
          </a:prstGeom>
          <a:ln>
            <a:solidFill>
              <a:srgbClr val="84DA10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buClr>
                <a:schemeClr val="accent2"/>
              </a:buClr>
              <a:defRPr/>
            </a:lvl1pPr>
            <a:lvl2pPr marL="540000" indent="-270000"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080000" indent="-270000">
              <a:buClr>
                <a:schemeClr val="accent2"/>
              </a:buClr>
              <a:defRPr/>
            </a:lvl4pPr>
            <a:lvl5pPr marL="1350000" indent="-270000">
              <a:buClr>
                <a:schemeClr val="accent2"/>
              </a:buClr>
              <a:defRPr/>
            </a:lvl5pPr>
            <a:lvl6pPr indent="-270000">
              <a:buClr>
                <a:schemeClr val="accent2"/>
              </a:buClr>
              <a:defRPr/>
            </a:lvl6pPr>
            <a:lvl7pPr marL="1890000" indent="-270000">
              <a:buClr>
                <a:schemeClr val="accent2"/>
              </a:buClr>
              <a:defRPr/>
            </a:lvl7pPr>
            <a:lvl8pPr marL="2160000" indent="-270000">
              <a:buClr>
                <a:schemeClr val="accent2"/>
              </a:buClr>
              <a:defRPr/>
            </a:lvl8pPr>
            <a:lvl9pPr marL="2430000" indent="-270000">
              <a:buClr>
                <a:schemeClr val="accent2"/>
              </a:buClr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1313471-CC4F-401D-A21A-64E06FF8F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997" y="1450800"/>
            <a:ext cx="7505511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9D47630C-F3E7-45AC-AA11-AABD0794C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3031" y="1450800"/>
            <a:ext cx="3654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84DA10"/>
          </a:solidFill>
          <a:ln w="9525">
            <a:solidFill>
              <a:srgbClr val="84D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A6403D-C05D-4F04-ABF8-A5888288A5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4BF264-094B-4198-B74D-A4686A1DA0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1BF471-939C-465A-B65C-9E97D21DE3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5B02BF9-A2EB-416D-BF9B-D9F5D70447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96" y="1854616"/>
            <a:ext cx="7505511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241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E2DD7-B8E4-432E-94F3-EA4CF2C0D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F34033-76D1-4E51-830F-DFE41BDA98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D65D2F-FC85-42B4-AC69-F3001FE7650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7B9F14-7F77-4747-A2A8-E6DB140558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D1991F0-1687-4C7C-B1CC-A7F70AC6E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  <a:endParaRPr lang="de-DE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731D3201-6F36-434E-B46C-3895A6B5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5509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  <a:endParaRPr lang="de-DE"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7112281D-448C-495B-92D6-686B41AD1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3031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SUBTITLE – 18 PT</a:t>
            </a:r>
            <a:endParaRPr lang="de-DE" dirty="0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2DF43CE-6BE3-4FF3-A0BA-BBC484F47B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5509" y="1854616"/>
            <a:ext cx="3654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1CC11A3A-CBFF-43A6-9780-974B5EE0E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031" y="1854616"/>
            <a:ext cx="3654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DB45B188-F8CC-4463-A3DB-3DCEDE040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97" y="1854616"/>
            <a:ext cx="364799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4563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279899" y="404812"/>
            <a:ext cx="7504113" cy="5843587"/>
          </a:xfrm>
          <a:prstGeom prst="rect">
            <a:avLst/>
          </a:prstGeom>
          <a:solidFill>
            <a:schemeClr val="bg2"/>
          </a:solidFill>
        </p:spPr>
        <p:txBody>
          <a:bodyPr anchor="t">
            <a:normAutofit/>
          </a:bodyPr>
          <a:lstStyle>
            <a:lvl1pPr marL="0" indent="0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for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4050F-64F1-47BC-B522-5CB5026C5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3672000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9A5BB-6082-4942-8634-8BF50C5F9D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48B76-62D9-4E40-9A37-29BD6EB042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E1094-726C-4682-B726-7B5C55A53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D35A2A1-7D11-44E9-84EC-3FD8CD7A8B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449388"/>
            <a:ext cx="3672000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0771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+ b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E778437-48EB-1635-99B0-0BEC450C33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6858001"/>
          </a:xfrm>
          <a:custGeom>
            <a:avLst/>
            <a:gdLst>
              <a:gd name="connsiteX0" fmla="*/ 1292940 w 12192000"/>
              <a:gd name="connsiteY0" fmla="*/ 5165903 h 6858001"/>
              <a:gd name="connsiteX1" fmla="*/ 1269647 w 12192000"/>
              <a:gd name="connsiteY1" fmla="*/ 5175551 h 6858001"/>
              <a:gd name="connsiteX2" fmla="*/ 1259999 w 12192000"/>
              <a:gd name="connsiteY2" fmla="*/ 5198844 h 6858001"/>
              <a:gd name="connsiteX3" fmla="*/ 1259999 w 12192000"/>
              <a:gd name="connsiteY3" fmla="*/ 5198843 h 6858001"/>
              <a:gd name="connsiteX4" fmla="*/ 1259999 w 12192000"/>
              <a:gd name="connsiteY4" fmla="*/ 5198844 h 6858001"/>
              <a:gd name="connsiteX5" fmla="*/ 1259999 w 12192000"/>
              <a:gd name="connsiteY5" fmla="*/ 5198844 h 6858001"/>
              <a:gd name="connsiteX6" fmla="*/ 1269647 w 12192000"/>
              <a:gd name="connsiteY6" fmla="*/ 5222136 h 6858001"/>
              <a:gd name="connsiteX7" fmla="*/ 1292940 w 12192000"/>
              <a:gd name="connsiteY7" fmla="*/ 5231784 h 6858001"/>
              <a:gd name="connsiteX8" fmla="*/ 1964927 w 12192000"/>
              <a:gd name="connsiteY8" fmla="*/ 5231785 h 6858001"/>
              <a:gd name="connsiteX9" fmla="*/ 1997868 w 12192000"/>
              <a:gd name="connsiteY9" fmla="*/ 5198844 h 6858001"/>
              <a:gd name="connsiteX10" fmla="*/ 1997869 w 12192000"/>
              <a:gd name="connsiteY10" fmla="*/ 5198844 h 6858001"/>
              <a:gd name="connsiteX11" fmla="*/ 1964928 w 12192000"/>
              <a:gd name="connsiteY11" fmla="*/ 5165903 h 6858001"/>
              <a:gd name="connsiteX12" fmla="*/ 7266734 w 12192000"/>
              <a:gd name="connsiteY12" fmla="*/ 0 h 6858001"/>
              <a:gd name="connsiteX13" fmla="*/ 12192000 w 12192000"/>
              <a:gd name="connsiteY13" fmla="*/ 0 h 6858001"/>
              <a:gd name="connsiteX14" fmla="*/ 12192000 w 12192000"/>
              <a:gd name="connsiteY14" fmla="*/ 6858001 h 6858001"/>
              <a:gd name="connsiteX15" fmla="*/ 0 w 12192000"/>
              <a:gd name="connsiteY15" fmla="*/ 6858001 h 6858001"/>
              <a:gd name="connsiteX16" fmla="*/ 0 w 12192000"/>
              <a:gd name="connsiteY16" fmla="*/ 1657411 h 6858001"/>
              <a:gd name="connsiteX17" fmla="*/ 440960 w 12192000"/>
              <a:gd name="connsiteY17" fmla="*/ 1840088 h 6858001"/>
              <a:gd name="connsiteX18" fmla="*/ 2437175 w 12192000"/>
              <a:gd name="connsiteY18" fmla="*/ 2184654 h 6858001"/>
              <a:gd name="connsiteX19" fmla="*/ 6871176 w 12192000"/>
              <a:gd name="connsiteY19" fmla="*/ 37266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1">
                <a:moveTo>
                  <a:pt x="1292940" y="5165903"/>
                </a:moveTo>
                <a:cubicBezTo>
                  <a:pt x="1283844" y="5165903"/>
                  <a:pt x="1275608" y="5169590"/>
                  <a:pt x="1269647" y="5175551"/>
                </a:cubicBezTo>
                <a:lnTo>
                  <a:pt x="1259999" y="5198844"/>
                </a:lnTo>
                <a:lnTo>
                  <a:pt x="1259999" y="5198843"/>
                </a:lnTo>
                <a:lnTo>
                  <a:pt x="1259999" y="5198844"/>
                </a:lnTo>
                <a:lnTo>
                  <a:pt x="1259999" y="5198844"/>
                </a:lnTo>
                <a:lnTo>
                  <a:pt x="1269647" y="5222136"/>
                </a:lnTo>
                <a:cubicBezTo>
                  <a:pt x="1275608" y="5228097"/>
                  <a:pt x="1283844" y="5231784"/>
                  <a:pt x="1292940" y="5231784"/>
                </a:cubicBezTo>
                <a:lnTo>
                  <a:pt x="1964927" y="5231785"/>
                </a:lnTo>
                <a:cubicBezTo>
                  <a:pt x="1983120" y="5231785"/>
                  <a:pt x="1997868" y="5217037"/>
                  <a:pt x="1997868" y="5198844"/>
                </a:cubicBezTo>
                <a:lnTo>
                  <a:pt x="1997869" y="5198844"/>
                </a:lnTo>
                <a:cubicBezTo>
                  <a:pt x="1997869" y="5180651"/>
                  <a:pt x="1983121" y="5165903"/>
                  <a:pt x="1964928" y="5165903"/>
                </a:cubicBezTo>
                <a:close/>
                <a:moveTo>
                  <a:pt x="7266734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1657411"/>
                </a:lnTo>
                <a:lnTo>
                  <a:pt x="440960" y="1840088"/>
                </a:lnTo>
                <a:cubicBezTo>
                  <a:pt x="1083254" y="2066860"/>
                  <a:pt x="1749311" y="2184654"/>
                  <a:pt x="2437175" y="2184654"/>
                </a:cubicBezTo>
                <a:cubicBezTo>
                  <a:pt x="4042192" y="2184654"/>
                  <a:pt x="5528478" y="1543333"/>
                  <a:pt x="6871176" y="37266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828000" anchor="ctr" anchorCtr="1">
            <a:noAutofit/>
          </a:bodyPr>
          <a:lstStyle>
            <a:lvl1pPr marL="1587" indent="0">
              <a:buNone/>
              <a:defRPr/>
            </a:lvl1pPr>
          </a:lstStyle>
          <a:p>
            <a:r>
              <a:rPr lang="en-US" dirty="0"/>
              <a:t>Insert (bright) image here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AD3CAF-ADC2-3F4A-2EA6-88B7D7CF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3596640"/>
            <a:ext cx="7236000" cy="1270559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Here goes the title, </a:t>
            </a:r>
            <a:br>
              <a:rPr lang="en-GB" dirty="0"/>
            </a:br>
            <a:r>
              <a:rPr lang="en-GB" dirty="0"/>
              <a:t>the text colour must be bright blue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if applicable</a:t>
            </a:r>
            <a:br>
              <a:rPr lang="en-GB" dirty="0"/>
            </a:br>
            <a:r>
              <a:rPr lang="en-GB" dirty="0"/>
              <a:t>Calibri Regular – 20pt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Name Surname / Bold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Event / Date – Calibri 16pt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  <p:cxnSp>
        <p:nvCxnSpPr>
          <p:cNvPr id="22" name="Straight Connector 3">
            <a:extLst>
              <a:ext uri="{FF2B5EF4-FFF2-40B4-BE49-F238E27FC236}">
                <a16:creationId xmlns:a16="http://schemas.microsoft.com/office/drawing/2014/main" id="{3C62D38B-28BD-4DE7-EF07-F766CB963858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64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3BC26D-F0D5-4575-8CE7-F0CC718C4D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0225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3BC26D-F0D5-4575-8CE7-F0CC718C4D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27675D9-9443-48AD-859B-3F975FA460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rgbClr val="0F43A5"/>
              </a:gs>
              <a:gs pos="100000">
                <a:srgbClr val="3DC4FF"/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/>
            <a:endParaRPr lang="en-US" sz="3200" b="0" i="0" baseline="0">
              <a:latin typeface="Calibri" panose="020F050202020403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5214" y="1528763"/>
            <a:ext cx="11256962" cy="4787900"/>
          </a:xfrm>
        </p:spPr>
        <p:txBody>
          <a:bodyPr>
            <a:noAutofit/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Place for text or chart / graphic /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392D4-FFC4-465F-BC9B-492FD4594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01014C0-EE2F-7441-B3D5-91CB87C06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0900B69-613D-2B49-A555-576EA091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defTabSz="914400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3DF15B3-2559-9A4D-BD95-A0CC5DD0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875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20" y="290280"/>
            <a:ext cx="10515600" cy="94343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id-ID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CBBED91-868F-5C44-B489-F02C1EDA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28A0292-0885-794E-9004-0541610F8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defTabSz="914400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CE5134D-8EFA-3740-97E4-4E0A22C9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381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4866B28C-CC5E-0E45-B0F4-28E8B4E29F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0688" y="0"/>
            <a:ext cx="5021312" cy="6858000"/>
          </a:xfrm>
          <a:custGeom>
            <a:avLst/>
            <a:gdLst>
              <a:gd name="connsiteX0" fmla="*/ 4273599 w 5021312"/>
              <a:gd name="connsiteY0" fmla="*/ 6379369 h 6858000"/>
              <a:gd name="connsiteX1" fmla="*/ 3852117 w 5021312"/>
              <a:gd name="connsiteY1" fmla="*/ 6552010 h 6858000"/>
              <a:gd name="connsiteX2" fmla="*/ 4273599 w 5021312"/>
              <a:gd name="connsiteY2" fmla="*/ 6724651 h 6858000"/>
              <a:gd name="connsiteX3" fmla="*/ 4437659 w 5021312"/>
              <a:gd name="connsiteY3" fmla="*/ 6711084 h 6858000"/>
              <a:gd name="connsiteX4" fmla="*/ 4450424 w 5021312"/>
              <a:gd name="connsiteY4" fmla="*/ 6708246 h 6858000"/>
              <a:gd name="connsiteX5" fmla="*/ 4463213 w 5021312"/>
              <a:gd name="connsiteY5" fmla="*/ 6722260 h 6858000"/>
              <a:gd name="connsiteX6" fmla="*/ 4509939 w 5021312"/>
              <a:gd name="connsiteY6" fmla="*/ 6736558 h 6858000"/>
              <a:gd name="connsiteX7" fmla="*/ 4576019 w 5021312"/>
              <a:gd name="connsiteY7" fmla="*/ 6687742 h 6858000"/>
              <a:gd name="connsiteX8" fmla="*/ 4572209 w 5021312"/>
              <a:gd name="connsiteY8" fmla="*/ 6673799 h 6858000"/>
              <a:gd name="connsiteX9" fmla="*/ 4623098 w 5021312"/>
              <a:gd name="connsiteY9" fmla="*/ 6648535 h 6858000"/>
              <a:gd name="connsiteX10" fmla="*/ 4695081 w 5021312"/>
              <a:gd name="connsiteY10" fmla="*/ 6552010 h 6858000"/>
              <a:gd name="connsiteX11" fmla="*/ 4273599 w 5021312"/>
              <a:gd name="connsiteY11" fmla="*/ 6379369 h 6858000"/>
              <a:gd name="connsiteX12" fmla="*/ 819551 w 5021312"/>
              <a:gd name="connsiteY12" fmla="*/ 0 h 6858000"/>
              <a:gd name="connsiteX13" fmla="*/ 5021312 w 5021312"/>
              <a:gd name="connsiteY13" fmla="*/ 0 h 6858000"/>
              <a:gd name="connsiteX14" fmla="*/ 5021312 w 5021312"/>
              <a:gd name="connsiteY14" fmla="*/ 6858000 h 6858000"/>
              <a:gd name="connsiteX15" fmla="*/ 819512 w 5021312"/>
              <a:gd name="connsiteY15" fmla="*/ 6858000 h 6858000"/>
              <a:gd name="connsiteX16" fmla="*/ 792683 w 5021312"/>
              <a:gd name="connsiteY16" fmla="*/ 6806944 h 6858000"/>
              <a:gd name="connsiteX17" fmla="*/ 0 w 5021312"/>
              <a:gd name="connsiteY17" fmla="*/ 3429000 h 6858000"/>
              <a:gd name="connsiteX18" fmla="*/ 792683 w 5021312"/>
              <a:gd name="connsiteY18" fmla="*/ 51056 h 6858000"/>
              <a:gd name="connsiteX19" fmla="*/ 804640 w 5021312"/>
              <a:gd name="connsiteY19" fmla="*/ 28302 h 6858000"/>
              <a:gd name="connsiteX20" fmla="*/ 805177 w 5021312"/>
              <a:gd name="connsiteY20" fmla="*/ 28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312" h="6858000">
                <a:moveTo>
                  <a:pt x="4273599" y="6379369"/>
                </a:moveTo>
                <a:cubicBezTo>
                  <a:pt x="4040821" y="6379369"/>
                  <a:pt x="3852117" y="6456663"/>
                  <a:pt x="3852117" y="6552010"/>
                </a:cubicBezTo>
                <a:cubicBezTo>
                  <a:pt x="3852117" y="6647357"/>
                  <a:pt x="4040821" y="6724651"/>
                  <a:pt x="4273599" y="6724651"/>
                </a:cubicBezTo>
                <a:cubicBezTo>
                  <a:pt x="4331794" y="6724651"/>
                  <a:pt x="4387233" y="6719820"/>
                  <a:pt x="4437659" y="6711084"/>
                </a:cubicBezTo>
                <a:lnTo>
                  <a:pt x="4450424" y="6708246"/>
                </a:lnTo>
                <a:lnTo>
                  <a:pt x="4463213" y="6722260"/>
                </a:lnTo>
                <a:cubicBezTo>
                  <a:pt x="4475172" y="6731094"/>
                  <a:pt x="4491691" y="6736558"/>
                  <a:pt x="4509939" y="6736558"/>
                </a:cubicBezTo>
                <a:cubicBezTo>
                  <a:pt x="4546434" y="6736558"/>
                  <a:pt x="4576019" y="6714702"/>
                  <a:pt x="4576019" y="6687742"/>
                </a:cubicBezTo>
                <a:lnTo>
                  <a:pt x="4572209" y="6673799"/>
                </a:lnTo>
                <a:lnTo>
                  <a:pt x="4623098" y="6648535"/>
                </a:lnTo>
                <a:cubicBezTo>
                  <a:pt x="4668544" y="6620982"/>
                  <a:pt x="4695081" y="6587765"/>
                  <a:pt x="4695081" y="6552010"/>
                </a:cubicBezTo>
                <a:cubicBezTo>
                  <a:pt x="4695081" y="6456663"/>
                  <a:pt x="4506377" y="6379369"/>
                  <a:pt x="4273599" y="6379369"/>
                </a:cubicBezTo>
                <a:close/>
                <a:moveTo>
                  <a:pt x="819551" y="0"/>
                </a:moveTo>
                <a:lnTo>
                  <a:pt x="5021312" y="0"/>
                </a:lnTo>
                <a:lnTo>
                  <a:pt x="5021312" y="6858000"/>
                </a:lnTo>
                <a:lnTo>
                  <a:pt x="819512" y="6858000"/>
                </a:lnTo>
                <a:lnTo>
                  <a:pt x="792683" y="6806944"/>
                </a:lnTo>
                <a:cubicBezTo>
                  <a:pt x="282256" y="5768699"/>
                  <a:pt x="0" y="4627208"/>
                  <a:pt x="0" y="3429000"/>
                </a:cubicBezTo>
                <a:cubicBezTo>
                  <a:pt x="0" y="2230792"/>
                  <a:pt x="282256" y="1089300"/>
                  <a:pt x="792683" y="51056"/>
                </a:cubicBezTo>
                <a:lnTo>
                  <a:pt x="804640" y="28302"/>
                </a:lnTo>
                <a:lnTo>
                  <a:pt x="805177" y="2857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br>
              <a:rPr lang="de-DE"/>
            </a:br>
            <a:br>
              <a:rPr lang="de-DE"/>
            </a:br>
            <a:r>
              <a:rPr lang="de-DE"/>
              <a:t>Place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4050F-64F1-47BC-B522-5CB5026C5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8" y="404812"/>
            <a:ext cx="6363517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E1094-726C-4682-B726-7B5C55A53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D35A2A1-7D11-44E9-84EC-3FD8CD7A8B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999" y="1449388"/>
            <a:ext cx="6364487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>
                <a:latin typeface="Calibri" panose="020F0502020204030204" pitchFamily="34" charset="0"/>
              </a:defRPr>
            </a:lvl1pPr>
            <a:lvl2pPr marL="540000" indent="-270000"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 marL="1080000" indent="-270000">
              <a:defRPr>
                <a:latin typeface="Calibri" panose="020F0502020204030204" pitchFamily="34" charset="0"/>
              </a:defRPr>
            </a:lvl4pPr>
            <a:lvl5pPr marL="1080000" indent="0">
              <a:buNone/>
              <a:defRPr>
                <a:latin typeface="Calibri" panose="020F0502020204030204" pitchFamily="34" charset="0"/>
              </a:defRPr>
            </a:lvl5pPr>
            <a:lvl6pPr indent="-270000">
              <a:defRPr>
                <a:latin typeface="Calibri" panose="020F0502020204030204" pitchFamily="34" charset="0"/>
              </a:defRPr>
            </a:lvl6pPr>
            <a:lvl7pPr marL="1890000" indent="-270000">
              <a:defRPr>
                <a:latin typeface="Calibri" panose="020F0502020204030204" pitchFamily="34" charset="0"/>
              </a:defRPr>
            </a:lvl7pPr>
            <a:lvl8pPr marL="2160000" indent="-270000">
              <a:defRPr>
                <a:latin typeface="Calibri" panose="020F0502020204030204" pitchFamily="34" charset="0"/>
              </a:defRPr>
            </a:lvl8pPr>
            <a:lvl9pPr marL="2430000" indent="-270000"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	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8"/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84D6B6-797E-5A4E-B20E-678A84E2A0E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CC185E-5F53-204C-836D-B6B94850941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781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4EE81A4-9C91-49BD-9063-A94A53B0C2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4969" y="1449389"/>
            <a:ext cx="5580000" cy="4799012"/>
          </a:xfrm>
          <a:prstGeom prst="roundRect">
            <a:avLst>
              <a:gd name="adj" fmla="val 5765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BB077C-11F7-48B9-9DF3-A77EC735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69" y="404812"/>
            <a:ext cx="11362062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0F88340-5018-41DA-B79B-A20C38091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03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89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216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43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/>
              <a:t>Erste Ebene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  <a:p>
            <a:pPr lvl="5"/>
            <a:r>
              <a:rPr lang="en-US"/>
              <a:t>Sechste Ebene</a:t>
            </a:r>
          </a:p>
          <a:p>
            <a:pPr lvl="6"/>
            <a:r>
              <a:rPr lang="en-US"/>
              <a:t>Siebente Ebene</a:t>
            </a:r>
          </a:p>
          <a:p>
            <a:pPr lvl="7"/>
            <a:r>
              <a:rPr lang="en-US"/>
              <a:t>Achte Ebene</a:t>
            </a:r>
          </a:p>
          <a:p>
            <a:pPr lvl="8"/>
            <a:r>
              <a:rPr lang="en-US"/>
              <a:t>Neunte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A33F4C-B090-4348-A2B3-B2E1368969A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DA8979-CB4C-F640-BC77-889BAFDFAD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91440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274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8736BE-8233-8D40-9551-2C322FF44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2599200"/>
            <a:ext cx="7236000" cy="226800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Sem zadejte nadpis 
aktuální prezentace
Calibri Bold – 36 b.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Případný podnadpis
Calibri Regular – 20 b.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Jméno a příjmení / tučně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Událost / datum – Calibri 16 b.</a:t>
            </a:r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686EF60F-5748-4EE3-BAB2-50CAD97DC025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4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+ b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E778437-48EB-1635-99B0-0BEC450C33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6858001"/>
          </a:xfrm>
          <a:custGeom>
            <a:avLst/>
            <a:gdLst>
              <a:gd name="connsiteX0" fmla="*/ 1292940 w 12192000"/>
              <a:gd name="connsiteY0" fmla="*/ 5165903 h 6858001"/>
              <a:gd name="connsiteX1" fmla="*/ 1269647 w 12192000"/>
              <a:gd name="connsiteY1" fmla="*/ 5175551 h 6858001"/>
              <a:gd name="connsiteX2" fmla="*/ 1259999 w 12192000"/>
              <a:gd name="connsiteY2" fmla="*/ 5198844 h 6858001"/>
              <a:gd name="connsiteX3" fmla="*/ 1259999 w 12192000"/>
              <a:gd name="connsiteY3" fmla="*/ 5198843 h 6858001"/>
              <a:gd name="connsiteX4" fmla="*/ 1259999 w 12192000"/>
              <a:gd name="connsiteY4" fmla="*/ 5198844 h 6858001"/>
              <a:gd name="connsiteX5" fmla="*/ 1259999 w 12192000"/>
              <a:gd name="connsiteY5" fmla="*/ 5198844 h 6858001"/>
              <a:gd name="connsiteX6" fmla="*/ 1269647 w 12192000"/>
              <a:gd name="connsiteY6" fmla="*/ 5222136 h 6858001"/>
              <a:gd name="connsiteX7" fmla="*/ 1292940 w 12192000"/>
              <a:gd name="connsiteY7" fmla="*/ 5231784 h 6858001"/>
              <a:gd name="connsiteX8" fmla="*/ 1964927 w 12192000"/>
              <a:gd name="connsiteY8" fmla="*/ 5231785 h 6858001"/>
              <a:gd name="connsiteX9" fmla="*/ 1997868 w 12192000"/>
              <a:gd name="connsiteY9" fmla="*/ 5198844 h 6858001"/>
              <a:gd name="connsiteX10" fmla="*/ 1997869 w 12192000"/>
              <a:gd name="connsiteY10" fmla="*/ 5198844 h 6858001"/>
              <a:gd name="connsiteX11" fmla="*/ 1964928 w 12192000"/>
              <a:gd name="connsiteY11" fmla="*/ 5165903 h 6858001"/>
              <a:gd name="connsiteX12" fmla="*/ 7266734 w 12192000"/>
              <a:gd name="connsiteY12" fmla="*/ 0 h 6858001"/>
              <a:gd name="connsiteX13" fmla="*/ 12192000 w 12192000"/>
              <a:gd name="connsiteY13" fmla="*/ 0 h 6858001"/>
              <a:gd name="connsiteX14" fmla="*/ 12192000 w 12192000"/>
              <a:gd name="connsiteY14" fmla="*/ 6858001 h 6858001"/>
              <a:gd name="connsiteX15" fmla="*/ 0 w 12192000"/>
              <a:gd name="connsiteY15" fmla="*/ 6858001 h 6858001"/>
              <a:gd name="connsiteX16" fmla="*/ 0 w 12192000"/>
              <a:gd name="connsiteY16" fmla="*/ 1657411 h 6858001"/>
              <a:gd name="connsiteX17" fmla="*/ 440960 w 12192000"/>
              <a:gd name="connsiteY17" fmla="*/ 1840088 h 6858001"/>
              <a:gd name="connsiteX18" fmla="*/ 2437175 w 12192000"/>
              <a:gd name="connsiteY18" fmla="*/ 2184654 h 6858001"/>
              <a:gd name="connsiteX19" fmla="*/ 6871176 w 12192000"/>
              <a:gd name="connsiteY19" fmla="*/ 37266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1">
                <a:moveTo>
                  <a:pt x="1292940" y="5165903"/>
                </a:moveTo>
                <a:cubicBezTo>
                  <a:pt x="1283844" y="5165903"/>
                  <a:pt x="1275608" y="5169590"/>
                  <a:pt x="1269647" y="5175551"/>
                </a:cubicBezTo>
                <a:lnTo>
                  <a:pt x="1259999" y="5198844"/>
                </a:lnTo>
                <a:lnTo>
                  <a:pt x="1259999" y="5198843"/>
                </a:lnTo>
                <a:lnTo>
                  <a:pt x="1259999" y="5198844"/>
                </a:lnTo>
                <a:lnTo>
                  <a:pt x="1259999" y="5198844"/>
                </a:lnTo>
                <a:lnTo>
                  <a:pt x="1269647" y="5222136"/>
                </a:lnTo>
                <a:cubicBezTo>
                  <a:pt x="1275608" y="5228097"/>
                  <a:pt x="1283844" y="5231784"/>
                  <a:pt x="1292940" y="5231784"/>
                </a:cubicBezTo>
                <a:lnTo>
                  <a:pt x="1964927" y="5231785"/>
                </a:lnTo>
                <a:cubicBezTo>
                  <a:pt x="1983120" y="5231785"/>
                  <a:pt x="1997868" y="5217037"/>
                  <a:pt x="1997868" y="5198844"/>
                </a:cubicBezTo>
                <a:lnTo>
                  <a:pt x="1997869" y="5198844"/>
                </a:lnTo>
                <a:cubicBezTo>
                  <a:pt x="1997869" y="5180651"/>
                  <a:pt x="1983121" y="5165903"/>
                  <a:pt x="1964928" y="5165903"/>
                </a:cubicBezTo>
                <a:close/>
                <a:moveTo>
                  <a:pt x="7266734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1657411"/>
                </a:lnTo>
                <a:lnTo>
                  <a:pt x="440960" y="1840088"/>
                </a:lnTo>
                <a:cubicBezTo>
                  <a:pt x="1083254" y="2066860"/>
                  <a:pt x="1749311" y="2184654"/>
                  <a:pt x="2437175" y="2184654"/>
                </a:cubicBezTo>
                <a:cubicBezTo>
                  <a:pt x="4042192" y="2184654"/>
                  <a:pt x="5528478" y="1543333"/>
                  <a:pt x="6871176" y="37266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828000" anchor="ctr" anchorCtr="1">
            <a:noAutofit/>
          </a:bodyPr>
          <a:lstStyle>
            <a:lvl1pPr marL="1587" indent="0">
              <a:buNone/>
              <a:defRPr i="1"/>
            </a:lvl1pPr>
          </a:lstStyle>
          <a:p>
            <a:r>
              <a:rPr lang="en-US" dirty="0" err="1"/>
              <a:t>Místo</a:t>
            </a:r>
            <a:r>
              <a:rPr lang="en-US" dirty="0"/>
              <a:t> pro (jasný) </a:t>
            </a:r>
            <a:r>
              <a:rPr lang="en-US" dirty="0" err="1"/>
              <a:t>obrázek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AD3CAF-ADC2-3F4A-2EA6-88B7D7CF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3596640"/>
            <a:ext cx="7236000" cy="1270559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Sem zadejte nadpis</a:t>
            </a:r>
            <a:r>
              <a:rPr lang="fr-FR" dirty="0"/>
              <a:t>, </a:t>
            </a:r>
            <a:br>
              <a:rPr lang="fr-FR" dirty="0"/>
            </a:br>
            <a:r>
              <a:rPr lang="cs-CZ" noProof="0" dirty="0"/>
              <a:t>barva textu musí být </a:t>
            </a:r>
            <a:r>
              <a:rPr lang="en-GB" dirty="0"/>
              <a:t>bright blue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Případný podnadpis
Calibri Regular – 20 b.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Jméno a příjmení / tučně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Událost / datum – Calibri 16 b.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  <p:cxnSp>
        <p:nvCxnSpPr>
          <p:cNvPr id="22" name="Straight Connector 3">
            <a:extLst>
              <a:ext uri="{FF2B5EF4-FFF2-40B4-BE49-F238E27FC236}">
                <a16:creationId xmlns:a16="http://schemas.microsoft.com/office/drawing/2014/main" id="{3C62D38B-28BD-4DE7-EF07-F766CB963858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019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+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E778437-48EB-1635-99B0-0BEC450C33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6858001"/>
          </a:xfrm>
          <a:custGeom>
            <a:avLst/>
            <a:gdLst>
              <a:gd name="connsiteX0" fmla="*/ 1292940 w 12192000"/>
              <a:gd name="connsiteY0" fmla="*/ 5165903 h 6858001"/>
              <a:gd name="connsiteX1" fmla="*/ 1269647 w 12192000"/>
              <a:gd name="connsiteY1" fmla="*/ 5175551 h 6858001"/>
              <a:gd name="connsiteX2" fmla="*/ 1259999 w 12192000"/>
              <a:gd name="connsiteY2" fmla="*/ 5198844 h 6858001"/>
              <a:gd name="connsiteX3" fmla="*/ 1259999 w 12192000"/>
              <a:gd name="connsiteY3" fmla="*/ 5198843 h 6858001"/>
              <a:gd name="connsiteX4" fmla="*/ 1259999 w 12192000"/>
              <a:gd name="connsiteY4" fmla="*/ 5198844 h 6858001"/>
              <a:gd name="connsiteX5" fmla="*/ 1259999 w 12192000"/>
              <a:gd name="connsiteY5" fmla="*/ 5198844 h 6858001"/>
              <a:gd name="connsiteX6" fmla="*/ 1269647 w 12192000"/>
              <a:gd name="connsiteY6" fmla="*/ 5222136 h 6858001"/>
              <a:gd name="connsiteX7" fmla="*/ 1292940 w 12192000"/>
              <a:gd name="connsiteY7" fmla="*/ 5231784 h 6858001"/>
              <a:gd name="connsiteX8" fmla="*/ 1964927 w 12192000"/>
              <a:gd name="connsiteY8" fmla="*/ 5231785 h 6858001"/>
              <a:gd name="connsiteX9" fmla="*/ 1997868 w 12192000"/>
              <a:gd name="connsiteY9" fmla="*/ 5198844 h 6858001"/>
              <a:gd name="connsiteX10" fmla="*/ 1997869 w 12192000"/>
              <a:gd name="connsiteY10" fmla="*/ 5198844 h 6858001"/>
              <a:gd name="connsiteX11" fmla="*/ 1964928 w 12192000"/>
              <a:gd name="connsiteY11" fmla="*/ 5165903 h 6858001"/>
              <a:gd name="connsiteX12" fmla="*/ 7266734 w 12192000"/>
              <a:gd name="connsiteY12" fmla="*/ 0 h 6858001"/>
              <a:gd name="connsiteX13" fmla="*/ 12192000 w 12192000"/>
              <a:gd name="connsiteY13" fmla="*/ 0 h 6858001"/>
              <a:gd name="connsiteX14" fmla="*/ 12192000 w 12192000"/>
              <a:gd name="connsiteY14" fmla="*/ 6858001 h 6858001"/>
              <a:gd name="connsiteX15" fmla="*/ 0 w 12192000"/>
              <a:gd name="connsiteY15" fmla="*/ 6858001 h 6858001"/>
              <a:gd name="connsiteX16" fmla="*/ 0 w 12192000"/>
              <a:gd name="connsiteY16" fmla="*/ 1657411 h 6858001"/>
              <a:gd name="connsiteX17" fmla="*/ 440960 w 12192000"/>
              <a:gd name="connsiteY17" fmla="*/ 1840088 h 6858001"/>
              <a:gd name="connsiteX18" fmla="*/ 2437175 w 12192000"/>
              <a:gd name="connsiteY18" fmla="*/ 2184654 h 6858001"/>
              <a:gd name="connsiteX19" fmla="*/ 6871176 w 12192000"/>
              <a:gd name="connsiteY19" fmla="*/ 37266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1">
                <a:moveTo>
                  <a:pt x="1292940" y="5165903"/>
                </a:moveTo>
                <a:cubicBezTo>
                  <a:pt x="1283844" y="5165903"/>
                  <a:pt x="1275608" y="5169590"/>
                  <a:pt x="1269647" y="5175551"/>
                </a:cubicBezTo>
                <a:lnTo>
                  <a:pt x="1259999" y="5198844"/>
                </a:lnTo>
                <a:lnTo>
                  <a:pt x="1259999" y="5198843"/>
                </a:lnTo>
                <a:lnTo>
                  <a:pt x="1259999" y="5198844"/>
                </a:lnTo>
                <a:lnTo>
                  <a:pt x="1259999" y="5198844"/>
                </a:lnTo>
                <a:lnTo>
                  <a:pt x="1269647" y="5222136"/>
                </a:lnTo>
                <a:cubicBezTo>
                  <a:pt x="1275608" y="5228097"/>
                  <a:pt x="1283844" y="5231784"/>
                  <a:pt x="1292940" y="5231784"/>
                </a:cubicBezTo>
                <a:lnTo>
                  <a:pt x="1964927" y="5231785"/>
                </a:lnTo>
                <a:cubicBezTo>
                  <a:pt x="1983120" y="5231785"/>
                  <a:pt x="1997868" y="5217037"/>
                  <a:pt x="1997868" y="5198844"/>
                </a:cubicBezTo>
                <a:lnTo>
                  <a:pt x="1997869" y="5198844"/>
                </a:lnTo>
                <a:cubicBezTo>
                  <a:pt x="1997869" y="5180651"/>
                  <a:pt x="1983121" y="5165903"/>
                  <a:pt x="1964928" y="5165903"/>
                </a:cubicBezTo>
                <a:close/>
                <a:moveTo>
                  <a:pt x="7266734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1657411"/>
                </a:lnTo>
                <a:lnTo>
                  <a:pt x="440960" y="1840088"/>
                </a:lnTo>
                <a:cubicBezTo>
                  <a:pt x="1083254" y="2066860"/>
                  <a:pt x="1749311" y="2184654"/>
                  <a:pt x="2437175" y="2184654"/>
                </a:cubicBezTo>
                <a:cubicBezTo>
                  <a:pt x="4042192" y="2184654"/>
                  <a:pt x="5528478" y="1543333"/>
                  <a:pt x="6871176" y="37266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bIns="828000" anchor="ctr" anchorCtr="1">
            <a:noAutofit/>
          </a:bodyPr>
          <a:lstStyle>
            <a:lvl1pPr marL="1587" indent="0">
              <a:buNone/>
              <a:defRPr i="1"/>
            </a:lvl1pPr>
          </a:lstStyle>
          <a:p>
            <a:r>
              <a:rPr lang="en-US" dirty="0" err="1"/>
              <a:t>Místo</a:t>
            </a:r>
            <a:r>
              <a:rPr lang="en-US" dirty="0"/>
              <a:t> pro (</a:t>
            </a:r>
            <a:r>
              <a:rPr lang="en-US" dirty="0" err="1"/>
              <a:t>tmavý</a:t>
            </a:r>
            <a:r>
              <a:rPr lang="en-US" dirty="0"/>
              <a:t>) </a:t>
            </a:r>
            <a:r>
              <a:rPr lang="en-US" dirty="0" err="1"/>
              <a:t>obrázek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AD3CAF-ADC2-3F4A-2EA6-88B7D7CF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3596640"/>
            <a:ext cx="7236000" cy="1270559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Sem zadejte nadpis</a:t>
            </a:r>
            <a:r>
              <a:rPr lang="fr-FR" dirty="0"/>
              <a:t>, </a:t>
            </a:r>
            <a:br>
              <a:rPr lang="fr-FR" dirty="0"/>
            </a:br>
            <a:r>
              <a:rPr lang="cs-CZ" noProof="0" dirty="0"/>
              <a:t>barva textu musí být bílá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Případný podnadpis
Calibri Regular – 20 b.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a příjmení / tučně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Událost / datum – Calibri 16 b.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  <p:cxnSp>
        <p:nvCxnSpPr>
          <p:cNvPr id="22" name="Straight Connector 3">
            <a:extLst>
              <a:ext uri="{FF2B5EF4-FFF2-40B4-BE49-F238E27FC236}">
                <a16:creationId xmlns:a16="http://schemas.microsoft.com/office/drawing/2014/main" id="{3C62D38B-28BD-4DE7-EF07-F766CB963858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357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2465B23-2D38-B341-8C2D-4EA58D3A1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0000" y="2599200"/>
            <a:ext cx="7236000" cy="226800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Název kapitoly
Calibri Bold – 36 b.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F8AAA2C-65C8-D44E-A1BA-D0ABDC58C5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Případný podnadpis
Calibri Regular – 20 b.</a:t>
            </a:r>
          </a:p>
        </p:txBody>
      </p:sp>
      <p:cxnSp>
        <p:nvCxnSpPr>
          <p:cNvPr id="17" name="Straight Connector 3">
            <a:extLst>
              <a:ext uri="{FF2B5EF4-FFF2-40B4-BE49-F238E27FC236}">
                <a16:creationId xmlns:a16="http://schemas.microsoft.com/office/drawing/2014/main" id="{92C70129-2314-8F4F-9A50-24437E6E99FC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ED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>
            <a:extLst>
              <a:ext uri="{FF2B5EF4-FFF2-40B4-BE49-F238E27FC236}">
                <a16:creationId xmlns:a16="http://schemas.microsoft.com/office/drawing/2014/main" id="{44341A6A-45B3-4597-9AE7-EEEF086FE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9187" t="91133" r="390" b="589"/>
          <a:stretch/>
        </p:blipFill>
        <p:spPr>
          <a:xfrm>
            <a:off x="10921364" y="6287887"/>
            <a:ext cx="1270636" cy="5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0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8BE3D8-5B03-4706-AAE0-6D74D759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2BBB6A-6321-4B7D-AD05-62464EE8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DC783F-6616-43FB-B58D-A23CC0B6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48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7528AA-27E7-49CF-9362-2D8802BD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64CF03-EC7F-45B1-8CC9-4D8BBCE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46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+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E778437-48EB-1635-99B0-0BEC450C33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6858001"/>
          </a:xfrm>
          <a:custGeom>
            <a:avLst/>
            <a:gdLst>
              <a:gd name="connsiteX0" fmla="*/ 1292940 w 12192000"/>
              <a:gd name="connsiteY0" fmla="*/ 5165903 h 6858001"/>
              <a:gd name="connsiteX1" fmla="*/ 1269647 w 12192000"/>
              <a:gd name="connsiteY1" fmla="*/ 5175551 h 6858001"/>
              <a:gd name="connsiteX2" fmla="*/ 1259999 w 12192000"/>
              <a:gd name="connsiteY2" fmla="*/ 5198844 h 6858001"/>
              <a:gd name="connsiteX3" fmla="*/ 1259999 w 12192000"/>
              <a:gd name="connsiteY3" fmla="*/ 5198843 h 6858001"/>
              <a:gd name="connsiteX4" fmla="*/ 1259999 w 12192000"/>
              <a:gd name="connsiteY4" fmla="*/ 5198844 h 6858001"/>
              <a:gd name="connsiteX5" fmla="*/ 1259999 w 12192000"/>
              <a:gd name="connsiteY5" fmla="*/ 5198844 h 6858001"/>
              <a:gd name="connsiteX6" fmla="*/ 1269647 w 12192000"/>
              <a:gd name="connsiteY6" fmla="*/ 5222136 h 6858001"/>
              <a:gd name="connsiteX7" fmla="*/ 1292940 w 12192000"/>
              <a:gd name="connsiteY7" fmla="*/ 5231784 h 6858001"/>
              <a:gd name="connsiteX8" fmla="*/ 1964927 w 12192000"/>
              <a:gd name="connsiteY8" fmla="*/ 5231785 h 6858001"/>
              <a:gd name="connsiteX9" fmla="*/ 1997868 w 12192000"/>
              <a:gd name="connsiteY9" fmla="*/ 5198844 h 6858001"/>
              <a:gd name="connsiteX10" fmla="*/ 1997869 w 12192000"/>
              <a:gd name="connsiteY10" fmla="*/ 5198844 h 6858001"/>
              <a:gd name="connsiteX11" fmla="*/ 1964928 w 12192000"/>
              <a:gd name="connsiteY11" fmla="*/ 5165903 h 6858001"/>
              <a:gd name="connsiteX12" fmla="*/ 7266734 w 12192000"/>
              <a:gd name="connsiteY12" fmla="*/ 0 h 6858001"/>
              <a:gd name="connsiteX13" fmla="*/ 12192000 w 12192000"/>
              <a:gd name="connsiteY13" fmla="*/ 0 h 6858001"/>
              <a:gd name="connsiteX14" fmla="*/ 12192000 w 12192000"/>
              <a:gd name="connsiteY14" fmla="*/ 6858001 h 6858001"/>
              <a:gd name="connsiteX15" fmla="*/ 0 w 12192000"/>
              <a:gd name="connsiteY15" fmla="*/ 6858001 h 6858001"/>
              <a:gd name="connsiteX16" fmla="*/ 0 w 12192000"/>
              <a:gd name="connsiteY16" fmla="*/ 1657411 h 6858001"/>
              <a:gd name="connsiteX17" fmla="*/ 440960 w 12192000"/>
              <a:gd name="connsiteY17" fmla="*/ 1840088 h 6858001"/>
              <a:gd name="connsiteX18" fmla="*/ 2437175 w 12192000"/>
              <a:gd name="connsiteY18" fmla="*/ 2184654 h 6858001"/>
              <a:gd name="connsiteX19" fmla="*/ 6871176 w 12192000"/>
              <a:gd name="connsiteY19" fmla="*/ 37266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1">
                <a:moveTo>
                  <a:pt x="1292940" y="5165903"/>
                </a:moveTo>
                <a:cubicBezTo>
                  <a:pt x="1283844" y="5165903"/>
                  <a:pt x="1275608" y="5169590"/>
                  <a:pt x="1269647" y="5175551"/>
                </a:cubicBezTo>
                <a:lnTo>
                  <a:pt x="1259999" y="5198844"/>
                </a:lnTo>
                <a:lnTo>
                  <a:pt x="1259999" y="5198843"/>
                </a:lnTo>
                <a:lnTo>
                  <a:pt x="1259999" y="5198844"/>
                </a:lnTo>
                <a:lnTo>
                  <a:pt x="1259999" y="5198844"/>
                </a:lnTo>
                <a:lnTo>
                  <a:pt x="1269647" y="5222136"/>
                </a:lnTo>
                <a:cubicBezTo>
                  <a:pt x="1275608" y="5228097"/>
                  <a:pt x="1283844" y="5231784"/>
                  <a:pt x="1292940" y="5231784"/>
                </a:cubicBezTo>
                <a:lnTo>
                  <a:pt x="1964927" y="5231785"/>
                </a:lnTo>
                <a:cubicBezTo>
                  <a:pt x="1983120" y="5231785"/>
                  <a:pt x="1997868" y="5217037"/>
                  <a:pt x="1997868" y="5198844"/>
                </a:cubicBezTo>
                <a:lnTo>
                  <a:pt x="1997869" y="5198844"/>
                </a:lnTo>
                <a:cubicBezTo>
                  <a:pt x="1997869" y="5180651"/>
                  <a:pt x="1983121" y="5165903"/>
                  <a:pt x="1964928" y="5165903"/>
                </a:cubicBezTo>
                <a:close/>
                <a:moveTo>
                  <a:pt x="7266734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1657411"/>
                </a:lnTo>
                <a:lnTo>
                  <a:pt x="440960" y="1840088"/>
                </a:lnTo>
                <a:cubicBezTo>
                  <a:pt x="1083254" y="2066860"/>
                  <a:pt x="1749311" y="2184654"/>
                  <a:pt x="2437175" y="2184654"/>
                </a:cubicBezTo>
                <a:cubicBezTo>
                  <a:pt x="4042192" y="2184654"/>
                  <a:pt x="5528478" y="1543333"/>
                  <a:pt x="6871176" y="37266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bIns="828000" anchor="ctr" anchorCtr="1">
            <a:noAutofit/>
          </a:bodyPr>
          <a:lstStyle>
            <a:lvl1pPr marL="1587" indent="0">
              <a:buNone/>
              <a:defRPr/>
            </a:lvl1pPr>
          </a:lstStyle>
          <a:p>
            <a:r>
              <a:rPr lang="en-US" dirty="0"/>
              <a:t>Insert (dark) image here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AD3CAF-ADC2-3F4A-2EA6-88B7D7CF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688" b="66936"/>
          <a:stretch/>
        </p:blipFill>
        <p:spPr>
          <a:xfrm>
            <a:off x="0" y="0"/>
            <a:ext cx="7353300" cy="226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0000" y="3596640"/>
            <a:ext cx="7236000" cy="1270559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Here goes the title, </a:t>
            </a:r>
            <a:br>
              <a:rPr lang="en-GB" dirty="0"/>
            </a:br>
            <a:r>
              <a:rPr lang="en-GB" dirty="0"/>
              <a:t>the text colour must be white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if applicable</a:t>
            </a:r>
            <a:br>
              <a:rPr lang="en-GB" dirty="0"/>
            </a:br>
            <a:r>
              <a:rPr lang="en-GB" dirty="0"/>
              <a:t>Calibri Regular – 20pt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29AE76-8F8C-4240-A576-980EA064E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999" y="5583600"/>
            <a:ext cx="3060700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 / Bold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B28BF6-6F0E-4F4B-8BBC-80B95CE5BD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7998" y="5877736"/>
            <a:ext cx="3060701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Event / Date – Calibri 16pt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437F8FC-A37C-8841-BB56-1D4FD904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187" t="91133" r="390" b="589"/>
          <a:stretch/>
        </p:blipFill>
        <p:spPr>
          <a:xfrm>
            <a:off x="792163" y="683948"/>
            <a:ext cx="3216029" cy="1436952"/>
          </a:xfrm>
          <a:prstGeom prst="rect">
            <a:avLst/>
          </a:prstGeom>
        </p:spPr>
      </p:pic>
      <p:cxnSp>
        <p:nvCxnSpPr>
          <p:cNvPr id="22" name="Straight Connector 3">
            <a:extLst>
              <a:ext uri="{FF2B5EF4-FFF2-40B4-BE49-F238E27FC236}">
                <a16:creationId xmlns:a16="http://schemas.microsoft.com/office/drawing/2014/main" id="{3C62D38B-28BD-4DE7-EF07-F766CB963858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F2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38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DEFDA8A-D8EF-47ED-B219-E3EFB886BA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660" y="1908000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1689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cs-CZ">
                <a:solidFill>
                  <a:schemeClr val="bg1"/>
                </a:solidFill>
              </a:rPr>
              <a:t>1.	LOREM IPSUM DOLOR SIT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Agenda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7528AA-27E7-49CF-9362-2D8802BD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64CF03-EC7F-45B1-8CC9-4D8BBCE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F9F097CE-8420-43BB-A756-E420CCCC8E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6660" y="2936700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.	LOREM IPSUM DOLOR SIT AMET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E52B595-5B13-4E07-B965-E31C53F39E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6660" y="3962831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5</a:t>
            </a:r>
            <a:r>
              <a:rPr lang="cs-CZ" dirty="0">
                <a:solidFill>
                  <a:schemeClr val="bg1"/>
                </a:solidFill>
              </a:rPr>
              <a:t>.	LOREM IPSUM DOLOR SIT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5FBD3388-134F-41C1-BB88-37FDAB875D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2910" y="1908000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.	LOREM IPSUM DOLOR SIT</a:t>
            </a:r>
          </a:p>
        </p:txBody>
      </p:sp>
      <p:sp>
        <p:nvSpPr>
          <p:cNvPr id="25" name="Textplatzhalter 15">
            <a:extLst>
              <a:ext uri="{FF2B5EF4-FFF2-40B4-BE49-F238E27FC236}">
                <a16:creationId xmlns:a16="http://schemas.microsoft.com/office/drawing/2014/main" id="{F27F5667-82E1-487C-AA90-04EEBA638D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2910" y="2936700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.	LOREM IPSUM DOLOR SIT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08796B46-18A8-4D4B-8DC5-8E5606685B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2910" y="3962831"/>
            <a:ext cx="3728781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cs-CZ">
                <a:solidFill>
                  <a:schemeClr val="bg1"/>
                </a:solidFill>
              </a:rPr>
              <a:t>6.	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362056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Agenda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7528AA-27E7-49CF-9362-2D8802BD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64CF03-EC7F-45B1-8CC9-4D8BBCE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B2AF2B9C-AE75-EE43-AD16-A2AE11FDC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969" y="1450801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1689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1.	Lorem ipsum dolor sit lorem ipsum 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6364D071-85C9-9A4B-ADF3-54438B5312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4969" y="2257833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2.	Lorem ipsum dolor sit amet lorem ipsum dolor sit amet lorem sit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D43D353-8F9C-6B43-9E45-2D5C89FA88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4969" y="3064865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3.	Lorem ipsum dolor sit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DD3D6175-81D4-F548-97D5-AC5DAFD6A0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969" y="3871897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4.	 Lorem ipsum dolor sit amet lorem ipsum dolor sit amet lorem sit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0D4C6F86-1AE2-1749-960E-E100264AF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4969" y="4678929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5.	 Lorem ipsum dolor sit amet lorem ipsum dolor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70A76A09-5269-B84D-8221-59E3A2C560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4969" y="5485961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6.	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295076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5EC7C-E19B-467B-807D-686F3CCA2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E1F4BE-99C4-4AF5-87C8-E59DC89A13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2EBC74-C4E5-4080-A813-B55831C4A9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58FD50-5D8D-4ADC-B424-70C6506359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8FC3384-5EC3-43B7-90FF-41E0694407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951" y="1449388"/>
            <a:ext cx="11362062" cy="4799012"/>
          </a:xfrm>
        </p:spPr>
        <p:txBody>
          <a:bodyPr lIns="0" rIns="0">
            <a:noAutofit/>
          </a:bodyPr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Šestá úroveň</a:t>
            </a:r>
          </a:p>
          <a:p>
            <a:pPr lvl="6"/>
            <a:r>
              <a:rPr lang="cs-CZ" dirty="0"/>
              <a:t>Sedmá úroveň</a:t>
            </a:r>
          </a:p>
          <a:p>
            <a:pPr lvl="7"/>
            <a:r>
              <a:rPr lang="cs-CZ" dirty="0"/>
              <a:t>Osmá úroveň</a:t>
            </a:r>
          </a:p>
          <a:p>
            <a:pPr lvl="8"/>
            <a:r>
              <a:rPr lang="cs-CZ" dirty="0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493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199AC-D2AD-47C5-9464-C9D6EECB3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ABC5D-E9F1-4C72-9C21-B46E9546B99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3EC293-36DC-46B7-A520-1E2555F6BD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9E97C0E8-8FAC-4A7F-8A48-9E311979D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95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50AEE45-1A75-4998-A0CA-A6DB7B73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03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931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73286-2C55-4FEA-8359-063521B3B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20AF98-9AF3-4526-B110-01A377C3C97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6A170C-6AF9-4374-9CFF-3579F1D322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64A675-DFFD-46D8-9FD8-67343485D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61361597-D2A2-47D8-8338-3D43CB6DA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458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26527D6-FD0D-4780-9DAA-3AD1134B0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3245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0B79ACA2-2E6B-4772-BF2E-CBB843064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3031" y="1449388"/>
            <a:ext cx="3654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356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125D35-DA0E-4D56-84E2-EB07C329741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113616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3B23CD-383D-429C-A4F3-35DE1E8D4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1E0D63-99ED-4C38-9A7B-5F987DD3B6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BCD8D5-DDE7-4CFD-8230-68C4D986C2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74FA8D-9C59-4C59-B941-BE1A97BEEA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3F40CD6-A60A-4AC9-A58D-DF274B2BF7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000" y="1890938"/>
            <a:ext cx="11361737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73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5840-9460-4E1C-ADA0-DB7E309EE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563987-AF78-49CB-83A9-384E14C88F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578DB8-B4B8-4C9D-B23E-5ACD4B5FD7A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3E777C-8994-40FF-B1F0-E50C70469E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A0085161-A724-4216-B471-37354B9260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000" y="1890938"/>
            <a:ext cx="5580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F4CD61FC-6100-40C2-9D63-709AA8571F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031" y="1890938"/>
            <a:ext cx="5580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C1603-A908-4F64-90B8-CE9F6B1C99D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5580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E3D193-471F-4C39-85B2-83940809997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97031" y="1450800"/>
            <a:ext cx="5580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</p:spTree>
    <p:extLst>
      <p:ext uri="{BB962C8B-B14F-4D97-AF65-F5344CB8AC3E}">
        <p14:creationId xmlns:p14="http://schemas.microsoft.com/office/powerpoint/2010/main" val="325091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20C8849-2EFF-47AE-9654-7601FE9DC1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5C48E8-D83D-4A86-94C2-453A34BAD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92987-6FF8-4C6B-9A24-EBA347C0A10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FCD923-F05F-4EAB-8FA8-3AA9674B90F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34989B-5E7B-4BE0-B41F-9D79E83173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09AD0374-F8C5-40C6-824E-A6AC4B14F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8515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4A9F12B7-C230-4A45-B1E1-60D3CEAFAF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3031" y="1890938"/>
            <a:ext cx="3654000" cy="435746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05646AE-2456-445E-9368-998792FAF3D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14000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F0C0DEC-71A9-4D1A-B633-EC82B209031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268516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FE69C82-0C0E-44CA-9994-726355B050AB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123031" y="1450800"/>
            <a:ext cx="3654000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PŘIDAT PODNADPIS</a:t>
            </a:r>
          </a:p>
        </p:txBody>
      </p:sp>
    </p:spTree>
    <p:extLst>
      <p:ext uri="{BB962C8B-B14F-4D97-AF65-F5344CB8AC3E}">
        <p14:creationId xmlns:p14="http://schemas.microsoft.com/office/powerpoint/2010/main" val="3901763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 Conten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79899" y="404813"/>
            <a:ext cx="7504113" cy="5843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Místo pro graf/grafiku/tabulku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02C079-ACD8-467E-90FD-329971157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3672000" cy="75112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Přidat nadpis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8A43D6-D33A-4F4E-983E-4B49AD66F2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8BC93-1A26-4F31-A77F-942E280C66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BCDEC-DC2A-464B-A415-BE611CBB08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99041BD2-947B-4981-B3F2-8E5697F62E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449388"/>
            <a:ext cx="3672000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016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4050F-64F1-47BC-B522-5CB5026C5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3672000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9A5BB-6082-4942-8634-8BF50C5F9D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48B76-62D9-4E40-9A37-29BD6EB042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E1094-726C-4682-B726-7B5C55A53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D35A2A1-7D11-44E9-84EC-3FD8CD7A8B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000" y="1449388"/>
            <a:ext cx="3672000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AB8D4A5-D657-A74C-8FCE-FDFB29794635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279899" y="404812"/>
            <a:ext cx="7504113" cy="5843587"/>
          </a:xfrm>
          <a:prstGeom prst="rect">
            <a:avLst/>
          </a:prstGeom>
          <a:solidFill>
            <a:schemeClr val="bg2"/>
          </a:solidFill>
        </p:spPr>
        <p:txBody>
          <a:bodyPr anchor="t">
            <a:normAutofit/>
          </a:bodyPr>
          <a:lstStyle>
            <a:lvl1pPr marL="0" indent="0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Místo pro obrázek</a:t>
            </a:r>
          </a:p>
        </p:txBody>
      </p:sp>
    </p:spTree>
    <p:extLst>
      <p:ext uri="{BB962C8B-B14F-4D97-AF65-F5344CB8AC3E}">
        <p14:creationId xmlns:p14="http://schemas.microsoft.com/office/powerpoint/2010/main" val="571362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2465B23-2D38-B341-8C2D-4EA58D3A1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0000" y="2599200"/>
            <a:ext cx="7236000" cy="226800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Title of the chapter</a:t>
            </a:r>
            <a:br>
              <a:rPr lang="en-GB" dirty="0"/>
            </a:br>
            <a:r>
              <a:rPr lang="en-GB" dirty="0"/>
              <a:t>Calibri Bold – 36pt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F8AAA2C-65C8-D44E-A1BA-D0ABDC58C5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5724000" cy="696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if applicable</a:t>
            </a:r>
            <a:br>
              <a:rPr lang="en-GB" dirty="0"/>
            </a:br>
            <a:r>
              <a:rPr lang="en-GB" dirty="0"/>
              <a:t>Calibri Regular – 20pt</a:t>
            </a:r>
          </a:p>
        </p:txBody>
      </p:sp>
      <p:cxnSp>
        <p:nvCxnSpPr>
          <p:cNvPr id="17" name="Straight Connector 3">
            <a:extLst>
              <a:ext uri="{FF2B5EF4-FFF2-40B4-BE49-F238E27FC236}">
                <a16:creationId xmlns:a16="http://schemas.microsoft.com/office/drawing/2014/main" id="{92C70129-2314-8F4F-9A50-24437E6E99FC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rgbClr val="FED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>
            <a:extLst>
              <a:ext uri="{FF2B5EF4-FFF2-40B4-BE49-F238E27FC236}">
                <a16:creationId xmlns:a16="http://schemas.microsoft.com/office/drawing/2014/main" id="{44341A6A-45B3-4597-9AE7-EEEF086FE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9187" t="91133" r="390" b="589"/>
          <a:stretch/>
        </p:blipFill>
        <p:spPr>
          <a:xfrm>
            <a:off x="10921364" y="6287887"/>
            <a:ext cx="1270636" cy="5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82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307EB0F8-9A9A-CC44-ABC2-48AF62A5C0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0688" y="0"/>
            <a:ext cx="5021312" cy="6858000"/>
          </a:xfrm>
          <a:custGeom>
            <a:avLst/>
            <a:gdLst>
              <a:gd name="connsiteX0" fmla="*/ 4273599 w 5021312"/>
              <a:gd name="connsiteY0" fmla="*/ 6379369 h 6858000"/>
              <a:gd name="connsiteX1" fmla="*/ 3852117 w 5021312"/>
              <a:gd name="connsiteY1" fmla="*/ 6552010 h 6858000"/>
              <a:gd name="connsiteX2" fmla="*/ 4273599 w 5021312"/>
              <a:gd name="connsiteY2" fmla="*/ 6724651 h 6858000"/>
              <a:gd name="connsiteX3" fmla="*/ 4437659 w 5021312"/>
              <a:gd name="connsiteY3" fmla="*/ 6711084 h 6858000"/>
              <a:gd name="connsiteX4" fmla="*/ 4450424 w 5021312"/>
              <a:gd name="connsiteY4" fmla="*/ 6708246 h 6858000"/>
              <a:gd name="connsiteX5" fmla="*/ 4463213 w 5021312"/>
              <a:gd name="connsiteY5" fmla="*/ 6722260 h 6858000"/>
              <a:gd name="connsiteX6" fmla="*/ 4509939 w 5021312"/>
              <a:gd name="connsiteY6" fmla="*/ 6736558 h 6858000"/>
              <a:gd name="connsiteX7" fmla="*/ 4576019 w 5021312"/>
              <a:gd name="connsiteY7" fmla="*/ 6687742 h 6858000"/>
              <a:gd name="connsiteX8" fmla="*/ 4572209 w 5021312"/>
              <a:gd name="connsiteY8" fmla="*/ 6673799 h 6858000"/>
              <a:gd name="connsiteX9" fmla="*/ 4623098 w 5021312"/>
              <a:gd name="connsiteY9" fmla="*/ 6648535 h 6858000"/>
              <a:gd name="connsiteX10" fmla="*/ 4695081 w 5021312"/>
              <a:gd name="connsiteY10" fmla="*/ 6552010 h 6858000"/>
              <a:gd name="connsiteX11" fmla="*/ 4273599 w 5021312"/>
              <a:gd name="connsiteY11" fmla="*/ 6379369 h 6858000"/>
              <a:gd name="connsiteX12" fmla="*/ 819551 w 5021312"/>
              <a:gd name="connsiteY12" fmla="*/ 0 h 6858000"/>
              <a:gd name="connsiteX13" fmla="*/ 5021312 w 5021312"/>
              <a:gd name="connsiteY13" fmla="*/ 0 h 6858000"/>
              <a:gd name="connsiteX14" fmla="*/ 5021312 w 5021312"/>
              <a:gd name="connsiteY14" fmla="*/ 6858000 h 6858000"/>
              <a:gd name="connsiteX15" fmla="*/ 819512 w 5021312"/>
              <a:gd name="connsiteY15" fmla="*/ 6858000 h 6858000"/>
              <a:gd name="connsiteX16" fmla="*/ 792683 w 5021312"/>
              <a:gd name="connsiteY16" fmla="*/ 6806944 h 6858000"/>
              <a:gd name="connsiteX17" fmla="*/ 0 w 5021312"/>
              <a:gd name="connsiteY17" fmla="*/ 3429000 h 6858000"/>
              <a:gd name="connsiteX18" fmla="*/ 792683 w 5021312"/>
              <a:gd name="connsiteY18" fmla="*/ 51056 h 6858000"/>
              <a:gd name="connsiteX19" fmla="*/ 804640 w 5021312"/>
              <a:gd name="connsiteY19" fmla="*/ 28302 h 6858000"/>
              <a:gd name="connsiteX20" fmla="*/ 805177 w 5021312"/>
              <a:gd name="connsiteY20" fmla="*/ 28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312" h="6858000">
                <a:moveTo>
                  <a:pt x="4273599" y="6379369"/>
                </a:moveTo>
                <a:cubicBezTo>
                  <a:pt x="4040821" y="6379369"/>
                  <a:pt x="3852117" y="6456663"/>
                  <a:pt x="3852117" y="6552010"/>
                </a:cubicBezTo>
                <a:cubicBezTo>
                  <a:pt x="3852117" y="6647357"/>
                  <a:pt x="4040821" y="6724651"/>
                  <a:pt x="4273599" y="6724651"/>
                </a:cubicBezTo>
                <a:cubicBezTo>
                  <a:pt x="4331794" y="6724651"/>
                  <a:pt x="4387233" y="6719820"/>
                  <a:pt x="4437659" y="6711084"/>
                </a:cubicBezTo>
                <a:lnTo>
                  <a:pt x="4450424" y="6708246"/>
                </a:lnTo>
                <a:lnTo>
                  <a:pt x="4463213" y="6722260"/>
                </a:lnTo>
                <a:cubicBezTo>
                  <a:pt x="4475172" y="6731094"/>
                  <a:pt x="4491691" y="6736558"/>
                  <a:pt x="4509939" y="6736558"/>
                </a:cubicBezTo>
                <a:cubicBezTo>
                  <a:pt x="4546434" y="6736558"/>
                  <a:pt x="4576019" y="6714702"/>
                  <a:pt x="4576019" y="6687742"/>
                </a:cubicBezTo>
                <a:lnTo>
                  <a:pt x="4572209" y="6673799"/>
                </a:lnTo>
                <a:lnTo>
                  <a:pt x="4623098" y="6648535"/>
                </a:lnTo>
                <a:cubicBezTo>
                  <a:pt x="4668544" y="6620982"/>
                  <a:pt x="4695081" y="6587765"/>
                  <a:pt x="4695081" y="6552010"/>
                </a:cubicBezTo>
                <a:cubicBezTo>
                  <a:pt x="4695081" y="6456663"/>
                  <a:pt x="4506377" y="6379369"/>
                  <a:pt x="4273599" y="6379369"/>
                </a:cubicBezTo>
                <a:close/>
                <a:moveTo>
                  <a:pt x="819551" y="0"/>
                </a:moveTo>
                <a:lnTo>
                  <a:pt x="5021312" y="0"/>
                </a:lnTo>
                <a:lnTo>
                  <a:pt x="5021312" y="6858000"/>
                </a:lnTo>
                <a:lnTo>
                  <a:pt x="819512" y="6858000"/>
                </a:lnTo>
                <a:lnTo>
                  <a:pt x="792683" y="6806944"/>
                </a:lnTo>
                <a:cubicBezTo>
                  <a:pt x="282256" y="5768699"/>
                  <a:pt x="0" y="4627208"/>
                  <a:pt x="0" y="3429000"/>
                </a:cubicBezTo>
                <a:cubicBezTo>
                  <a:pt x="0" y="2230792"/>
                  <a:pt x="282256" y="1089300"/>
                  <a:pt x="792683" y="51056"/>
                </a:cubicBezTo>
                <a:lnTo>
                  <a:pt x="804640" y="28302"/>
                </a:lnTo>
                <a:lnTo>
                  <a:pt x="805177" y="2857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1587" marR="0" indent="0" algn="ctr" defTabSz="27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i="1"/>
            </a:lvl1pPr>
          </a:lstStyle>
          <a:p>
            <a:pPr marL="1587" marR="0" lvl="0" indent="0" algn="ctr" defTabSz="27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lang="de-DE" dirty="0"/>
            </a:br>
            <a:br>
              <a:rPr lang="de-DE" dirty="0"/>
            </a:br>
            <a:r>
              <a:rPr lang="cs-CZ" dirty="0"/>
              <a:t>Místo pro obrázek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4050F-64F1-47BC-B522-5CB5026C5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8" y="404812"/>
            <a:ext cx="6363517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9A5BB-6082-4942-8634-8BF50C5F9D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48B76-62D9-4E40-9A37-29BD6EB042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E1094-726C-4682-B726-7B5C55A53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D35A2A1-7D11-44E9-84EC-3FD8CD7A8B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999" y="1449388"/>
            <a:ext cx="6364487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Šestá úroveň</a:t>
            </a:r>
          </a:p>
          <a:p>
            <a:pPr lvl="6"/>
            <a:r>
              <a:rPr lang="cs-CZ" dirty="0"/>
              <a:t>Sedmá úroveň</a:t>
            </a:r>
          </a:p>
          <a:p>
            <a:pPr lvl="7"/>
            <a:r>
              <a:rPr lang="cs-CZ" dirty="0"/>
              <a:t>Osmá úroveň</a:t>
            </a:r>
          </a:p>
          <a:p>
            <a:pPr lvl="8"/>
            <a:r>
              <a:rPr lang="cs-CZ" dirty="0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003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D0901D-F20C-4ADE-B558-0AB10D5C4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998" y="1450800"/>
            <a:ext cx="113616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8E4913-B03A-4AB6-B7F2-A0872B34D1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0CBED1-7E45-4D54-80F8-5FC6D98DAF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D840CB-0CFF-4728-A26F-94ABA447D9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B1F31E0-4653-4DC0-B658-BCEDBE198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000" y="1854616"/>
            <a:ext cx="11361737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561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Boxes 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FF59F2D-10A2-4754-9921-2F474FD222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998" y="1450800"/>
            <a:ext cx="5580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84387DE-2F71-492C-B8B2-0D7AC531CF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031" y="1450800"/>
            <a:ext cx="5580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8029B19-0EED-4E9D-BB18-BF6ABA02D9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478951-E3F4-4E8C-8B0E-C16D18C85B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02492C-6BB2-4E6D-ACAA-16FDF397D8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D3C193D6-6164-4F01-AED8-29F6CB2ECA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000" y="1854616"/>
            <a:ext cx="5580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4D01294-00DF-433E-AB6F-5847DB31A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7031" y="1854616"/>
            <a:ext cx="5580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01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Boxes 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F74D605-A6A0-4595-A8A8-8C6B320EE4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1737" y="1854616"/>
            <a:ext cx="3654000" cy="4393784"/>
          </a:xfrm>
          <a:prstGeom prst="rect">
            <a:avLst/>
          </a:prstGeom>
          <a:ln>
            <a:solidFill>
              <a:srgbClr val="84DA10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buClr>
                <a:schemeClr val="accent2"/>
              </a:buClr>
              <a:defRPr/>
            </a:lvl1pPr>
            <a:lvl2pPr marL="540000" indent="-270000"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080000" indent="-270000">
              <a:buClr>
                <a:schemeClr val="accent2"/>
              </a:buClr>
              <a:defRPr/>
            </a:lvl4pPr>
            <a:lvl5pPr marL="1350000" indent="-270000">
              <a:buClr>
                <a:schemeClr val="accent2"/>
              </a:buClr>
              <a:defRPr/>
            </a:lvl5pPr>
            <a:lvl6pPr indent="-270000">
              <a:buClr>
                <a:schemeClr val="accent2"/>
              </a:buClr>
              <a:defRPr/>
            </a:lvl6pPr>
            <a:lvl7pPr marL="1890000" indent="-270000">
              <a:buClr>
                <a:schemeClr val="accent2"/>
              </a:buClr>
              <a:defRPr/>
            </a:lvl7pPr>
            <a:lvl8pPr marL="2160000" indent="-270000">
              <a:buClr>
                <a:schemeClr val="accent2"/>
              </a:buClr>
              <a:defRPr/>
            </a:lvl8pPr>
            <a:lvl9pPr marL="2430000" indent="-270000">
              <a:buClr>
                <a:schemeClr val="accent2"/>
              </a:buClr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1313471-CC4F-401D-A21A-64E06FF8F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997" y="1450800"/>
            <a:ext cx="7505511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0049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9D47630C-F3E7-45AC-AA11-AABD0794C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3031" y="1450800"/>
            <a:ext cx="3654000" cy="403815"/>
          </a:xfrm>
          <a:prstGeom prst="round2SameRect">
            <a:avLst>
              <a:gd name="adj1" fmla="val 47647"/>
              <a:gd name="adj2" fmla="val 0"/>
            </a:avLst>
          </a:prstGeom>
          <a:solidFill>
            <a:srgbClr val="84DA10"/>
          </a:solidFill>
          <a:ln w="9525">
            <a:solidFill>
              <a:srgbClr val="84D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sz="1800" b="1" cap="none" baseline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de-DE" sz="1800" smtClean="0">
                <a:solidFill>
                  <a:schemeClr val="lt1"/>
                </a:solidFill>
                <a:latin typeface="+mn-lt"/>
              </a:defRPr>
            </a:lvl2pPr>
            <a:lvl3pPr>
              <a:defRPr lang="de-DE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de-DE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de-DE" sz="1800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A6403D-C05D-4F04-ABF8-A5888288A5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4BF264-094B-4198-B74D-A4686A1DA0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1BF471-939C-465A-B65C-9E97D21DE3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5B02BF9-A2EB-416D-BF9B-D9F5D70447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96" y="1854616"/>
            <a:ext cx="7505511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773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E2DD7-B8E4-432E-94F3-EA4CF2C0D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/>
              <a:t>Přidat nadpis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F34033-76D1-4E51-830F-DFE41BDA98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D65D2F-FC85-42B4-AC69-F3001FE7650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7B9F14-7F77-4747-A2A8-E6DB140558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D1991F0-1687-4C7C-B1CC-A7F70AC6E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731D3201-6F36-434E-B46C-3895A6B5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5509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7112281D-448C-495B-92D6-686B41AD1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3031" y="1449388"/>
            <a:ext cx="3654000" cy="407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49FF"/>
          </a:solidFill>
          <a:ln w="9525">
            <a:solidFill>
              <a:srgbClr val="0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buNone/>
              <a:defRPr lang="de-DE" b="1" cap="none" baseline="0" smtClean="0">
                <a:solidFill>
                  <a:schemeClr val="lt1"/>
                </a:solidFill>
                <a:cs typeface="Calibri" panose="020F0502020204030204" pitchFamily="34" charset="0"/>
              </a:defRPr>
            </a:lvl1pPr>
            <a:lvl2pPr>
              <a:buNone/>
              <a:defRPr lang="de-DE" smtClean="0">
                <a:solidFill>
                  <a:schemeClr val="lt1"/>
                </a:solidFill>
                <a:latin typeface="+mn-lt"/>
              </a:defRPr>
            </a:lvl2pPr>
            <a:lvl3pPr>
              <a:buNone/>
              <a:defRPr lang="de-DE" smtClean="0">
                <a:solidFill>
                  <a:schemeClr val="lt1"/>
                </a:solidFill>
                <a:latin typeface="+mn-lt"/>
              </a:defRPr>
            </a:lvl3pPr>
            <a:lvl4pPr>
              <a:buFont typeface="Arial" panose="020B0604020202020204" pitchFamily="34" charset="0"/>
              <a:buNone/>
              <a:defRPr lang="de-DE" smtClean="0">
                <a:solidFill>
                  <a:schemeClr val="lt1"/>
                </a:solidFill>
                <a:latin typeface="+mn-lt"/>
              </a:defRPr>
            </a:lvl4pPr>
            <a:lvl5pPr>
              <a:buNone/>
              <a:defRPr lang="de-DE">
                <a:solidFill>
                  <a:schemeClr val="lt1"/>
                </a:solidFill>
                <a:latin typeface="+mn-lt"/>
              </a:defRPr>
            </a:lvl5pPr>
          </a:lstStyle>
          <a:p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PODNADPIS – 18 B.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2DF43CE-6BE3-4FF3-A0BA-BBC484F47B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5509" y="1854616"/>
            <a:ext cx="3654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1CC11A3A-CBFF-43A6-9780-974B5EE0E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031" y="1854616"/>
            <a:ext cx="365400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DB45B188-F8CC-4463-A3DB-3DCEDE040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997" y="1854616"/>
            <a:ext cx="3647990" cy="4393784"/>
          </a:xfrm>
          <a:prstGeom prst="rect">
            <a:avLst/>
          </a:prstGeom>
          <a:ln>
            <a:solidFill>
              <a:srgbClr val="0045FF"/>
            </a:solidFill>
          </a:ln>
        </p:spPr>
        <p:txBody>
          <a:bodyPr lIns="36000" tIns="36000" rIns="36000" bIns="36000">
            <a:noAutofit/>
          </a:bodyPr>
          <a:lstStyle>
            <a:lvl1pPr marL="270000" indent="-270000">
              <a:defRPr/>
            </a:lvl1pPr>
            <a:lvl2pPr marL="540000" indent="-270000">
              <a:defRPr/>
            </a:lvl2pPr>
            <a:lvl4pPr marL="1080000" indent="-270000">
              <a:defRPr/>
            </a:lvl4pPr>
            <a:lvl5pPr marL="1350000" indent="-270000">
              <a:defRPr/>
            </a:lvl5pPr>
            <a:lvl6pPr indent="-270000">
              <a:defRPr/>
            </a:lvl6pPr>
            <a:lvl7pPr marL="1890000" indent="-270000">
              <a:defRPr/>
            </a:lvl7pPr>
            <a:lvl8pPr marL="2160000" indent="-270000">
              <a:defRPr/>
            </a:lvl8pPr>
            <a:lvl9pPr marL="2430000" indent="-270000">
              <a:defRPr/>
            </a:lvl9pPr>
          </a:lstStyle>
          <a:p>
            <a:pPr lvl="0"/>
            <a:r>
              <a:rPr lang="cs-CZ"/>
              <a:t>První úroveň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</a:t>
            </a:r>
          </a:p>
          <a:p>
            <a:pPr lvl="6"/>
            <a:r>
              <a:rPr lang="cs-CZ"/>
              <a:t>Sedmá úroveň</a:t>
            </a:r>
          </a:p>
          <a:p>
            <a:pPr lvl="7"/>
            <a:r>
              <a:rPr lang="cs-CZ"/>
              <a:t>Osmá úroveň</a:t>
            </a:r>
          </a:p>
          <a:p>
            <a:pPr lvl="8"/>
            <a:r>
              <a:rPr lang="cs-CZ"/>
              <a:t>Devátá úroveň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881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E8222D0-3E81-9A4B-A163-C31718782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375" y="928751"/>
            <a:ext cx="2119447" cy="1223906"/>
          </a:xfrm>
          <a:prstGeom prst="rect">
            <a:avLst/>
          </a:prstGeom>
        </p:spPr>
      </p:pic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27F486C3-CDA4-124C-A462-44685C2D7A95}"/>
              </a:ext>
            </a:extLst>
          </p:cNvPr>
          <p:cNvCxnSpPr>
            <a:cxnSpLocks/>
          </p:cNvCxnSpPr>
          <p:nvPr userDrawn="1"/>
        </p:nvCxnSpPr>
        <p:spPr>
          <a:xfrm>
            <a:off x="1284492" y="5198844"/>
            <a:ext cx="684000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F1C1788-77C7-4340-814D-6E8081878077}"/>
              </a:ext>
            </a:extLst>
          </p:cNvPr>
          <p:cNvSpPr txBox="1"/>
          <p:nvPr userDrawn="1"/>
        </p:nvSpPr>
        <p:spPr>
          <a:xfrm>
            <a:off x="1260000" y="4327072"/>
            <a:ext cx="3556929" cy="64497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noAutofit/>
          </a:bodyPr>
          <a:lstStyle/>
          <a:p>
            <a:pPr algn="l">
              <a:buClr>
                <a:schemeClr val="tx2"/>
              </a:buClr>
            </a:pPr>
            <a:r>
              <a:rPr lang="cs-CZ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vám!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F9EF54A-E61E-4651-AC2F-D709B5A236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0000" y="5583599"/>
            <a:ext cx="3928017" cy="664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rgbClr val="0045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Případný podnadpis</a:t>
            </a:r>
          </a:p>
        </p:txBody>
      </p:sp>
    </p:spTree>
    <p:extLst>
      <p:ext uri="{BB962C8B-B14F-4D97-AF65-F5344CB8AC3E}">
        <p14:creationId xmlns:p14="http://schemas.microsoft.com/office/powerpoint/2010/main" val="537547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7528AA-27E7-49CF-9362-2D8802BD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64CF03-EC7F-45B1-8CC9-4D8BBCE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6444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4866B28C-CC5E-0E45-B0F4-28E8B4E29F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0688" y="0"/>
            <a:ext cx="5021312" cy="6858000"/>
          </a:xfrm>
          <a:custGeom>
            <a:avLst/>
            <a:gdLst>
              <a:gd name="connsiteX0" fmla="*/ 4273599 w 5021312"/>
              <a:gd name="connsiteY0" fmla="*/ 6379369 h 6858000"/>
              <a:gd name="connsiteX1" fmla="*/ 3852117 w 5021312"/>
              <a:gd name="connsiteY1" fmla="*/ 6552010 h 6858000"/>
              <a:gd name="connsiteX2" fmla="*/ 4273599 w 5021312"/>
              <a:gd name="connsiteY2" fmla="*/ 6724651 h 6858000"/>
              <a:gd name="connsiteX3" fmla="*/ 4437659 w 5021312"/>
              <a:gd name="connsiteY3" fmla="*/ 6711084 h 6858000"/>
              <a:gd name="connsiteX4" fmla="*/ 4450424 w 5021312"/>
              <a:gd name="connsiteY4" fmla="*/ 6708246 h 6858000"/>
              <a:gd name="connsiteX5" fmla="*/ 4463213 w 5021312"/>
              <a:gd name="connsiteY5" fmla="*/ 6722260 h 6858000"/>
              <a:gd name="connsiteX6" fmla="*/ 4509939 w 5021312"/>
              <a:gd name="connsiteY6" fmla="*/ 6736558 h 6858000"/>
              <a:gd name="connsiteX7" fmla="*/ 4576019 w 5021312"/>
              <a:gd name="connsiteY7" fmla="*/ 6687742 h 6858000"/>
              <a:gd name="connsiteX8" fmla="*/ 4572209 w 5021312"/>
              <a:gd name="connsiteY8" fmla="*/ 6673799 h 6858000"/>
              <a:gd name="connsiteX9" fmla="*/ 4623098 w 5021312"/>
              <a:gd name="connsiteY9" fmla="*/ 6648535 h 6858000"/>
              <a:gd name="connsiteX10" fmla="*/ 4695081 w 5021312"/>
              <a:gd name="connsiteY10" fmla="*/ 6552010 h 6858000"/>
              <a:gd name="connsiteX11" fmla="*/ 4273599 w 5021312"/>
              <a:gd name="connsiteY11" fmla="*/ 6379369 h 6858000"/>
              <a:gd name="connsiteX12" fmla="*/ 819551 w 5021312"/>
              <a:gd name="connsiteY12" fmla="*/ 0 h 6858000"/>
              <a:gd name="connsiteX13" fmla="*/ 5021312 w 5021312"/>
              <a:gd name="connsiteY13" fmla="*/ 0 h 6858000"/>
              <a:gd name="connsiteX14" fmla="*/ 5021312 w 5021312"/>
              <a:gd name="connsiteY14" fmla="*/ 6858000 h 6858000"/>
              <a:gd name="connsiteX15" fmla="*/ 819512 w 5021312"/>
              <a:gd name="connsiteY15" fmla="*/ 6858000 h 6858000"/>
              <a:gd name="connsiteX16" fmla="*/ 792683 w 5021312"/>
              <a:gd name="connsiteY16" fmla="*/ 6806944 h 6858000"/>
              <a:gd name="connsiteX17" fmla="*/ 0 w 5021312"/>
              <a:gd name="connsiteY17" fmla="*/ 3429000 h 6858000"/>
              <a:gd name="connsiteX18" fmla="*/ 792683 w 5021312"/>
              <a:gd name="connsiteY18" fmla="*/ 51056 h 6858000"/>
              <a:gd name="connsiteX19" fmla="*/ 804640 w 5021312"/>
              <a:gd name="connsiteY19" fmla="*/ 28302 h 6858000"/>
              <a:gd name="connsiteX20" fmla="*/ 805177 w 5021312"/>
              <a:gd name="connsiteY20" fmla="*/ 28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312" h="6858000">
                <a:moveTo>
                  <a:pt x="4273599" y="6379369"/>
                </a:moveTo>
                <a:cubicBezTo>
                  <a:pt x="4040821" y="6379369"/>
                  <a:pt x="3852117" y="6456663"/>
                  <a:pt x="3852117" y="6552010"/>
                </a:cubicBezTo>
                <a:cubicBezTo>
                  <a:pt x="3852117" y="6647357"/>
                  <a:pt x="4040821" y="6724651"/>
                  <a:pt x="4273599" y="6724651"/>
                </a:cubicBezTo>
                <a:cubicBezTo>
                  <a:pt x="4331794" y="6724651"/>
                  <a:pt x="4387233" y="6719820"/>
                  <a:pt x="4437659" y="6711084"/>
                </a:cubicBezTo>
                <a:lnTo>
                  <a:pt x="4450424" y="6708246"/>
                </a:lnTo>
                <a:lnTo>
                  <a:pt x="4463213" y="6722260"/>
                </a:lnTo>
                <a:cubicBezTo>
                  <a:pt x="4475172" y="6731094"/>
                  <a:pt x="4491691" y="6736558"/>
                  <a:pt x="4509939" y="6736558"/>
                </a:cubicBezTo>
                <a:cubicBezTo>
                  <a:pt x="4546434" y="6736558"/>
                  <a:pt x="4576019" y="6714702"/>
                  <a:pt x="4576019" y="6687742"/>
                </a:cubicBezTo>
                <a:lnTo>
                  <a:pt x="4572209" y="6673799"/>
                </a:lnTo>
                <a:lnTo>
                  <a:pt x="4623098" y="6648535"/>
                </a:lnTo>
                <a:cubicBezTo>
                  <a:pt x="4668544" y="6620982"/>
                  <a:pt x="4695081" y="6587765"/>
                  <a:pt x="4695081" y="6552010"/>
                </a:cubicBezTo>
                <a:cubicBezTo>
                  <a:pt x="4695081" y="6456663"/>
                  <a:pt x="4506377" y="6379369"/>
                  <a:pt x="4273599" y="6379369"/>
                </a:cubicBezTo>
                <a:close/>
                <a:moveTo>
                  <a:pt x="819551" y="0"/>
                </a:moveTo>
                <a:lnTo>
                  <a:pt x="5021312" y="0"/>
                </a:lnTo>
                <a:lnTo>
                  <a:pt x="5021312" y="6858000"/>
                </a:lnTo>
                <a:lnTo>
                  <a:pt x="819512" y="6858000"/>
                </a:lnTo>
                <a:lnTo>
                  <a:pt x="792683" y="6806944"/>
                </a:lnTo>
                <a:cubicBezTo>
                  <a:pt x="282256" y="5768699"/>
                  <a:pt x="0" y="4627208"/>
                  <a:pt x="0" y="3429000"/>
                </a:cubicBezTo>
                <a:cubicBezTo>
                  <a:pt x="0" y="2230792"/>
                  <a:pt x="282256" y="1089300"/>
                  <a:pt x="792683" y="51056"/>
                </a:cubicBezTo>
                <a:lnTo>
                  <a:pt x="804640" y="28302"/>
                </a:lnTo>
                <a:lnTo>
                  <a:pt x="805177" y="2857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br>
              <a:rPr lang="de-DE"/>
            </a:br>
            <a:br>
              <a:rPr lang="de-DE"/>
            </a:br>
            <a:r>
              <a:rPr lang="de-DE"/>
              <a:t>Place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4050F-64F1-47BC-B522-5CB5026C5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8" y="404812"/>
            <a:ext cx="6363517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E1094-726C-4682-B726-7B5C55A53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D35A2A1-7D11-44E9-84EC-3FD8CD7A8B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999" y="1449388"/>
            <a:ext cx="6364487" cy="4799011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>
                <a:latin typeface="Calibri" panose="020F0502020204030204" pitchFamily="34" charset="0"/>
              </a:defRPr>
            </a:lvl1pPr>
            <a:lvl2pPr marL="540000" indent="-270000"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 marL="1080000" indent="-270000">
              <a:defRPr>
                <a:latin typeface="Calibri" panose="020F0502020204030204" pitchFamily="34" charset="0"/>
              </a:defRPr>
            </a:lvl4pPr>
            <a:lvl5pPr marL="1080000" indent="0">
              <a:buNone/>
              <a:defRPr>
                <a:latin typeface="Calibri" panose="020F0502020204030204" pitchFamily="34" charset="0"/>
              </a:defRPr>
            </a:lvl5pPr>
            <a:lvl6pPr indent="-270000">
              <a:defRPr>
                <a:latin typeface="Calibri" panose="020F0502020204030204" pitchFamily="34" charset="0"/>
              </a:defRPr>
            </a:lvl6pPr>
            <a:lvl7pPr marL="1890000" indent="-270000">
              <a:defRPr>
                <a:latin typeface="Calibri" panose="020F0502020204030204" pitchFamily="34" charset="0"/>
              </a:defRPr>
            </a:lvl7pPr>
            <a:lvl8pPr marL="2160000" indent="-270000">
              <a:defRPr>
                <a:latin typeface="Calibri" panose="020F0502020204030204" pitchFamily="34" charset="0"/>
              </a:defRPr>
            </a:lvl8pPr>
            <a:lvl9pPr marL="2430000" indent="-270000"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	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8"/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84D6B6-797E-5A4E-B20E-678A84E2A0E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CC185E-5F53-204C-836D-B6B94850941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7617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4EE81A4-9C91-49BD-9063-A94A53B0C25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9" y="1449389"/>
            <a:ext cx="5580000" cy="4799012"/>
          </a:xfrm>
          <a:prstGeom prst="roundRect">
            <a:avLst>
              <a:gd name="adj" fmla="val 5765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BB077C-11F7-48B9-9DF3-A77EC7357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0F88340-5018-41DA-B79B-A20C38091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03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89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216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43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A33F4C-B090-4348-A2B3-B2E1368969A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DA8979-CB4C-F640-BC77-889BAFDFAD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2144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C3C40959-6DBA-4405-862A-85A6184173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4068" y="1449388"/>
            <a:ext cx="8462963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4EE81A4-9C91-49BD-9063-A94A53B0C25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9" y="1449388"/>
            <a:ext cx="2519362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9ADD64-49E4-44C9-9794-2168E650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34D20FD-672A-4B61-89C1-1880F1B4FB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068" y="3989388"/>
            <a:ext cx="8462963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B3891D16-337A-4D72-AD44-C24EA920B2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4969" y="3989388"/>
            <a:ext cx="2519362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7D15960-1D5A-3844-9F4C-371224E78E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79572A-B585-CC49-ADD1-4924C2640B4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4474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8BE3D8-5B03-4706-AAE0-6D74D759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479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B26D44-5FF7-44B2-B576-058265704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90FE72EF-F7BA-4A47-B5B8-597C9E1ED5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969" y="3956768"/>
            <a:ext cx="5580000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ED673C3C-0C20-4A37-B5FC-DE177648D2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9" y="1449388"/>
            <a:ext cx="5580000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397D9496-9993-409C-B772-3898309712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7031" y="3956768"/>
            <a:ext cx="5580000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1A8CE5A5-DA22-4A39-88AB-2441D8E1F5A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7031" y="1449388"/>
            <a:ext cx="5580000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829EB5-8C6D-A949-AFA7-F02380C7F35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322F22-F2F5-D146-BDF3-C4C30630EE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6234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3539A6-BBFE-431D-81DD-4044BFDF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BFE281A0-2895-4D12-9881-85B54A4CE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77886" y="1449388"/>
            <a:ext cx="9099146" cy="1440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4A1205B6-FFF7-4E2A-B7ED-8E1C80A65C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9" y="1449389"/>
            <a:ext cx="1990774" cy="1440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2CD6E8F8-DA1C-413B-AEEB-ED7733004B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4969" y="3127717"/>
            <a:ext cx="1990774" cy="1440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99E93A5F-6F5A-476A-AD37-2A791435A0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4969" y="4806044"/>
            <a:ext cx="1990774" cy="1440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00E829DD-6064-4881-95E9-841FD5699D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7886" y="3127716"/>
            <a:ext cx="9099146" cy="1440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DADF9C1A-4DAD-46AE-A3EB-CA1E33D14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7886" y="4806044"/>
            <a:ext cx="9099146" cy="1440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5134B-1F33-4D42-B13B-75F76907EA3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FE4C89-2071-F645-9C14-48E0AE3ACA6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295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42A9CD-7A91-42F4-B5F7-7AC15E261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C726ECEB-6D77-4820-997A-301BBE2F4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969" y="3956768"/>
            <a:ext cx="3654000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FC0E9BEE-3B37-4370-82D0-4E55311668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9" y="1449388"/>
            <a:ext cx="3654000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974F98C3-88DA-41C2-97F6-2C8AADED29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9000" y="3956768"/>
            <a:ext cx="3654000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1E9E75FC-731C-40EC-A4CE-C6A8809DF30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69000" y="1449388"/>
            <a:ext cx="3654000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11AC2E00-9A25-435D-A283-3508E012AA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3031" y="3956768"/>
            <a:ext cx="3654000" cy="2268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08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35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43875E94-F77D-4F8A-A449-28C6D96965F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3031" y="1449388"/>
            <a:ext cx="3654000" cy="226800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B48DC0-CCB0-3B43-B132-8F908DFE567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6EB756-E050-8642-94ED-1FD15FF4F52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411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42A9CD-7A91-42F4-B5F7-7AC15E261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FC0E9BEE-3B37-4370-82D0-4E55311668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968" y="1449388"/>
            <a:ext cx="2049953" cy="173916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0BB7DA5-6C3F-47B5-B28A-C7FEDFBCD88E}"/>
              </a:ext>
            </a:extLst>
          </p:cNvPr>
          <p:cNvGrpSpPr/>
          <p:nvPr userDrawn="1"/>
        </p:nvGrpSpPr>
        <p:grpSpPr>
          <a:xfrm>
            <a:off x="2605813" y="1477963"/>
            <a:ext cx="6980373" cy="3716337"/>
            <a:chOff x="2605813" y="1477963"/>
            <a:chExt cx="6980373" cy="3716337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57ADD1D-F09E-4218-82C2-8B6D13BC2658}"/>
                </a:ext>
              </a:extLst>
            </p:cNvPr>
            <p:cNvCxnSpPr/>
            <p:nvPr/>
          </p:nvCxnSpPr>
          <p:spPr bwMode="gray">
            <a:xfrm>
              <a:off x="2605813" y="1477963"/>
              <a:ext cx="0" cy="3716337"/>
            </a:xfrm>
            <a:prstGeom prst="line">
              <a:avLst/>
            </a:prstGeom>
            <a:ln>
              <a:solidFill>
                <a:srgbClr val="ADA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D97F5617-B46D-48F1-93E6-DD425BBC6623}"/>
                </a:ext>
              </a:extLst>
            </p:cNvPr>
            <p:cNvCxnSpPr/>
            <p:nvPr/>
          </p:nvCxnSpPr>
          <p:spPr bwMode="gray">
            <a:xfrm>
              <a:off x="4932604" y="1477963"/>
              <a:ext cx="0" cy="3716337"/>
            </a:xfrm>
            <a:prstGeom prst="line">
              <a:avLst/>
            </a:prstGeom>
            <a:ln>
              <a:solidFill>
                <a:srgbClr val="ADA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E65135A3-1714-41EC-9C78-FC8022E2BBC6}"/>
                </a:ext>
              </a:extLst>
            </p:cNvPr>
            <p:cNvCxnSpPr/>
            <p:nvPr/>
          </p:nvCxnSpPr>
          <p:spPr bwMode="gray">
            <a:xfrm>
              <a:off x="7259395" y="1477963"/>
              <a:ext cx="0" cy="3716337"/>
            </a:xfrm>
            <a:prstGeom prst="line">
              <a:avLst/>
            </a:prstGeom>
            <a:ln>
              <a:solidFill>
                <a:srgbClr val="ADA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675E8A17-A4C8-4C14-8561-A8C98D7DBE40}"/>
                </a:ext>
              </a:extLst>
            </p:cNvPr>
            <p:cNvCxnSpPr/>
            <p:nvPr/>
          </p:nvCxnSpPr>
          <p:spPr bwMode="gray">
            <a:xfrm>
              <a:off x="9586186" y="1477963"/>
              <a:ext cx="0" cy="3716337"/>
            </a:xfrm>
            <a:prstGeom prst="line">
              <a:avLst/>
            </a:prstGeom>
            <a:ln>
              <a:solidFill>
                <a:srgbClr val="ADA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Bildplatzhalter 3">
            <a:extLst>
              <a:ext uri="{FF2B5EF4-FFF2-40B4-BE49-F238E27FC236}">
                <a16:creationId xmlns:a16="http://schemas.microsoft.com/office/drawing/2014/main" id="{FF8A82A3-6019-4405-BF1E-5026951839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743154" y="1449388"/>
            <a:ext cx="2049953" cy="173916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38" name="Bildplatzhalter 3">
            <a:extLst>
              <a:ext uri="{FF2B5EF4-FFF2-40B4-BE49-F238E27FC236}">
                <a16:creationId xmlns:a16="http://schemas.microsoft.com/office/drawing/2014/main" id="{D7084943-52A2-4571-B614-4BF9861EEF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71340" y="1449388"/>
            <a:ext cx="2049953" cy="173916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39" name="Bildplatzhalter 3">
            <a:extLst>
              <a:ext uri="{FF2B5EF4-FFF2-40B4-BE49-F238E27FC236}">
                <a16:creationId xmlns:a16="http://schemas.microsoft.com/office/drawing/2014/main" id="{56B8BA97-414B-4D91-A111-3AC2BECD0B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99526" y="1449388"/>
            <a:ext cx="2049953" cy="173916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1" name="Bildplatzhalter 3">
            <a:extLst>
              <a:ext uri="{FF2B5EF4-FFF2-40B4-BE49-F238E27FC236}">
                <a16:creationId xmlns:a16="http://schemas.microsoft.com/office/drawing/2014/main" id="{21BACFEB-DC5C-4B49-9B3A-44A7C4CD3CD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27710" y="1449388"/>
            <a:ext cx="2049953" cy="1739160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/>
          <a:lstStyle>
            <a:lvl1pPr marL="1587" indent="0" algn="ctr">
              <a:buNone/>
              <a:defRPr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4" name="Inhaltsplatzhalter 5">
            <a:extLst>
              <a:ext uri="{FF2B5EF4-FFF2-40B4-BE49-F238E27FC236}">
                <a16:creationId xmlns:a16="http://schemas.microsoft.com/office/drawing/2014/main" id="{EC43BB58-5E2B-4F98-9183-BF842620306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 rot="5400000">
            <a:off x="5886968" y="220775"/>
            <a:ext cx="432000" cy="1137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</p:spPr>
        <p:txBody>
          <a:bodyPr vert="vert270" anchor="ctr"/>
          <a:lstStyle>
            <a:lvl1pPr marL="1587" indent="0" algn="ct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700" indent="0" algn="ctr">
              <a:buNone/>
              <a:defRPr>
                <a:solidFill>
                  <a:schemeClr val="bg1"/>
                </a:solidFill>
              </a:defRPr>
            </a:lvl2pPr>
            <a:lvl3pPr marL="539625" indent="0" algn="ctr">
              <a:buNone/>
              <a:defRPr>
                <a:solidFill>
                  <a:schemeClr val="bg1"/>
                </a:solidFill>
              </a:defRPr>
            </a:lvl3pPr>
            <a:lvl4pPr marL="809625" indent="0" algn="ctr">
              <a:buNone/>
              <a:defRPr>
                <a:solidFill>
                  <a:schemeClr val="bg1"/>
                </a:solidFill>
              </a:defRPr>
            </a:lvl4pPr>
            <a:lvl5pPr marL="10763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43868DCA-7F20-4FA1-BE91-5EE81BD118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969" y="3382961"/>
            <a:ext cx="2049321" cy="276999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r>
              <a:rPr lang="da-DK" b="1" dirty="0"/>
              <a:t>Lorem Ipsum</a:t>
            </a:r>
          </a:p>
        </p:txBody>
      </p:sp>
      <p:sp>
        <p:nvSpPr>
          <p:cNvPr id="46" name="Textplatzhalter 7">
            <a:extLst>
              <a:ext uri="{FF2B5EF4-FFF2-40B4-BE49-F238E27FC236}">
                <a16:creationId xmlns:a16="http://schemas.microsoft.com/office/drawing/2014/main" id="{B5E28CDC-89DA-428B-9EDD-CC28A67AE7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46438" y="3382961"/>
            <a:ext cx="2049321" cy="276999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r>
              <a:rPr lang="da-DK" b="1" dirty="0"/>
              <a:t>Lorem Ipsum</a:t>
            </a:r>
          </a:p>
        </p:txBody>
      </p:sp>
      <p:sp>
        <p:nvSpPr>
          <p:cNvPr id="47" name="Textplatzhalter 7">
            <a:extLst>
              <a:ext uri="{FF2B5EF4-FFF2-40B4-BE49-F238E27FC236}">
                <a16:creationId xmlns:a16="http://schemas.microsoft.com/office/drawing/2014/main" id="{E910DB79-889C-4F0F-8569-756AFA061D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73496" y="3382961"/>
            <a:ext cx="2049321" cy="276999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r>
              <a:rPr lang="da-DK" b="1" dirty="0"/>
              <a:t>Lorem Ipsum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AC8A7484-6810-4CA2-8AFA-3F147CC4A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94711" y="3382961"/>
            <a:ext cx="2049321" cy="276999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r>
              <a:rPr lang="da-DK" b="1" dirty="0"/>
              <a:t>Lorem Ipsum</a:t>
            </a:r>
          </a:p>
        </p:txBody>
      </p:sp>
      <p:sp>
        <p:nvSpPr>
          <p:cNvPr id="49" name="Textplatzhalter 7">
            <a:extLst>
              <a:ext uri="{FF2B5EF4-FFF2-40B4-BE49-F238E27FC236}">
                <a16:creationId xmlns:a16="http://schemas.microsoft.com/office/drawing/2014/main" id="{5D3B2C3B-0D86-48D7-9030-4796BF75D8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1504" y="3382961"/>
            <a:ext cx="2049321" cy="276999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r>
              <a:rPr lang="da-DK" b="1" dirty="0"/>
              <a:t>Lorem Ipsum</a:t>
            </a: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61301409-35E9-4944-BC54-DF5E721C69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4336" y="3817777"/>
            <a:ext cx="2049321" cy="83099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9156E47E-758C-4671-B837-6F6FF182A6D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6438" y="3817777"/>
            <a:ext cx="2049321" cy="83099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2" name="Textplatzhalter 7">
            <a:extLst>
              <a:ext uri="{FF2B5EF4-FFF2-40B4-BE49-F238E27FC236}">
                <a16:creationId xmlns:a16="http://schemas.microsoft.com/office/drawing/2014/main" id="{816254C9-0030-4838-BB50-41E7C7D1E4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73496" y="3817777"/>
            <a:ext cx="2049321" cy="83099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3" name="Textplatzhalter 7">
            <a:extLst>
              <a:ext uri="{FF2B5EF4-FFF2-40B4-BE49-F238E27FC236}">
                <a16:creationId xmlns:a16="http://schemas.microsoft.com/office/drawing/2014/main" id="{30F55224-3237-45B3-A241-1B6EB1D204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94711" y="3817777"/>
            <a:ext cx="2049321" cy="83099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4" name="Textplatzhalter 7">
            <a:extLst>
              <a:ext uri="{FF2B5EF4-FFF2-40B4-BE49-F238E27FC236}">
                <a16:creationId xmlns:a16="http://schemas.microsoft.com/office/drawing/2014/main" id="{AEB90E31-A444-4B38-9E47-23EF55A01D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721504" y="3817777"/>
            <a:ext cx="2049321" cy="83099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6F3508-D241-DC47-B656-2ADBE38E8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E9FCC0-A4B8-5848-A04C-F81597FBA1B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914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+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platzhalter 13">
            <a:extLst>
              <a:ext uri="{FF2B5EF4-FFF2-40B4-BE49-F238E27FC236}">
                <a16:creationId xmlns:a16="http://schemas.microsoft.com/office/drawing/2014/main" id="{65D15E79-B00D-43AD-BF42-33D41AFB7B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16138" y="3980289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9" name="Textplatzhalter 13">
            <a:extLst>
              <a:ext uri="{FF2B5EF4-FFF2-40B4-BE49-F238E27FC236}">
                <a16:creationId xmlns:a16="http://schemas.microsoft.com/office/drawing/2014/main" id="{60463DF6-25C7-4A00-AC64-B17E196878D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79828" y="3961239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0" name="Textplatzhalter 13">
            <a:extLst>
              <a:ext uri="{FF2B5EF4-FFF2-40B4-BE49-F238E27FC236}">
                <a16:creationId xmlns:a16="http://schemas.microsoft.com/office/drawing/2014/main" id="{18150D60-37F0-4CF7-92AB-FC2D58838A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52582" y="3992989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76128B93-0CA5-4187-9F93-D57327F2B3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4968" y="2143551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42DCD522-D39A-403F-9DE5-F6CC93A165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86188" y="2143551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42" name="Textplatzhalter 13">
            <a:extLst>
              <a:ext uri="{FF2B5EF4-FFF2-40B4-BE49-F238E27FC236}">
                <a16:creationId xmlns:a16="http://schemas.microsoft.com/office/drawing/2014/main" id="{C439DFA2-139A-4385-8C63-8EE9BAA868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58038" y="2143551"/>
            <a:ext cx="7200" cy="151288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332B59-1FE3-4810-942D-35CD5CA47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B0C63A-1303-4AE1-B452-465466FD8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38" name="Bildplatzhalter 3">
            <a:extLst>
              <a:ext uri="{FF2B5EF4-FFF2-40B4-BE49-F238E27FC236}">
                <a16:creationId xmlns:a16="http://schemas.microsoft.com/office/drawing/2014/main" id="{5309F04F-73A6-453A-A757-6FBEA3C17DCF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14968" y="1449388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4" name="Bildplatzhalter 3">
            <a:extLst>
              <a:ext uri="{FF2B5EF4-FFF2-40B4-BE49-F238E27FC236}">
                <a16:creationId xmlns:a16="http://schemas.microsoft.com/office/drawing/2014/main" id="{1A7138B2-BA92-4F8F-B661-6A52813996B2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86188" y="1449389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5" name="Bildplatzhalter 3">
            <a:extLst>
              <a:ext uri="{FF2B5EF4-FFF2-40B4-BE49-F238E27FC236}">
                <a16:creationId xmlns:a16="http://schemas.microsoft.com/office/drawing/2014/main" id="{E2D62007-B4E3-45F5-8D9A-CE964CF8EDAA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7158038" y="1449389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6" name="Bildplatzhalter 3">
            <a:extLst>
              <a:ext uri="{FF2B5EF4-FFF2-40B4-BE49-F238E27FC236}">
                <a16:creationId xmlns:a16="http://schemas.microsoft.com/office/drawing/2014/main" id="{00769F42-F20A-47EF-95BD-D8BBC838AEE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16138" y="5370513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7" name="Bildplatzhalter 3">
            <a:extLst>
              <a:ext uri="{FF2B5EF4-FFF2-40B4-BE49-F238E27FC236}">
                <a16:creationId xmlns:a16="http://schemas.microsoft.com/office/drawing/2014/main" id="{BC60AB43-07CC-4899-BB80-45C64BB5F810}"/>
              </a:ext>
            </a:extLst>
          </p:cNvPr>
          <p:cNvSpPr>
            <a:spLocks noGrp="1"/>
          </p:cNvSpPr>
          <p:nvPr userDrawn="1">
            <p:ph type="pic" sz="quarter" idx="23" hasCustomPrompt="1"/>
          </p:nvPr>
        </p:nvSpPr>
        <p:spPr>
          <a:xfrm>
            <a:off x="5479828" y="5370513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8" name="Bildplatzhalter 3">
            <a:extLst>
              <a:ext uri="{FF2B5EF4-FFF2-40B4-BE49-F238E27FC236}">
                <a16:creationId xmlns:a16="http://schemas.microsoft.com/office/drawing/2014/main" id="{82CF9502-F1E7-49BF-AACF-ECA4373AA363}"/>
              </a:ext>
            </a:extLst>
          </p:cNvPr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8852582" y="5370513"/>
            <a:ext cx="2049953" cy="871117"/>
          </a:xfrm>
          <a:prstGeom prst="roundRect">
            <a:avLst>
              <a:gd name="adj" fmla="val 1274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9" name="Textplatzhalter 7">
            <a:extLst>
              <a:ext uri="{FF2B5EF4-FFF2-40B4-BE49-F238E27FC236}">
                <a16:creationId xmlns:a16="http://schemas.microsoft.com/office/drawing/2014/main" id="{E3D7D426-AF7D-49B5-994D-25BB073B1A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28310" y="2395376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C0DCE4BF-3DF0-4CD0-B027-719B2CAF3E8E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910142" y="2395376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91A59CC4-2D7D-4270-9FB1-5DBDD58F8C68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291969" y="2395376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52" name="Textplatzhalter 7">
            <a:extLst>
              <a:ext uri="{FF2B5EF4-FFF2-40B4-BE49-F238E27FC236}">
                <a16:creationId xmlns:a16="http://schemas.microsoft.com/office/drawing/2014/main" id="{56659B46-3328-4F91-A09A-ACB59693ABF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211967" y="4064518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53" name="Textplatzhalter 7">
            <a:extLst>
              <a:ext uri="{FF2B5EF4-FFF2-40B4-BE49-F238E27FC236}">
                <a16:creationId xmlns:a16="http://schemas.microsoft.com/office/drawing/2014/main" id="{394B2536-363F-469A-B8AC-121596D13F1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593799" y="4064518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54" name="Textplatzhalter 7">
            <a:extLst>
              <a:ext uri="{FF2B5EF4-FFF2-40B4-BE49-F238E27FC236}">
                <a16:creationId xmlns:a16="http://schemas.microsoft.com/office/drawing/2014/main" id="{13DAE080-1553-49FB-9954-5D4C269EB16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975626" y="4064518"/>
            <a:ext cx="2671200" cy="830997"/>
          </a:xfrm>
        </p:spPr>
        <p:txBody>
          <a:bodyPr>
            <a:spAutoFit/>
          </a:bodyPr>
          <a:lstStyle>
            <a:lvl1pPr marL="270000" indent="-2700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72" name="Inhaltsplatzhalter 5">
            <a:extLst>
              <a:ext uri="{FF2B5EF4-FFF2-40B4-BE49-F238E27FC236}">
                <a16:creationId xmlns:a16="http://schemas.microsoft.com/office/drawing/2014/main" id="{F21289C8-8476-4962-A220-C721777E98F7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 rot="5400000">
            <a:off x="5886968" y="-1908350"/>
            <a:ext cx="432000" cy="1137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</p:spPr>
        <p:txBody>
          <a:bodyPr vert="vert270" anchor="ctr"/>
          <a:lstStyle>
            <a:lvl1pPr marL="1587" indent="0" algn="ct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700" indent="0" algn="ctr">
              <a:buNone/>
              <a:defRPr>
                <a:solidFill>
                  <a:schemeClr val="bg1"/>
                </a:solidFill>
              </a:defRPr>
            </a:lvl2pPr>
            <a:lvl3pPr marL="539625" indent="0" algn="ctr">
              <a:buNone/>
              <a:defRPr>
                <a:solidFill>
                  <a:schemeClr val="bg1"/>
                </a:solidFill>
              </a:defRPr>
            </a:lvl3pPr>
            <a:lvl4pPr marL="809625" indent="0" algn="ctr">
              <a:buNone/>
              <a:defRPr>
                <a:solidFill>
                  <a:schemeClr val="bg1"/>
                </a:solidFill>
              </a:defRPr>
            </a:lvl4pPr>
            <a:lvl5pPr marL="10763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55" name="Textplatzhalter 7">
            <a:extLst>
              <a:ext uri="{FF2B5EF4-FFF2-40B4-BE49-F238E27FC236}">
                <a16:creationId xmlns:a16="http://schemas.microsoft.com/office/drawing/2014/main" id="{B88FD107-4A30-4C12-A02F-1C8E071AF7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053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56" name="Textplatzhalter 7">
            <a:extLst>
              <a:ext uri="{FF2B5EF4-FFF2-40B4-BE49-F238E27FC236}">
                <a16:creationId xmlns:a16="http://schemas.microsoft.com/office/drawing/2014/main" id="{A847954A-A63A-46A4-A0ED-ED7D40E864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9300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9CD65496-48A3-4727-8B6D-4DCFD7BF92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5547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58" name="Textplatzhalter 7">
            <a:extLst>
              <a:ext uri="{FF2B5EF4-FFF2-40B4-BE49-F238E27FC236}">
                <a16:creationId xmlns:a16="http://schemas.microsoft.com/office/drawing/2014/main" id="{1367DA87-8346-4FFC-97B2-92B4C40200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1794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59" name="Textplatzhalter 7">
            <a:extLst>
              <a:ext uri="{FF2B5EF4-FFF2-40B4-BE49-F238E27FC236}">
                <a16:creationId xmlns:a16="http://schemas.microsoft.com/office/drawing/2014/main" id="{3E765EE1-5EEF-4A70-AC09-B0C297B8B6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8041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60" name="Textplatzhalter 7">
            <a:extLst>
              <a:ext uri="{FF2B5EF4-FFF2-40B4-BE49-F238E27FC236}">
                <a16:creationId xmlns:a16="http://schemas.microsoft.com/office/drawing/2014/main" id="{ADC5E034-D4B0-47BC-B69E-7152F3D3952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4288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61" name="Textplatzhalter 7">
            <a:extLst>
              <a:ext uri="{FF2B5EF4-FFF2-40B4-BE49-F238E27FC236}">
                <a16:creationId xmlns:a16="http://schemas.microsoft.com/office/drawing/2014/main" id="{876E3912-C02E-48D4-A444-3442B6DBC1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35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62" name="Textplatzhalter 7">
            <a:extLst>
              <a:ext uri="{FF2B5EF4-FFF2-40B4-BE49-F238E27FC236}">
                <a16:creationId xmlns:a16="http://schemas.microsoft.com/office/drawing/2014/main" id="{EF86340D-5195-4831-9BD4-501999BEDBF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6782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63" name="Textplatzhalter 7">
            <a:extLst>
              <a:ext uri="{FF2B5EF4-FFF2-40B4-BE49-F238E27FC236}">
                <a16:creationId xmlns:a16="http://schemas.microsoft.com/office/drawing/2014/main" id="{C1B7EDC5-A42A-49B9-8418-5D61BD5850B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3029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2023</a:t>
            </a:r>
          </a:p>
        </p:txBody>
      </p:sp>
      <p:sp>
        <p:nvSpPr>
          <p:cNvPr id="64" name="Textplatzhalter 7">
            <a:extLst>
              <a:ext uri="{FF2B5EF4-FFF2-40B4-BE49-F238E27FC236}">
                <a16:creationId xmlns:a16="http://schemas.microsoft.com/office/drawing/2014/main" id="{D99D38FA-E220-4179-BF1D-5BDB975129E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92762" y="3656440"/>
            <a:ext cx="416781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2024</a:t>
            </a:r>
          </a:p>
        </p:txBody>
      </p:sp>
      <p:sp>
        <p:nvSpPr>
          <p:cNvPr id="65" name="Textplatzhalter 7">
            <a:extLst>
              <a:ext uri="{FF2B5EF4-FFF2-40B4-BE49-F238E27FC236}">
                <a16:creationId xmlns:a16="http://schemas.microsoft.com/office/drawing/2014/main" id="{42EF6824-79FB-4671-A009-2FE12B9A82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5229" y="3656440"/>
            <a:ext cx="537904" cy="246221"/>
          </a:xfrm>
        </p:spPr>
        <p:txBody>
          <a:bodyPr wrap="non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60BF6F-16E9-7540-B16F-0312595CC98D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8086D6-3A41-4749-B232-269A1B3A609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725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5F286D62-DEFF-4FCF-AADD-E59B51AFC3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6158629" y="3811884"/>
            <a:ext cx="5639671" cy="1922168"/>
          </a:xfrm>
          <a:prstGeom prst="round2DiagRect">
            <a:avLst>
              <a:gd name="adj1" fmla="val 0"/>
              <a:gd name="adj2" fmla="val 16600"/>
            </a:avLst>
          </a:prstGeom>
          <a:solidFill>
            <a:srgbClr val="ADADAD"/>
          </a:solidFill>
        </p:spPr>
        <p:txBody>
          <a:bodyPr vert="horz" lIns="108000" tIns="108000" rIns="108000" bIns="108000" rtlCol="0" anchor="b">
            <a:normAutofit/>
          </a:bodyPr>
          <a:lstStyle>
            <a:lvl1pPr marL="1587" indent="0">
              <a:buFont typeface="Arial" panose="020B0604020202020204" pitchFamily="34" charset="0"/>
              <a:buNone/>
              <a:defRPr lang="de-DE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266700" lvl="0" indent="-265113" algn="r"/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r>
              <a:rPr lang="de-DE" dirty="0">
                <a:solidFill>
                  <a:schemeClr val="bg1"/>
                </a:solidFill>
              </a:rPr>
              <a:t>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consectetuer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adipiscing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elit</a:t>
            </a:r>
            <a:r>
              <a:rPr lang="de-DE" dirty="0">
                <a:solidFill>
                  <a:schemeClr val="bg1"/>
                </a:solidFill>
              </a:rPr>
              <a:t>.</a:t>
            </a:r>
            <a:endParaRPr lang="de-DE" dirty="0"/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CBA24FE-B00F-4874-99B3-79E6E7A33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423459" y="3811882"/>
            <a:ext cx="5639671" cy="1922168"/>
          </a:xfrm>
          <a:prstGeom prst="round2DiagRect">
            <a:avLst/>
          </a:prstGeom>
          <a:solidFill>
            <a:srgbClr val="ADADAD"/>
          </a:solidFill>
        </p:spPr>
        <p:txBody>
          <a:bodyPr lIns="108000" tIns="108000" rIns="108000" bIns="108000" anchor="b"/>
          <a:lstStyle>
            <a:lvl1pPr marL="1587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1587" marR="0" lvl="0" indent="0" algn="l" defTabSz="27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r>
              <a:rPr lang="de-DE" dirty="0">
                <a:solidFill>
                  <a:schemeClr val="bg1"/>
                </a:solidFill>
              </a:rPr>
              <a:t>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consectetuer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adipiscing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elit</a:t>
            </a:r>
            <a:r>
              <a:rPr lang="de-DE" dirty="0">
                <a:solidFill>
                  <a:schemeClr val="bg1"/>
                </a:solidFill>
              </a:rPr>
              <a:t>.</a:t>
            </a:r>
            <a:endParaRPr lang="de-DE" dirty="0"/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C62BF0B-0272-4EED-9377-2CA6DDBE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414937" y="1808163"/>
            <a:ext cx="5639671" cy="1922168"/>
          </a:xfrm>
          <a:prstGeom prst="round1Rect">
            <a:avLst/>
          </a:prstGeom>
          <a:solidFill>
            <a:srgbClr val="ADADAD"/>
          </a:solidFill>
        </p:spPr>
        <p:txBody>
          <a:bodyPr lIns="108000" tIns="108000" rIns="108000" bIns="108000"/>
          <a:lstStyle>
            <a:lvl1pPr marL="1587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r>
              <a:rPr lang="de-DE" dirty="0">
                <a:solidFill>
                  <a:schemeClr val="bg1"/>
                </a:solidFill>
              </a:rPr>
              <a:t>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consectetuer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adipiscing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elit</a:t>
            </a:r>
            <a:r>
              <a:rPr lang="de-DE" dirty="0">
                <a:solidFill>
                  <a:schemeClr val="bg1"/>
                </a:solidFill>
              </a:rPr>
              <a:t>.</a:t>
            </a:r>
            <a:endParaRPr lang="de-DE" dirty="0"/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48092275-AACB-48D9-85C2-6125C90B4D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8627" y="1808163"/>
            <a:ext cx="5639671" cy="1922168"/>
          </a:xfrm>
          <a:prstGeom prst="round1Rect">
            <a:avLst/>
          </a:prstGeom>
          <a:solidFill>
            <a:srgbClr val="ADADAD"/>
          </a:solidFill>
        </p:spPr>
        <p:txBody>
          <a:bodyPr lIns="108000" tIns="108000" rIns="108000" bIns="108000"/>
          <a:lstStyle>
            <a:lvl1pPr marL="1587" indent="0" algn="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r>
              <a:rPr lang="de-DE" dirty="0">
                <a:solidFill>
                  <a:schemeClr val="bg1"/>
                </a:solidFill>
              </a:rPr>
              <a:t>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consectetuer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adipiscing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elit</a:t>
            </a:r>
            <a:r>
              <a:rPr lang="de-DE" dirty="0">
                <a:solidFill>
                  <a:schemeClr val="bg1"/>
                </a:solidFill>
              </a:rPr>
              <a:t>.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BFAD8F-646A-4007-A404-34DB11AF9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D3EA177-10DE-42C2-9727-9F5818E566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B5A4751-E283-4F89-A022-13219CBF64D2}"/>
              </a:ext>
            </a:extLst>
          </p:cNvPr>
          <p:cNvSpPr>
            <a:spLocks noChangeAspect="1"/>
          </p:cNvSpPr>
          <p:nvPr userDrawn="1"/>
        </p:nvSpPr>
        <p:spPr>
          <a:xfrm>
            <a:off x="5008618" y="2673106"/>
            <a:ext cx="2196000" cy="21960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9875" indent="-269875" algn="l">
              <a:buFont typeface="Arial" panose="020B0604020202020204" pitchFamily="34" charset="0"/>
              <a:buChar char="•"/>
            </a:pPr>
            <a:endParaRPr lang="de-DE" b="1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402CC0DC-365E-4A7B-8154-DE9B404BCA8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83325" y="2750476"/>
            <a:ext cx="2052000" cy="20520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Place </a:t>
            </a:r>
            <a:r>
              <a:rPr lang="de-DE" dirty="0" err="1"/>
              <a:t>for</a:t>
            </a:r>
            <a:r>
              <a:rPr lang="de-DE" dirty="0"/>
              <a:t> Picture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46100A-C54C-924D-A0E3-EA6ACADF2A4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2ECE9D-5FE8-9D49-9DFD-957CC6D694E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835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platzhalter 3">
            <a:extLst>
              <a:ext uri="{FF2B5EF4-FFF2-40B4-BE49-F238E27FC236}">
                <a16:creationId xmlns:a16="http://schemas.microsoft.com/office/drawing/2014/main" id="{2CC6F5A4-DCEE-4E65-AE88-F4F963C453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8687" y="1820821"/>
            <a:ext cx="1404000" cy="1404000"/>
          </a:xfrm>
          <a:prstGeom prst="ellipse">
            <a:avLst/>
          </a:prstGeom>
          <a:solidFill>
            <a:schemeClr val="bg2"/>
          </a:solidFill>
        </p:spPr>
        <p:txBody>
          <a:bodyPr anchor="t" anchorCtr="0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33" name="Bildplatzhalter 3">
            <a:extLst>
              <a:ext uri="{FF2B5EF4-FFF2-40B4-BE49-F238E27FC236}">
                <a16:creationId xmlns:a16="http://schemas.microsoft.com/office/drawing/2014/main" id="{1E72FD6A-7A41-43A7-B007-7475518CDA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10487" y="1833521"/>
            <a:ext cx="1404000" cy="1404000"/>
          </a:xfrm>
          <a:prstGeom prst="ellipse">
            <a:avLst/>
          </a:prstGeom>
          <a:solidFill>
            <a:schemeClr val="bg2"/>
          </a:solidFill>
        </p:spPr>
        <p:txBody>
          <a:bodyPr anchor="t" anchorCtr="0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303B352A-A067-4130-A931-A3AA41AE46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94987" y="1820821"/>
            <a:ext cx="1404000" cy="1404000"/>
          </a:xfrm>
          <a:prstGeom prst="ellipse">
            <a:avLst/>
          </a:prstGeom>
          <a:solidFill>
            <a:schemeClr val="bg2"/>
          </a:solidFill>
        </p:spPr>
        <p:txBody>
          <a:bodyPr anchor="t" anchorCtr="0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35" name="Bildplatzhalter 3">
            <a:extLst>
              <a:ext uri="{FF2B5EF4-FFF2-40B4-BE49-F238E27FC236}">
                <a16:creationId xmlns:a16="http://schemas.microsoft.com/office/drawing/2014/main" id="{4E0DAE8D-6C62-4559-BBAC-88CEBDAEEF1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66787" y="1833521"/>
            <a:ext cx="1404000" cy="1404000"/>
          </a:xfrm>
          <a:prstGeom prst="ellipse">
            <a:avLst/>
          </a:prstGeom>
          <a:solidFill>
            <a:schemeClr val="bg2"/>
          </a:solidFill>
        </p:spPr>
        <p:txBody>
          <a:bodyPr anchor="t" anchorCtr="0">
            <a:normAutofit/>
          </a:bodyPr>
          <a:lstStyle>
            <a:lvl1pPr marL="1587" indent="0" algn="ctr">
              <a:buNone/>
              <a:defRPr sz="1400" i="1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E93948-237C-4EC2-88A9-2C273F738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D35748-8F6A-4DB3-96D4-69C52E4C9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de-DE" smtClean="0"/>
              <a:pPr>
                <a:buClr>
                  <a:schemeClr val="tx2"/>
                </a:buClr>
              </a:pPr>
              <a:t>‹#›</a:t>
            </a:fld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B10DE00-4C1D-412C-AD4F-D4C34416B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088" y="2382603"/>
            <a:ext cx="143933" cy="28029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2CA706-78D2-452F-97B7-FC09FFBFE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034" y="2382603"/>
            <a:ext cx="143933" cy="28029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ECD728-AEEB-442B-A8F6-36ADAEA2F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1979" y="2382603"/>
            <a:ext cx="143933" cy="280290"/>
          </a:xfrm>
          <a:prstGeom prst="rect">
            <a:avLst/>
          </a:prstGeom>
        </p:spPr>
      </p:pic>
      <p:sp>
        <p:nvSpPr>
          <p:cNvPr id="47" name="Textplatzhalter 7">
            <a:extLst>
              <a:ext uri="{FF2B5EF4-FFF2-40B4-BE49-F238E27FC236}">
                <a16:creationId xmlns:a16="http://schemas.microsoft.com/office/drawing/2014/main" id="{25572996-EFC8-409E-A017-96C3B73129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391" y="3817777"/>
            <a:ext cx="2049321" cy="1107996"/>
          </a:xfrm>
        </p:spPr>
        <p:txBody>
          <a:bodyPr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662433B3-0B2D-4BBA-B8CB-1CB0A9D4068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40077" y="3817777"/>
            <a:ext cx="2049321" cy="1107996"/>
          </a:xfrm>
        </p:spPr>
        <p:txBody>
          <a:bodyPr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2" name="Textplatzhalter 7">
            <a:extLst>
              <a:ext uri="{FF2B5EF4-FFF2-40B4-BE49-F238E27FC236}">
                <a16:creationId xmlns:a16="http://schemas.microsoft.com/office/drawing/2014/main" id="{4B97B86A-D36C-4928-9D72-747DC25C58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5509" y="3817777"/>
            <a:ext cx="2049321" cy="1107996"/>
          </a:xfrm>
        </p:spPr>
        <p:txBody>
          <a:bodyPr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53" name="Textplatzhalter 7">
            <a:extLst>
              <a:ext uri="{FF2B5EF4-FFF2-40B4-BE49-F238E27FC236}">
                <a16:creationId xmlns:a16="http://schemas.microsoft.com/office/drawing/2014/main" id="{C8DA4797-72F4-48B8-8198-8CF8DCF450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90937" y="3817777"/>
            <a:ext cx="2049321" cy="1107996"/>
          </a:xfrm>
        </p:spPr>
        <p:txBody>
          <a:bodyPr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b="0">
                <a:latin typeface="Calibri" panose="020F0502020204030204" pitchFamily="34" charset="0"/>
              </a:defRPr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algn="l">
              <a:buClr>
                <a:srgbClr val="0045FF"/>
              </a:buClr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3946168D-3702-416D-9D80-5ADD832946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23946" y="3227815"/>
            <a:ext cx="7200" cy="2520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8C626F23-2B36-4A62-BFE4-133F30F8E7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88801" y="3227815"/>
            <a:ext cx="7200" cy="2520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E9782D31-036B-4179-840C-AAD36B781D9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60856" y="3227815"/>
            <a:ext cx="7200" cy="2520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1587" indent="0">
              <a:buNone/>
              <a:defRPr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7DAE59-25ED-4845-8143-7C8F01A243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C836E2-F1AB-F340-97ED-39D6CD6A2C05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defTabSz="914400"/>
            <a:endParaRPr lang="de-DE" dirty="0"/>
          </a:p>
        </p:txBody>
      </p:sp>
      <p:sp>
        <p:nvSpPr>
          <p:cNvPr id="30" name="Textplatzhalter 12">
            <a:extLst>
              <a:ext uri="{FF2B5EF4-FFF2-40B4-BE49-F238E27FC236}">
                <a16:creationId xmlns:a16="http://schemas.microsoft.com/office/drawing/2014/main" id="{AEA4642F-DCDB-A94D-9A0D-4FDA160D05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59610" y="2261185"/>
            <a:ext cx="549455" cy="54867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1587" indent="0" algn="ctr">
              <a:buNone/>
              <a:defRPr sz="28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</a:t>
            </a:r>
            <a:endParaRPr lang="en-US" dirty="0"/>
          </a:p>
        </p:txBody>
      </p: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14D7B82D-93D9-4D45-BD45-61EAB838A7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7760" y="2261186"/>
            <a:ext cx="549455" cy="54867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1587" indent="0" algn="ctr">
              <a:buNone/>
              <a:defRPr sz="28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2</a:t>
            </a:r>
            <a:endParaRPr lang="en-US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C4C0396C-9E17-3B4D-A46E-08712DF883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31972" y="2261186"/>
            <a:ext cx="549455" cy="54867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1587" indent="0" algn="ctr">
              <a:buNone/>
              <a:defRPr sz="28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</a:t>
            </a:r>
            <a:endParaRPr lang="en-US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1A079DBE-5495-0646-8EFF-38913F3EE8F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290325" y="2261186"/>
            <a:ext cx="549455" cy="54867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1587" indent="0" algn="ctr">
              <a:buNone/>
              <a:defRPr sz="28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4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6222F3-FC90-D449-BB07-A9E57D250B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1391" y="3448430"/>
            <a:ext cx="2049321" cy="341313"/>
          </a:xfrm>
        </p:spPr>
        <p:txBody>
          <a:bodyPr/>
          <a:lstStyle>
            <a:lvl1pPr marL="1587" indent="0">
              <a:buNone/>
              <a:defRPr b="1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en-US" dirty="0"/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26D620C7-1BB2-9840-A6B2-DDFB1A0954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236662" y="3448430"/>
            <a:ext cx="2049321" cy="341313"/>
          </a:xfrm>
        </p:spPr>
        <p:txBody>
          <a:bodyPr/>
          <a:lstStyle>
            <a:lvl1pPr marL="1587" indent="0">
              <a:buNone/>
              <a:defRPr b="1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en-US" dirty="0"/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0003E1D2-CD89-1440-9ADA-72A294E3B7B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03980" y="3448430"/>
            <a:ext cx="2049321" cy="341313"/>
          </a:xfrm>
        </p:spPr>
        <p:txBody>
          <a:bodyPr/>
          <a:lstStyle>
            <a:lvl1pPr marL="1587" indent="0">
              <a:buNone/>
              <a:defRPr b="1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en-US" dirty="0"/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7E9FC8CA-0097-2C40-AC0D-CFB855FB718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71298" y="3448430"/>
            <a:ext cx="2049321" cy="341313"/>
          </a:xfrm>
        </p:spPr>
        <p:txBody>
          <a:bodyPr/>
          <a:lstStyle>
            <a:lvl1pPr marL="1587" indent="0">
              <a:buNone/>
              <a:defRPr b="1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9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97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DEFDA8A-D8EF-47ED-B219-E3EFB886BA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969" y="1450801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1689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1.	Lorem ipsum dolor sit lorem ipsum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1FAF60-2423-427E-BB65-A84B79E91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08DD1-FBC8-48D5-A436-C5814352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F9F097CE-8420-43BB-A756-E420CCCC8E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4969" y="2257833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2.	Lorem ipsum dolor sit amet lorem ipsum dolor sit amet lorem sit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E52B595-5B13-4E07-B965-E31C53F39E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4969" y="3064865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3.	Lorem ipsum dolor sit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52F43E40-6CE8-5244-8619-D15ADD331D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969" y="3871897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4.	 Lorem ipsum dolor sit amet lorem ipsum dolor sit amet lorem sit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A4FFF494-C601-D647-8158-914B4374D8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4969" y="4678929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 defTabSz="457200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5.	 Lorem ipsum dolor sit amet lorem ipsum dolor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2DA1E342-C123-5F40-B737-DB11C86271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4969" y="5485961"/>
            <a:ext cx="6895900" cy="493200"/>
          </a:xfrm>
          <a:prstGeom prst="roundRect">
            <a:avLst>
              <a:gd name="adj" fmla="val 50000"/>
            </a:avLst>
          </a:prstGeom>
          <a:solidFill>
            <a:srgbClr val="0045FF"/>
          </a:solidFill>
          <a:ln>
            <a:noFill/>
          </a:ln>
        </p:spPr>
        <p:txBody>
          <a:bodyPr vert="horz" wrap="square" lIns="108000" tIns="0" rIns="0" bIns="0" rtlCol="0" anchor="ctr">
            <a:noAutofit/>
          </a:bodyPr>
          <a:lstStyle>
            <a:lvl1pPr marL="273050" indent="-273050" algn="l">
              <a:buNone/>
              <a:defRPr lang="de-DE" b="1" dirty="0" smtClean="0">
                <a:solidFill>
                  <a:schemeClr val="bg1"/>
                </a:solidFill>
                <a:cs typeface="Calibri" panose="020F0502020204030204" pitchFamily="34" charset="0"/>
              </a:defRPr>
            </a:lvl1pPr>
            <a:lvl2pPr>
              <a:defRPr lang="de-DE" smtClean="0">
                <a:latin typeface="+mn-lt"/>
              </a:defRPr>
            </a:lvl2pPr>
            <a:lvl3pPr>
              <a:defRPr lang="de-DE" smtClean="0">
                <a:latin typeface="+mn-lt"/>
              </a:defRPr>
            </a:lvl3pPr>
            <a:lvl4pPr marL="1447800" indent="-342900">
              <a:buNone/>
              <a:defRPr lang="de-DE" smtClean="0">
                <a:latin typeface="+mn-lt"/>
              </a:defRPr>
            </a:lvl4pPr>
            <a:lvl5pPr>
              <a:defRPr lang="de-DE">
                <a:latin typeface="+mn-lt"/>
              </a:defRPr>
            </a:lvl5pPr>
          </a:lstStyle>
          <a:p>
            <a:pPr marL="273050" lvl="0" indent="-273050" defTabSz="457200"/>
            <a:r>
              <a:rPr lang="de-DE" dirty="0">
                <a:solidFill>
                  <a:schemeClr val="bg1"/>
                </a:solidFill>
              </a:rPr>
              <a:t>6.	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81630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5EC7C-E19B-467B-807D-686F3CCA2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8FC3384-5EC3-43B7-90FF-41E0694407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951" y="1449388"/>
            <a:ext cx="11362062" cy="4799012"/>
          </a:xfrm>
        </p:spPr>
        <p:txBody>
          <a:bodyPr lIns="0" rIns="0">
            <a:noAutofit/>
          </a:bodyPr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C842AA-D275-7746-866B-3BE9C9CA788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E3C08C5-9938-0D4D-B1CD-3832047825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D056D65-C64C-0A43-BC94-F54E755CEB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797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199AC-D2AD-47C5-9464-C9D6EECB3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69" y="404812"/>
            <a:ext cx="11362062" cy="751127"/>
          </a:xfrm>
        </p:spPr>
        <p:txBody>
          <a:bodyPr/>
          <a:lstStyle/>
          <a:p>
            <a:r>
              <a:rPr lang="en-US" dirty="0"/>
              <a:t>Add title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ABC5D-E9F1-4C72-9C21-B46E9546B99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3EC293-36DC-46B7-A520-1E2555F6BD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F5BFF-0955-421D-AFBA-C27476BAD0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9E97C0E8-8FAC-4A7F-8A48-9E311979D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95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50AEE45-1A75-4998-A0CA-A6DB7B73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031" y="1449388"/>
            <a:ext cx="5580000" cy="4799012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/>
            </a:lvl1pPr>
            <a:lvl2pPr marL="540000" indent="-270000"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 marL="1080000" indent="-270000">
              <a:buFont typeface="Arial" panose="020B0604020202020204" pitchFamily="34" charset="0"/>
              <a:buChar char="•"/>
              <a:defRPr/>
            </a:lvl4pPr>
            <a:lvl5pPr marL="1350000" indent="-270000">
              <a:buFont typeface="Arial" panose="020B0604020202020204" pitchFamily="34" charset="0"/>
              <a:buChar char="•"/>
              <a:defRPr/>
            </a:lvl5pPr>
            <a:lvl6pPr indent="-270000">
              <a:buFont typeface="Arial" panose="020B0604020202020204" pitchFamily="34" charset="0"/>
              <a:buChar char="•"/>
              <a:defRPr/>
            </a:lvl6pPr>
            <a:lvl7pPr marL="1890000" indent="-270000">
              <a:buFont typeface="Arial" panose="020B0604020202020204" pitchFamily="34" charset="0"/>
              <a:buChar char="•"/>
              <a:defRPr/>
            </a:lvl7pPr>
            <a:lvl8pPr marL="2160000" indent="-270000">
              <a:buFont typeface="Arial" panose="020B0604020202020204" pitchFamily="34" charset="0"/>
              <a:buChar char="•"/>
              <a:defRPr/>
            </a:lvl8pPr>
            <a:lvl9pPr marL="2430000" indent="-2700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5"/>
            <a:r>
              <a:rPr lang="de-DE" dirty="0" err="1"/>
              <a:t>Sixth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6"/>
            <a:r>
              <a:rPr lang="de-DE" dirty="0" err="1"/>
              <a:t>Seventh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7"/>
            <a:r>
              <a:rPr lang="de-DE" dirty="0"/>
              <a:t>Eight </a:t>
            </a:r>
            <a:r>
              <a:rPr lang="de-DE" dirty="0" err="1"/>
              <a:t>level</a:t>
            </a:r>
            <a:endParaRPr lang="de-DE" dirty="0"/>
          </a:p>
          <a:p>
            <a:pPr lvl="8"/>
            <a:r>
              <a:rPr lang="de-DE" dirty="0" err="1"/>
              <a:t>Ninth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8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6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image" Target="../media/image11.png"/><Relationship Id="rId21" Type="http://schemas.openxmlformats.org/officeDocument/2006/relationships/slideLayout" Target="../slideLayouts/slideLayout4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3.png"/><Relationship Id="rId40" Type="http://schemas.openxmlformats.org/officeDocument/2006/relationships/image" Target="../media/image1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Logo-Background" hidden="1">
            <a:extLst>
              <a:ext uri="{FF2B5EF4-FFF2-40B4-BE49-F238E27FC236}">
                <a16:creationId xmlns:a16="http://schemas.microsoft.com/office/drawing/2014/main" id="{61FFC786-D59E-574C-8A92-AC82C59F5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82232" t="89047"/>
          <a:stretch/>
        </p:blipFill>
        <p:spPr>
          <a:xfrm>
            <a:off x="10025742" y="6106872"/>
            <a:ext cx="2166257" cy="751127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B928CE48-43EB-3D4A-B200-44780FC88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89187" t="91133" r="390" b="589"/>
          <a:stretch/>
        </p:blipFill>
        <p:spPr>
          <a:xfrm>
            <a:off x="10921364" y="6287887"/>
            <a:ext cx="1270636" cy="567732"/>
          </a:xfrm>
          <a:prstGeom prst="rect">
            <a:avLst/>
          </a:prstGeom>
        </p:spPr>
      </p:pic>
      <p:sp>
        <p:nvSpPr>
          <p:cNvPr id="2" name="Title Field"/>
          <p:cNvSpPr>
            <a:spLocks noGrp="1"/>
          </p:cNvSpPr>
          <p:nvPr>
            <p:ph type="title"/>
          </p:nvPr>
        </p:nvSpPr>
        <p:spPr>
          <a:xfrm>
            <a:off x="414969" y="404812"/>
            <a:ext cx="11362062" cy="7511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Add title</a:t>
            </a:r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18170AD0-1EDE-4718-8467-9C3ECCB83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00" y="1450800"/>
            <a:ext cx="11361600" cy="479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6" name="Classification: Strictly Confidential" hidden="1">
            <a:extLst>
              <a:ext uri="{FF2B5EF4-FFF2-40B4-BE49-F238E27FC236}">
                <a16:creationId xmlns:a16="http://schemas.microsoft.com/office/drawing/2014/main" id="{1BB65F03-1113-4A84-B645-C7E625F61563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38" y="6462215"/>
            <a:ext cx="1759744" cy="172048"/>
          </a:xfrm>
          <a:prstGeom prst="rect">
            <a:avLst/>
          </a:prstGeom>
        </p:spPr>
      </p:pic>
      <p:pic>
        <p:nvPicPr>
          <p:cNvPr id="5" name="Classification: Restricted" hidden="1">
            <a:extLst>
              <a:ext uri="{FF2B5EF4-FFF2-40B4-BE49-F238E27FC236}">
                <a16:creationId xmlns:a16="http://schemas.microsoft.com/office/drawing/2014/main" id="{7876D295-5377-4E2F-8EC0-96DC0CF5E5F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312" y="6462685"/>
            <a:ext cx="956975" cy="172264"/>
          </a:xfrm>
          <a:prstGeom prst="rect">
            <a:avLst/>
          </a:prstGeom>
        </p:spPr>
      </p:pic>
      <p:pic>
        <p:nvPicPr>
          <p:cNvPr id="14" name="Classification: Public" hidden="1">
            <a:extLst>
              <a:ext uri="{FF2B5EF4-FFF2-40B4-BE49-F238E27FC236}">
                <a16:creationId xmlns:a16="http://schemas.microsoft.com/office/drawing/2014/main" id="{357C4703-07F4-4C0E-B7C7-0CDFF500C6C4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396" y="6462116"/>
            <a:ext cx="645498" cy="17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94" r:id="rId2"/>
    <p:sldLayoutId id="2147483795" r:id="rId3"/>
    <p:sldLayoutId id="2147483765" r:id="rId4"/>
    <p:sldLayoutId id="2147483679" r:id="rId5"/>
    <p:sldLayoutId id="2147483764" r:id="rId6"/>
    <p:sldLayoutId id="2147483778" r:id="rId7"/>
    <p:sldLayoutId id="2147483674" r:id="rId8"/>
    <p:sldLayoutId id="2147483676" r:id="rId9"/>
    <p:sldLayoutId id="2147483712" r:id="rId10"/>
    <p:sldLayoutId id="2147483759" r:id="rId11"/>
    <p:sldLayoutId id="2147483677" r:id="rId12"/>
    <p:sldLayoutId id="2147483760" r:id="rId13"/>
    <p:sldLayoutId id="2147483680" r:id="rId14"/>
    <p:sldLayoutId id="2147483767" r:id="rId15"/>
    <p:sldLayoutId id="2147483768" r:id="rId16"/>
    <p:sldLayoutId id="2147483771" r:id="rId17"/>
    <p:sldLayoutId id="2147483777" r:id="rId18"/>
    <p:sldLayoutId id="2147483681" r:id="rId19"/>
    <p:sldLayoutId id="2147483790" r:id="rId20"/>
    <p:sldLayoutId id="2147483791" r:id="rId21"/>
    <p:sldLayoutId id="2147483797" r:id="rId22"/>
    <p:sldLayoutId id="2147483832" r:id="rId2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700" b="1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66700" indent="-265113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2925" indent="-276225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09625" indent="-2700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76325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43025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19250" indent="-276225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18859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7pPr>
      <a:lvl8pPr marL="21526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8pPr>
      <a:lvl9pPr marL="24193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7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3936" userDrawn="1">
          <p15:clr>
            <a:srgbClr val="F26B43"/>
          </p15:clr>
        </p15:guide>
        <p15:guide id="7" orient="horz" pos="913" userDrawn="1">
          <p15:clr>
            <a:srgbClr val="F26B43"/>
          </p15:clr>
        </p15:guide>
        <p15:guide id="8" pos="742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Logo-Background" hidden="1">
            <a:extLst>
              <a:ext uri="{FF2B5EF4-FFF2-40B4-BE49-F238E27FC236}">
                <a16:creationId xmlns:a16="http://schemas.microsoft.com/office/drawing/2014/main" id="{61FFC786-D59E-574C-8A92-AC82C59F5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82232" t="89047"/>
          <a:stretch/>
        </p:blipFill>
        <p:spPr>
          <a:xfrm>
            <a:off x="10025742" y="6106872"/>
            <a:ext cx="2166257" cy="751127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B928CE48-43EB-3D4A-B200-44780FC88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89187" t="91133" r="390" b="589"/>
          <a:stretch/>
        </p:blipFill>
        <p:spPr>
          <a:xfrm>
            <a:off x="10921364" y="6287887"/>
            <a:ext cx="1270636" cy="567732"/>
          </a:xfrm>
          <a:prstGeom prst="rect">
            <a:avLst/>
          </a:prstGeom>
        </p:spPr>
      </p:pic>
      <p:sp>
        <p:nvSpPr>
          <p:cNvPr id="2" name="Title Field"/>
          <p:cNvSpPr>
            <a:spLocks noGrp="1"/>
          </p:cNvSpPr>
          <p:nvPr>
            <p:ph type="title"/>
          </p:nvPr>
        </p:nvSpPr>
        <p:spPr>
          <a:xfrm>
            <a:off x="414969" y="404812"/>
            <a:ext cx="11362062" cy="7511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Add title</a:t>
            </a:r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18170AD0-1EDE-4718-8467-9C3ECCB83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00" y="1450800"/>
            <a:ext cx="11361600" cy="479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E0F55538-0667-415D-8562-6F56383B5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3458" y="6458429"/>
            <a:ext cx="483281" cy="1764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lvl1pPr algn="l">
              <a:defRPr lang="de-DE" sz="1400" smtClean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‹#›</a:t>
            </a:fld>
            <a:endParaRPr lang="de-DE" dirty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D4A6121E-1CA8-4E35-BF91-EC4A8EDCB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7173" y="6457154"/>
            <a:ext cx="845176" cy="1800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lvl1pPr algn="l">
              <a:defRPr lang="de-DE" sz="1100" smtClean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33" name="Footer">
            <a:extLst>
              <a:ext uri="{FF2B5EF4-FFF2-40B4-BE49-F238E27FC236}">
                <a16:creationId xmlns:a16="http://schemas.microsoft.com/office/drawing/2014/main" id="{136DA158-8F2A-4224-9DC1-257EDC6F9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828" y="6458429"/>
            <a:ext cx="3728781" cy="1764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lvl1pPr algn="l">
              <a:defRPr lang="de-DE" sz="1100" i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algn="l" defTabSz="914400"/>
            <a:endParaRPr lang="de-DE" dirty="0"/>
          </a:p>
        </p:txBody>
      </p:sp>
      <p:pic>
        <p:nvPicPr>
          <p:cNvPr id="7" name="Classification: Confidential" hidden="1">
            <a:extLst>
              <a:ext uri="{FF2B5EF4-FFF2-40B4-BE49-F238E27FC236}">
                <a16:creationId xmlns:a16="http://schemas.microsoft.com/office/drawing/2014/main" id="{710608CE-86F1-4071-B92A-B0554CE40F5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24" y="6460688"/>
            <a:ext cx="1146050" cy="172387"/>
          </a:xfrm>
          <a:prstGeom prst="rect">
            <a:avLst/>
          </a:prstGeom>
        </p:spPr>
      </p:pic>
      <p:pic>
        <p:nvPicPr>
          <p:cNvPr id="5" name="Classification: Restricted" hidden="1">
            <a:extLst>
              <a:ext uri="{FF2B5EF4-FFF2-40B4-BE49-F238E27FC236}">
                <a16:creationId xmlns:a16="http://schemas.microsoft.com/office/drawing/2014/main" id="{7876D295-5377-4E2F-8EC0-96DC0CF5E5F6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12" y="6462685"/>
            <a:ext cx="956975" cy="172264"/>
          </a:xfrm>
          <a:prstGeom prst="rect">
            <a:avLst/>
          </a:prstGeom>
        </p:spPr>
      </p:pic>
      <p:pic>
        <p:nvPicPr>
          <p:cNvPr id="14" name="Classification: Public" hidden="1">
            <a:extLst>
              <a:ext uri="{FF2B5EF4-FFF2-40B4-BE49-F238E27FC236}">
                <a16:creationId xmlns:a16="http://schemas.microsoft.com/office/drawing/2014/main" id="{357C4703-07F4-4C0E-B7C7-0CDFF500C6C4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96" y="6462116"/>
            <a:ext cx="645498" cy="171182"/>
          </a:xfrm>
          <a:prstGeom prst="rect">
            <a:avLst/>
          </a:prstGeom>
        </p:spPr>
      </p:pic>
      <p:pic>
        <p:nvPicPr>
          <p:cNvPr id="15" name="Classification: Confidential">
            <a:extLst>
              <a:ext uri="{FF2B5EF4-FFF2-40B4-BE49-F238E27FC236}">
                <a16:creationId xmlns:a16="http://schemas.microsoft.com/office/drawing/2014/main" id="{672CF6BF-76BB-2448-AAA2-592BDD635457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24" y="6458479"/>
            <a:ext cx="1146050" cy="1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700" b="1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66700" indent="-265113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2925" indent="-276225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09625" indent="-2700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76325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43025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19250" indent="-276225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18859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7pPr>
      <a:lvl8pPr marL="21526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8pPr>
      <a:lvl9pPr marL="2419350" indent="-266700" algn="l" defTabSz="2700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7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orient="horz" pos="913">
          <p15:clr>
            <a:srgbClr val="F26B43"/>
          </p15:clr>
        </p15:guide>
        <p15:guide id="8" pos="74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B33C3-CFE7-4304-8C0D-384F3B4B4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Udržitelnost v dezinfekci povrchů</a:t>
            </a:r>
            <a:endParaRPr lang="en-US" sz="6000" noProof="0" dirty="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780428-00B4-4B62-B4BE-CFAEB572E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XIX. mezinárodní kongres STERIL.CZ – Brno 2025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612E92-2ACC-48BF-ABDD-B5AD3283E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Petr Havlíček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C8990BA-79E3-4705-BC9B-048CF6F9D2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9670" y="5877736"/>
            <a:ext cx="3879030" cy="276225"/>
          </a:xfrm>
        </p:spPr>
        <p:txBody>
          <a:bodyPr/>
          <a:lstStyle/>
          <a:p>
            <a:r>
              <a:rPr lang="cs-CZ" dirty="0"/>
              <a:t>22. října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86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F450B-147C-F2D9-9CA9-696EF398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8A7DC-DBA5-05B1-F526-1DA26FB7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69" y="404813"/>
            <a:ext cx="11362062" cy="601028"/>
          </a:xfrm>
        </p:spPr>
        <p:txBody>
          <a:bodyPr/>
          <a:lstStyle/>
          <a:p>
            <a:r>
              <a:rPr lang="cs-CZ" dirty="0"/>
              <a:t>Doporučení pro nemocnice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50CBF8-E659-6923-FFB1-34520B409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969" y="1201698"/>
            <a:ext cx="6477321" cy="3278862"/>
          </a:xfrm>
        </p:spPr>
        <p:txBody>
          <a:bodyPr/>
          <a:lstStyle/>
          <a:p>
            <a:pPr fontAlgn="ctr"/>
            <a:r>
              <a:rPr lang="cs-CZ" b="1" dirty="0"/>
              <a:t>Preferovat ekologické produkty </a:t>
            </a:r>
            <a:r>
              <a:rPr lang="cs-CZ" dirty="0"/>
              <a:t>v rámci veřejných zakázek. Ekologická kritéria by měla být součástí výběrových řízení.</a:t>
            </a:r>
          </a:p>
          <a:p>
            <a:pPr fontAlgn="ctr"/>
            <a:endParaRPr lang="cs-CZ" dirty="0"/>
          </a:p>
          <a:p>
            <a:pPr fontAlgn="ctr"/>
            <a:r>
              <a:rPr lang="cs-CZ" b="1" dirty="0"/>
              <a:t>Třídit odpad přímo na místě vzniku</a:t>
            </a:r>
            <a:r>
              <a:rPr lang="cs-CZ" dirty="0"/>
              <a:t>, což zvyšuje efektivitu recyklace.</a:t>
            </a:r>
          </a:p>
          <a:p>
            <a:pPr fontAlgn="ctr"/>
            <a:endParaRPr lang="cs-CZ" dirty="0"/>
          </a:p>
          <a:p>
            <a:pPr fontAlgn="ctr"/>
            <a:r>
              <a:rPr lang="cs-CZ" b="1" dirty="0"/>
              <a:t>Nahrazovat plasty celulózou nebo recykláty </a:t>
            </a:r>
            <a:r>
              <a:rPr lang="cs-CZ" dirty="0"/>
              <a:t>a tím snižovat ekologickou zátěž. </a:t>
            </a:r>
          </a:p>
          <a:p>
            <a:pPr fontAlgn="ctr"/>
            <a:endParaRPr lang="cs-CZ" dirty="0"/>
          </a:p>
          <a:p>
            <a:pPr fontAlgn="ctr"/>
            <a:r>
              <a:rPr lang="cs-CZ" b="1" dirty="0"/>
              <a:t>Edukovat zdravotníky i pacienty:</a:t>
            </a:r>
          </a:p>
          <a:p>
            <a:pPr lvl="1" fontAlgn="ctr"/>
            <a:r>
              <a:rPr lang="cs-CZ" dirty="0"/>
              <a:t>Je to zásadní podmínka pro úspěch ekologických opatření. </a:t>
            </a:r>
          </a:p>
          <a:p>
            <a:pPr lvl="1" fontAlgn="ctr"/>
            <a:r>
              <a:rPr lang="cs-CZ" dirty="0"/>
              <a:t>Informovanost zvyšuje motivaci ke změně chování. </a:t>
            </a:r>
          </a:p>
          <a:p>
            <a:pPr lvl="1" fontAlgn="ctr"/>
            <a:r>
              <a:rPr lang="cs-CZ" dirty="0"/>
              <a:t>Školení, informační materiály a kampaně podporují udržitelnost. </a:t>
            </a:r>
          </a:p>
          <a:p>
            <a:pPr lvl="1" fontAlgn="ctr"/>
            <a:r>
              <a:rPr lang="cs-CZ" dirty="0"/>
              <a:t>Personál by měl znát dopady svých rozhodnutí na životní prostředí. </a:t>
            </a:r>
          </a:p>
          <a:p>
            <a:pPr lvl="1" fontAlgn="ctr"/>
            <a:r>
              <a:rPr lang="cs-CZ" dirty="0"/>
              <a:t>Pacienti ocení transparentnost a odpovědný přístup.</a:t>
            </a:r>
          </a:p>
          <a:p>
            <a:pPr lvl="1" fontAlgn="ctr"/>
            <a:endParaRPr lang="cs-CZ" dirty="0"/>
          </a:p>
          <a:p>
            <a:pPr fontAlgn="ctr"/>
            <a:r>
              <a:rPr lang="cs-CZ" dirty="0"/>
              <a:t>Vybírat </a:t>
            </a:r>
            <a:r>
              <a:rPr lang="cs-CZ" b="1" dirty="0"/>
              <a:t>dodavatele, kteří mají vytvořenu strategii udržitelnosti.</a:t>
            </a:r>
          </a:p>
          <a:p>
            <a:pPr fontAlgn="ctr"/>
            <a:endParaRPr lang="cs-CZ" dirty="0"/>
          </a:p>
        </p:txBody>
      </p:sp>
      <p:pic>
        <p:nvPicPr>
          <p:cNvPr id="1026" name="Picture 2" descr="Vytvoř obrázek zelené, tj. ekologické nemocnice ve stylu dadaismu.">
            <a:extLst>
              <a:ext uri="{FF2B5EF4-FFF2-40B4-BE49-F238E27FC236}">
                <a16:creationId xmlns:a16="http://schemas.microsoft.com/office/drawing/2014/main" id="{4B64D86F-A4B8-B764-2932-7E18BFE6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73" y="1201698"/>
            <a:ext cx="4033242" cy="40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6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C7013-898F-D4D6-B4E8-329FB2DB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udržitelnosti ve společnosti HARTMANN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3F42FB-76DA-E5CF-D4D1-1A512AD40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951" y="1449388"/>
            <a:ext cx="5944559" cy="4799012"/>
          </a:xfrm>
        </p:spPr>
        <p:txBody>
          <a:bodyPr/>
          <a:lstStyle/>
          <a:p>
            <a:r>
              <a:rPr lang="cs-CZ" dirty="0"/>
              <a:t>Ve společnosti HARTMANN věříme tomu, že </a:t>
            </a:r>
            <a:r>
              <a:rPr lang="cs-CZ" b="1" dirty="0"/>
              <a:t>hospodářský úspěch by měl jít ruku v ruce s pokrokem v sociálních a ekologických záležitostech</a:t>
            </a:r>
            <a:r>
              <a:rPr lang="cs-CZ" dirty="0"/>
              <a:t>. Jako aktivní podnik si plně uvědomujeme svoji vlastní odpovědnost a děláme vše, co je v našich silách, abychom ji naplnili.</a:t>
            </a:r>
          </a:p>
          <a:p>
            <a:endParaRPr lang="cs-CZ" dirty="0"/>
          </a:p>
          <a:p>
            <a:r>
              <a:rPr lang="cs-CZ" b="1" dirty="0"/>
              <a:t>Udržitelnost je nedílnou součástí našich cílů a aktivit</a:t>
            </a:r>
            <a:r>
              <a:rPr lang="cs-CZ" dirty="0"/>
              <a:t>: formuje naše jednání jako podniku a je základem našeho úspěchu. Ať už jde </a:t>
            </a:r>
          </a:p>
          <a:p>
            <a:pPr lvl="1"/>
            <a:r>
              <a:rPr lang="cs-CZ" dirty="0"/>
              <a:t>o zajištění </a:t>
            </a:r>
            <a:r>
              <a:rPr lang="cs-CZ" b="1" dirty="0"/>
              <a:t>šetrného využívání zdrojů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hledání </a:t>
            </a:r>
            <a:r>
              <a:rPr lang="cs-CZ" b="1" dirty="0"/>
              <a:t>alternativních materiálů</a:t>
            </a:r>
            <a:r>
              <a:rPr lang="cs-CZ" dirty="0"/>
              <a:t>, aby naše obaly neobsahovaly plasty, </a:t>
            </a:r>
          </a:p>
          <a:p>
            <a:pPr lvl="1"/>
            <a:r>
              <a:rPr lang="cs-CZ" dirty="0"/>
              <a:t>nebo </a:t>
            </a:r>
            <a:r>
              <a:rPr lang="cs-CZ" b="1" dirty="0"/>
              <a:t>o podporu humanitárních organizací</a:t>
            </a:r>
            <a:r>
              <a:rPr lang="cs-CZ" dirty="0"/>
              <a:t>. </a:t>
            </a:r>
          </a:p>
          <a:p>
            <a:pPr marL="0" lvl="1" indent="0">
              <a:buNone/>
            </a:pPr>
            <a:r>
              <a:rPr lang="cs-CZ" dirty="0"/>
              <a:t>	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61B521-E4E5-41C7-986A-992817A39C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11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CC8EE3-C7BC-7084-F46C-66C515F0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449388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9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B7CB-3502-B1B1-DF31-D1C855A6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624FF-1503-E408-9ED3-F018746D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69" y="404812"/>
            <a:ext cx="11362062" cy="420449"/>
          </a:xfrm>
        </p:spPr>
        <p:txBody>
          <a:bodyPr/>
          <a:lstStyle/>
          <a:p>
            <a:r>
              <a:rPr lang="cs-CZ" dirty="0"/>
              <a:t>Cesta ke snižování uhlíkové stopy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B3F4EF-0C54-1945-5139-1105F1B4D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5201" y="1483678"/>
            <a:ext cx="4606289" cy="4799012"/>
          </a:xfrm>
        </p:spPr>
        <p:txBody>
          <a:bodyPr/>
          <a:lstStyle/>
          <a:p>
            <a:r>
              <a:rPr lang="cs-CZ" dirty="0"/>
              <a:t>Oblast působnosti 1: všechny emise způsobené </a:t>
            </a:r>
            <a:r>
              <a:rPr lang="cs-CZ" b="1" dirty="0"/>
              <a:t>přímo spalováním</a:t>
            </a:r>
            <a:r>
              <a:rPr lang="cs-CZ" dirty="0"/>
              <a:t>, včetně emisí z firemního vozového parku (např. topný olej nebo zemní plyn při výrobě a nafta ve vozidlech).</a:t>
            </a:r>
          </a:p>
          <a:p>
            <a:endParaRPr lang="cs-CZ" dirty="0"/>
          </a:p>
          <a:p>
            <a:r>
              <a:rPr lang="cs-CZ" dirty="0"/>
              <a:t>Oblast působnosti 2: veškeré emise způsobené </a:t>
            </a:r>
            <a:r>
              <a:rPr lang="cs-CZ" b="1" dirty="0"/>
              <a:t>nakoupenou energií </a:t>
            </a:r>
            <a:r>
              <a:rPr lang="cs-CZ" dirty="0"/>
              <a:t>(např. elektřina, dálkové vytápění a chlazení, pára od externích dodavatelů energie).</a:t>
            </a:r>
          </a:p>
          <a:p>
            <a:endParaRPr lang="cs-CZ" dirty="0"/>
          </a:p>
          <a:p>
            <a:r>
              <a:rPr lang="cs-CZ" dirty="0"/>
              <a:t>Oblast působnosti 3: všechny ostatní emise, které </a:t>
            </a:r>
            <a:r>
              <a:rPr lang="cs-CZ" b="1" dirty="0"/>
              <a:t>jsou způsobeny činnostmi podniku, ale nejsou pod jeho kontrolou </a:t>
            </a:r>
            <a:r>
              <a:rPr lang="cs-CZ" dirty="0"/>
              <a:t>(např. činnosti dodavatelů, poskytovatelů služeb, zaměstnanců a koncových uživatelů).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9FA51B-5596-F5CC-2D44-28A0D383E8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12</a:t>
            </a:fld>
            <a:endParaRPr lang="de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378ECA-59F1-41B1-D763-308D5D9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0" y="1101011"/>
            <a:ext cx="7010901" cy="427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90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3FDB2-6C14-B7DB-11A2-46F4ADFC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Udržitelnost v BODE Chemie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1183A9-FA38-8725-0BBE-03264EEA6C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951" y="1449388"/>
            <a:ext cx="5830259" cy="4799012"/>
          </a:xfrm>
        </p:spPr>
        <p:txBody>
          <a:bodyPr/>
          <a:lstStyle/>
          <a:p>
            <a:r>
              <a:rPr lang="cs-CZ" dirty="0"/>
              <a:t>BODE Chemie </a:t>
            </a:r>
            <a:r>
              <a:rPr lang="cs-CZ" dirty="0" err="1"/>
              <a:t>GmbH</a:t>
            </a:r>
            <a:r>
              <a:rPr lang="cs-CZ" dirty="0"/>
              <a:t>., jako člen skupiny Paul Hartmann AG, </a:t>
            </a:r>
            <a:r>
              <a:rPr lang="cs-CZ" b="1" dirty="0"/>
              <a:t>splňuje vysoké mezinárodní nároky na ochranu životního prostředí</a:t>
            </a:r>
            <a:r>
              <a:rPr lang="cs-CZ" dirty="0"/>
              <a:t>, a to díky </a:t>
            </a:r>
            <a:r>
              <a:rPr lang="cs-CZ" b="1" dirty="0"/>
              <a:t>integrovanému systému environmentálního řízení certifikovanému v souladu s mezinárodní normou ISO 14001</a:t>
            </a:r>
            <a:r>
              <a:rPr lang="cs-CZ" dirty="0"/>
              <a:t>.</a:t>
            </a:r>
          </a:p>
          <a:p>
            <a:r>
              <a:rPr lang="cs-CZ" dirty="0"/>
              <a:t>V roce 1996 Mezinárodní organizace pro normalizaci (ISO) zavedla mezinárodní normu </a:t>
            </a:r>
            <a:r>
              <a:rPr lang="cs-CZ" b="1" dirty="0"/>
              <a:t>ISO 14001 </a:t>
            </a:r>
            <a:r>
              <a:rPr lang="cs-CZ" dirty="0"/>
              <a:t>pro systémy environmentálního řízení. </a:t>
            </a:r>
          </a:p>
          <a:p>
            <a:r>
              <a:rPr lang="cs-CZ" dirty="0"/>
              <a:t>Od té doby každoročně interní a externí audity prováděné akreditovanými organizacemi přezkoumávají, zda jsou faktické podmínky </a:t>
            </a:r>
          </a:p>
          <a:p>
            <a:pPr lvl="1"/>
            <a:r>
              <a:rPr lang="cs-CZ" dirty="0"/>
              <a:t>v souladu se </a:t>
            </a:r>
            <a:r>
              <a:rPr lang="cs-CZ" b="1" dirty="0"/>
              <a:t>zákony</a:t>
            </a:r>
            <a:r>
              <a:rPr lang="cs-CZ" dirty="0"/>
              <a:t>, jakož i </a:t>
            </a:r>
          </a:p>
          <a:p>
            <a:pPr lvl="1"/>
            <a:r>
              <a:rPr lang="cs-CZ" b="1" dirty="0"/>
              <a:t>dobrovolnými závazky </a:t>
            </a:r>
            <a:r>
              <a:rPr lang="cs-CZ" dirty="0"/>
              <a:t>a </a:t>
            </a:r>
          </a:p>
          <a:p>
            <a:pPr lvl="1"/>
            <a:r>
              <a:rPr lang="cs-CZ" b="1" dirty="0"/>
              <a:t>cíli</a:t>
            </a:r>
            <a:r>
              <a:rPr lang="cs-CZ" dirty="0"/>
              <a:t> v rámci environmentálního řízení, </a:t>
            </a:r>
            <a:r>
              <a:rPr lang="cs-CZ" b="1" dirty="0"/>
              <a:t>které si samy stanovily</a:t>
            </a:r>
            <a:r>
              <a:rPr lang="cs-CZ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50E3E1-1BC2-ED48-DC23-887CD3E9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361" y="677622"/>
            <a:ext cx="3286279" cy="550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81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36454-2CAE-455D-F4C0-CFF949EC7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3D7B0-2E87-7668-21E6-B6755940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Udržitelnost v BODE Chemie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7D7C78-D5A3-180C-8F16-65AE4A77F8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951" y="1449388"/>
            <a:ext cx="4847279" cy="4799012"/>
          </a:xfrm>
        </p:spPr>
        <p:txBody>
          <a:bodyPr/>
          <a:lstStyle/>
          <a:p>
            <a:r>
              <a:rPr lang="cs-CZ" dirty="0"/>
              <a:t>Nedílnou součástí filozofie naší společnosti je navíc </a:t>
            </a:r>
            <a:r>
              <a:rPr lang="cs-CZ" b="1" dirty="0"/>
              <a:t>regionální environmentální závazek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dirty="0"/>
              <a:t>BODE Chemie je členem programu </a:t>
            </a:r>
            <a:r>
              <a:rPr lang="cs-CZ" b="1" dirty="0"/>
              <a:t>Environmentálního partnerství Hamburk </a:t>
            </a:r>
            <a:r>
              <a:rPr lang="cs-CZ" dirty="0"/>
              <a:t>(</a:t>
            </a:r>
            <a:r>
              <a:rPr lang="cs-CZ" dirty="0" err="1"/>
              <a:t>UmweltPartnerschaft</a:t>
            </a:r>
            <a:r>
              <a:rPr lang="cs-CZ" dirty="0"/>
              <a:t> Hamburg):</a:t>
            </a:r>
          </a:p>
          <a:p>
            <a:pPr lvl="1"/>
            <a:r>
              <a:rPr lang="cs-CZ" dirty="0"/>
              <a:t>Podporuje zlepšení environmentální rovnováhy Hamburku a podporu udržitelné hospodářské činnosti.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7570EBB-004A-B4FC-929C-8C279868A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72" y="1155939"/>
            <a:ext cx="3335514" cy="471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74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Menschliches Gesicht, Person, Kleidung, Im Haus enthält.&#10;&#10;Automatisch generierte Beschreibung">
            <a:extLst>
              <a:ext uri="{FF2B5EF4-FFF2-40B4-BE49-F238E27FC236}">
                <a16:creationId xmlns:a16="http://schemas.microsoft.com/office/drawing/2014/main" id="{D423ECF6-AD3D-0CAE-7EA1-E184CA3FA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BE24CEFD-87AF-1261-FEA2-99E26E2FEB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23458" y="6458429"/>
            <a:ext cx="483280" cy="1764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de-DE" sz="14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2"/>
              </a:buClr>
            </a:pPr>
            <a:fld id="{0BA9A54C-67C5-4234-BB42-1D2D996DC2E4}" type="slidenum">
              <a:rPr lang="cs-CZ" smtClean="0"/>
              <a:pPr>
                <a:spcAft>
                  <a:spcPts val="600"/>
                </a:spcAft>
                <a:buClr>
                  <a:schemeClr val="tx2"/>
                </a:buClr>
              </a:pPr>
              <a:t>15</a:t>
            </a:fld>
            <a:endParaRPr lang="de-DE"/>
          </a:p>
        </p:txBody>
      </p:sp>
      <p:sp>
        <p:nvSpPr>
          <p:cNvPr id="4" name="Inhaltsplatzhalter 115">
            <a:extLst>
              <a:ext uri="{FF2B5EF4-FFF2-40B4-BE49-F238E27FC236}">
                <a16:creationId xmlns:a16="http://schemas.microsoft.com/office/drawing/2014/main" id="{1AB2E4C8-8357-4993-45BD-E1B9EAD45906}"/>
              </a:ext>
            </a:extLst>
          </p:cNvPr>
          <p:cNvSpPr txBox="1">
            <a:spLocks/>
          </p:cNvSpPr>
          <p:nvPr/>
        </p:nvSpPr>
        <p:spPr>
          <a:xfrm rot="5400000">
            <a:off x="4229586" y="1114621"/>
            <a:ext cx="1062018" cy="9521189"/>
          </a:xfrm>
          <a:prstGeom prst="round2SameRect">
            <a:avLst>
              <a:gd name="adj1" fmla="val 45927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lIns="0" tIns="648000" rIns="0" bIns="648000" rtlCol="0" anchor="ctr">
            <a:noAutofit/>
          </a:bodyPr>
          <a:lstStyle>
            <a:lvl1pPr marL="1587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6700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96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96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0763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19250" indent="-276225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18859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1526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4193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" algn="l"/>
            <a:r>
              <a:rPr lang="cs-CZ" sz="2400" b="1" kern="100" dirty="0">
                <a:latin typeface="Calibri"/>
                <a:ea typeface="Calibri"/>
                <a:cs typeface="Times New Roman"/>
              </a:rPr>
              <a:t>Jak </a:t>
            </a:r>
            <a:r>
              <a:rPr lang="en-CZ" sz="2400" b="1" kern="100" dirty="0">
                <a:latin typeface="Calibri"/>
                <a:ea typeface="Calibri"/>
                <a:cs typeface="Times New Roman"/>
              </a:rPr>
              <a:t>podpo</a:t>
            </a:r>
            <a:r>
              <a:rPr lang="cs-CZ" sz="2400" b="1" kern="100" dirty="0" err="1">
                <a:latin typeface="Calibri"/>
                <a:ea typeface="Calibri"/>
                <a:cs typeface="Times New Roman"/>
              </a:rPr>
              <a:t>rujeme</a:t>
            </a:r>
            <a:r>
              <a:rPr lang="en-CZ" sz="2400" b="1" kern="100" dirty="0">
                <a:latin typeface="Calibri"/>
                <a:ea typeface="Calibri"/>
                <a:cs typeface="Times New Roman"/>
              </a:rPr>
              <a:t> přechod</a:t>
            </a:r>
            <a:r>
              <a:rPr lang="en-CZ" sz="2400" b="1" kern="100" dirty="0">
                <a:effectLst/>
                <a:latin typeface="Calibri"/>
                <a:ea typeface="Calibri"/>
                <a:cs typeface="Times New Roman"/>
              </a:rPr>
              <a:t> k udržitelnosti</a:t>
            </a:r>
            <a:r>
              <a:rPr lang="cs-CZ" sz="2400" b="1" kern="100" dirty="0">
                <a:effectLst/>
                <a:latin typeface="Calibri"/>
                <a:ea typeface="Calibri"/>
                <a:cs typeface="Times New Roman"/>
              </a:rPr>
              <a:t> v dezinfekci povrchů</a:t>
            </a:r>
            <a:r>
              <a:rPr lang="en-CZ" sz="2400" b="1" kern="100" dirty="0">
                <a:effectLst/>
                <a:latin typeface="Calibri"/>
                <a:ea typeface="Calibri"/>
                <a:cs typeface="Times New Roman"/>
              </a:rPr>
              <a:t>?</a:t>
            </a:r>
            <a:endParaRPr lang="en-CZ" sz="2400" kern="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50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8720C8-DA3F-68FB-7791-BE52A9A0DC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endParaRPr lang="cs-CZ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7390B3A-0688-1C21-C6D0-A8D30405D9B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3" b="18513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F342473-CD7B-205C-AFA0-1F73735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Segoe UI Web (East European)"/>
              </a:rPr>
              <a:t>V </a:t>
            </a:r>
            <a:r>
              <a:rPr lang="cs-CZ" dirty="0">
                <a:effectLst/>
                <a:latin typeface="Segoe UI Web (East European)"/>
              </a:rPr>
              <a:t>centru naší pozornosti jsou p</a:t>
            </a:r>
            <a:r>
              <a:rPr lang="cs-CZ" dirty="0">
                <a:latin typeface="Segoe UI Web (East European)"/>
              </a:rPr>
              <a:t>lastové utěrky</a:t>
            </a:r>
            <a:endParaRPr lang="cs-CZ" dirty="0">
              <a:effectLst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AC8E1F-E209-EA45-87B1-77F1142BC5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7031" y="1449388"/>
            <a:ext cx="5580000" cy="1798946"/>
          </a:xfrm>
        </p:spPr>
        <p:txBody>
          <a:bodyPr/>
          <a:lstStyle/>
          <a:p>
            <a:pPr>
              <a:tabLst>
                <a:tab pos="457200" algn="l"/>
              </a:tabLs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roce 2022 bylo v Německu k dezinfekci povrchů použito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více než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milionů utěrek.</a:t>
            </a:r>
          </a:p>
          <a:p>
            <a:pPr marL="0" indent="0">
              <a:buNone/>
              <a:tabLst>
                <a:tab pos="457200" algn="l"/>
              </a:tabLs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odpovídá přibližně 1600 tunám plastu 	</a:t>
            </a:r>
          </a:p>
          <a:p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celé má 2 důsledky:</a:t>
            </a:r>
          </a:p>
          <a:p>
            <a:pPr marL="0" indent="0">
              <a:buNone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C8EEEDC2-2533-D76B-A645-D4640F65D41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372537" y="3404729"/>
            <a:ext cx="2359982" cy="417159"/>
          </a:xfrm>
          <a:prstGeom prst="roundRect">
            <a:avLst>
              <a:gd name="adj" fmla="val 10121"/>
            </a:avLst>
          </a:prstGeom>
          <a:solidFill>
            <a:srgbClr val="00168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spcBef>
                <a:spcPct val="0"/>
              </a:spcBef>
            </a:pPr>
            <a:r>
              <a:rPr lang="cs-CZ" b="1">
                <a:solidFill>
                  <a:schemeClr val="bg1"/>
                </a:solidFill>
                <a:ea typeface="TeleGrotesk Next" pitchFamily="2" charset="0"/>
                <a:sym typeface="+mn-lt"/>
              </a:rPr>
              <a:t>Emise CO</a:t>
            </a:r>
            <a:r>
              <a:rPr lang="cs-CZ" b="1" baseline="-25000">
                <a:solidFill>
                  <a:schemeClr val="bg1"/>
                </a:solidFill>
                <a:ea typeface="TeleGrotesk Next" pitchFamily="2" charset="0"/>
                <a:sym typeface="+mn-lt"/>
              </a:rPr>
              <a:t>2</a:t>
            </a:r>
            <a:endParaRPr lang="cs-CZ" b="1">
              <a:solidFill>
                <a:schemeClr val="bg1"/>
              </a:solidFill>
              <a:ea typeface="TeleGrotesk Next" pitchFamily="2" charset="0"/>
              <a:sym typeface="+mn-lt"/>
            </a:endParaRP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A93AEF42-52BD-9E41-ECB4-B43E4BFD44A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9110086" y="3401087"/>
            <a:ext cx="2544107" cy="417159"/>
          </a:xfrm>
          <a:prstGeom prst="roundRect">
            <a:avLst>
              <a:gd name="adj" fmla="val 12861"/>
            </a:avLst>
          </a:prstGeom>
          <a:solidFill>
            <a:srgbClr val="00168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spcBef>
                <a:spcPct val="0"/>
              </a:spcBef>
            </a:pPr>
            <a:r>
              <a:rPr lang="cs-CZ" b="1">
                <a:solidFill>
                  <a:schemeClr val="bg1"/>
                </a:solidFill>
                <a:ea typeface="TeleGrotesk Next" pitchFamily="2" charset="0"/>
                <a:sym typeface="+mn-lt"/>
              </a:rPr>
              <a:t>Mikroplasty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AB1D1DDB-606C-74C0-FEAA-CA69528FEDE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372536" y="3887802"/>
            <a:ext cx="2359983" cy="1384868"/>
          </a:xfrm>
          <a:prstGeom prst="roundRect">
            <a:avLst>
              <a:gd name="adj" fmla="val 26561"/>
            </a:avLst>
          </a:prstGeom>
          <a:noFill/>
          <a:ln w="9525" algn="ctr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/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výrobě tohoto  množství PET dojde k vytvoření přibližně </a:t>
            </a:r>
          </a:p>
          <a:p>
            <a:pPr algn="ctr"/>
            <a:r>
              <a:rPr lang="cs-CZ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5100 tun CO</a:t>
            </a:r>
            <a:r>
              <a:rPr lang="cs-CZ" b="1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.*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118E1750-EC63-1E68-1EF5-3186E013791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9110086" y="3881622"/>
            <a:ext cx="2544107" cy="1391047"/>
          </a:xfrm>
          <a:prstGeom prst="roundRect">
            <a:avLst>
              <a:gd name="adj" fmla="val 26561"/>
            </a:avLst>
          </a:prstGeom>
          <a:noFill/>
          <a:ln w="9525" algn="ctr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/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každém použití ubrousku se do životního prostředí uvolňují </a:t>
            </a:r>
            <a:r>
              <a:rPr lang="cs-CZ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mikroplasty</a:t>
            </a:r>
            <a:r>
              <a:rPr lang="cs-CZ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A4AAB-9F9A-B173-54B8-A1C46128A52C}"/>
              </a:ext>
            </a:extLst>
          </p:cNvPr>
          <p:cNvSpPr txBox="1"/>
          <p:nvPr/>
        </p:nvSpPr>
        <p:spPr>
          <a:xfrm>
            <a:off x="6556056" y="6453188"/>
            <a:ext cx="4352925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800" dirty="0">
                <a:cs typeface="Calibri"/>
              </a:rPr>
              <a:t>* Emisní faktor dle </a:t>
            </a:r>
            <a:r>
              <a:rPr lang="cs-CZ" sz="800" dirty="0" err="1">
                <a:cs typeface="Calibri"/>
              </a:rPr>
              <a:t>Eco</a:t>
            </a:r>
            <a:r>
              <a:rPr lang="cs-CZ" sz="800" dirty="0">
                <a:cs typeface="Calibri"/>
              </a:rPr>
              <a:t> </a:t>
            </a:r>
            <a:r>
              <a:rPr lang="cs-CZ" sz="800" dirty="0" err="1">
                <a:cs typeface="Calibri"/>
              </a:rPr>
              <a:t>Invent</a:t>
            </a:r>
            <a:r>
              <a:rPr lang="cs-CZ" sz="800" dirty="0">
                <a:cs typeface="Calibri"/>
              </a:rPr>
              <a:t> pro PET netkaný textil</a:t>
            </a:r>
          </a:p>
        </p:txBody>
      </p:sp>
    </p:spTree>
    <p:extLst>
      <p:ext uri="{BB962C8B-B14F-4D97-AF65-F5344CB8AC3E}">
        <p14:creationId xmlns:p14="http://schemas.microsoft.com/office/powerpoint/2010/main" val="397073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B6A8E-005C-1ADE-5470-C88A82D5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Bacillol® </a:t>
            </a:r>
            <a:r>
              <a:rPr lang="cs-CZ" dirty="0" err="1"/>
              <a:t>Zero</a:t>
            </a:r>
            <a:r>
              <a:rPr lang="cs-CZ" dirty="0"/>
              <a:t> Tissues –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Zelená budoucnost dezinfekce povrchů</a:t>
            </a:r>
          </a:p>
        </p:txBody>
      </p:sp>
      <p:pic>
        <p:nvPicPr>
          <p:cNvPr id="6" name="Obrázek 5" descr="Obsah obrázku text, štítek, logo&#10;&#10;Popis byl vytvořen automaticky">
            <a:extLst>
              <a:ext uri="{FF2B5EF4-FFF2-40B4-BE49-F238E27FC236}">
                <a16:creationId xmlns:a16="http://schemas.microsoft.com/office/drawing/2014/main" id="{97F931CD-5D56-AED0-C51A-E4B98117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95" y="1374856"/>
            <a:ext cx="8170957" cy="53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8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C7457-A073-13CF-9BB0-A09DB70D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/>
                <a:cs typeface="Calibri"/>
              </a:rPr>
              <a:t>Bacillol</a:t>
            </a:r>
            <a:r>
              <a:rPr lang="en-US" dirty="0">
                <a:latin typeface="Calibri"/>
                <a:cs typeface="Calibri"/>
              </a:rPr>
              <a:t>®</a:t>
            </a:r>
            <a:r>
              <a:rPr lang="de-DE" dirty="0">
                <a:latin typeface="Calibri"/>
                <a:cs typeface="Calibri"/>
              </a:rPr>
              <a:t> Zero</a:t>
            </a:r>
            <a:r>
              <a:rPr lang="cs-CZ" dirty="0">
                <a:latin typeface="Calibri"/>
                <a:cs typeface="Calibri"/>
              </a:rPr>
              <a:t> Tissues</a:t>
            </a:r>
            <a:r>
              <a:rPr lang="de-DE" dirty="0">
                <a:latin typeface="Calibri"/>
                <a:cs typeface="Calibri"/>
              </a:rPr>
              <a:t> – </a:t>
            </a:r>
            <a:r>
              <a:rPr lang="cs-CZ" dirty="0">
                <a:solidFill>
                  <a:srgbClr val="84DA10"/>
                </a:solidFill>
                <a:latin typeface="Calibri"/>
                <a:cs typeface="Calibri"/>
              </a:rPr>
              <a:t>Zelený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84DA10"/>
                </a:solidFill>
                <a:latin typeface="Calibri"/>
                <a:cs typeface="Calibri"/>
              </a:rPr>
              <a:t>od začátku do konce</a:t>
            </a:r>
            <a:endParaRPr lang="de-DE" dirty="0">
              <a:solidFill>
                <a:srgbClr val="84DA10"/>
              </a:solidFill>
              <a:latin typeface="Calibri"/>
              <a:cs typeface="Calibri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BCD50F5-7DE4-87AF-6369-60804A46256B}"/>
              </a:ext>
            </a:extLst>
          </p:cNvPr>
          <p:cNvSpPr/>
          <p:nvPr/>
        </p:nvSpPr>
        <p:spPr>
          <a:xfrm>
            <a:off x="1084672" y="1358651"/>
            <a:ext cx="4594006" cy="41203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Sekundární obal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27B6C40-C03D-6DEF-3C96-F3573A8507AC}"/>
              </a:ext>
            </a:extLst>
          </p:cNvPr>
          <p:cNvSpPr/>
          <p:nvPr/>
        </p:nvSpPr>
        <p:spPr>
          <a:xfrm>
            <a:off x="1530721" y="1990552"/>
            <a:ext cx="3858257" cy="31446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Primární obal</a:t>
            </a:r>
            <a:endParaRPr lang="en-A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ACABC35-026C-7C27-9E70-512500F58B96}"/>
              </a:ext>
            </a:extLst>
          </p:cNvPr>
          <p:cNvSpPr/>
          <p:nvPr/>
        </p:nvSpPr>
        <p:spPr>
          <a:xfrm>
            <a:off x="2171916" y="2594575"/>
            <a:ext cx="2872356" cy="2336180"/>
          </a:xfrm>
          <a:prstGeom prst="roundRect">
            <a:avLst/>
          </a:prstGeom>
          <a:solidFill>
            <a:srgbClr val="90C74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Materiál utěrek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602DAF-9542-4B07-9C5A-7A9D5D348516}"/>
              </a:ext>
            </a:extLst>
          </p:cNvPr>
          <p:cNvSpPr/>
          <p:nvPr/>
        </p:nvSpPr>
        <p:spPr>
          <a:xfrm>
            <a:off x="3110476" y="3245062"/>
            <a:ext cx="1386147" cy="11188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Složení</a:t>
            </a:r>
            <a:endParaRPr lang="de-DE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Grafik 8" descr="Ein Bild, das Text, Visitenkarte, Briefumschlag, Vektorgrafiken enthält.&#10;&#10;Automatisch generierte Beschreibung">
            <a:extLst>
              <a:ext uri="{FF2B5EF4-FFF2-40B4-BE49-F238E27FC236}">
                <a16:creationId xmlns:a16="http://schemas.microsoft.com/office/drawing/2014/main" id="{DDD3627F-F243-B52B-4B6E-2CCCB9705F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6" y="5018285"/>
            <a:ext cx="3627860" cy="1534792"/>
          </a:xfrm>
          <a:prstGeom prst="rect">
            <a:avLst/>
          </a:prstGeom>
        </p:spPr>
      </p:pic>
      <p:pic>
        <p:nvPicPr>
          <p:cNvPr id="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A3C8F982-795A-E5B3-ABBD-7F0853DCB7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364" y="5135194"/>
            <a:ext cx="1016053" cy="115368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7492D1-F67B-B167-11F2-806DA01C9A84}"/>
              </a:ext>
            </a:extLst>
          </p:cNvPr>
          <p:cNvSpPr txBox="1"/>
          <p:nvPr/>
        </p:nvSpPr>
        <p:spPr>
          <a:xfrm>
            <a:off x="7499394" y="5109692"/>
            <a:ext cx="36079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Komplex organických kyselin</a:t>
            </a:r>
          </a:p>
          <a:p>
            <a:r>
              <a:rPr lang="cs-CZ" dirty="0">
                <a:latin typeface="Calibri"/>
                <a:cs typeface="Calibri"/>
              </a:rPr>
              <a:t>1. zvyšuje tlak v buňce</a:t>
            </a:r>
          </a:p>
          <a:p>
            <a:r>
              <a:rPr lang="cs-CZ" dirty="0">
                <a:latin typeface="Calibri"/>
                <a:cs typeface="Calibri"/>
              </a:rPr>
              <a:t>2. perforuje buněčnou stěnu</a:t>
            </a:r>
          </a:p>
          <a:p>
            <a:r>
              <a:rPr lang="cs-CZ" dirty="0">
                <a:latin typeface="Calibri"/>
                <a:cs typeface="Calibri"/>
              </a:rPr>
              <a:t>3. snižuje energii buňky</a:t>
            </a:r>
          </a:p>
          <a:p>
            <a:r>
              <a:rPr lang="cs-CZ" dirty="0">
                <a:latin typeface="Calibri"/>
                <a:cs typeface="Calibri"/>
              </a:rPr>
              <a:t>4. denaturuje proteiny v buňce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7A6E19-75FE-BBD8-9CCD-3AD2336BD39E}"/>
              </a:ext>
            </a:extLst>
          </p:cNvPr>
          <p:cNvSpPr txBox="1"/>
          <p:nvPr/>
        </p:nvSpPr>
        <p:spPr>
          <a:xfrm>
            <a:off x="6342735" y="3902237"/>
            <a:ext cx="4764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Utěrky </a:t>
            </a:r>
          </a:p>
          <a:p>
            <a:r>
              <a:rPr lang="cs-CZ" dirty="0">
                <a:solidFill>
                  <a:schemeClr val="tx1"/>
                </a:solidFill>
                <a:latin typeface="Calibri"/>
                <a:cs typeface="Calibri"/>
              </a:rPr>
              <a:t>netkaná textilie vyrobená z obnovitelných zdrojů lesního hospodářství, 100 % bez plastů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157920A-3ABB-1CA8-232B-B0BE1A64AF85}"/>
              </a:ext>
            </a:extLst>
          </p:cNvPr>
          <p:cNvSpPr txBox="1"/>
          <p:nvPr/>
        </p:nvSpPr>
        <p:spPr>
          <a:xfrm>
            <a:off x="7509420" y="2669280"/>
            <a:ext cx="3151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Primární obal</a:t>
            </a:r>
          </a:p>
          <a:p>
            <a:r>
              <a:rPr lang="cs-CZ" dirty="0">
                <a:latin typeface="Calibri"/>
                <a:cs typeface="Calibri"/>
              </a:rPr>
              <a:t>v</a:t>
            </a:r>
            <a:r>
              <a:rPr lang="cs-CZ" dirty="0">
                <a:solidFill>
                  <a:schemeClr val="tx1"/>
                </a:solidFill>
                <a:latin typeface="Calibri"/>
                <a:cs typeface="Calibri"/>
              </a:rPr>
              <a:t>yroben z </a:t>
            </a:r>
            <a:r>
              <a:rPr lang="cs-CZ" dirty="0" err="1">
                <a:solidFill>
                  <a:schemeClr val="tx1"/>
                </a:solidFill>
                <a:latin typeface="Calibri"/>
                <a:cs typeface="Calibri"/>
              </a:rPr>
              <a:t>monofólie</a:t>
            </a:r>
            <a:r>
              <a:rPr lang="cs-CZ" dirty="0">
                <a:solidFill>
                  <a:schemeClr val="tx1"/>
                </a:solidFill>
                <a:latin typeface="Calibri"/>
                <a:cs typeface="Calibri"/>
              </a:rPr>
              <a:t>, proto je 100% recyklovatelný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CC6953-0C2E-AA0D-2ECF-96635DCF787B}"/>
              </a:ext>
            </a:extLst>
          </p:cNvPr>
          <p:cNvSpPr txBox="1"/>
          <p:nvPr/>
        </p:nvSpPr>
        <p:spPr>
          <a:xfrm>
            <a:off x="6342735" y="1455525"/>
            <a:ext cx="4094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libri"/>
                <a:cs typeface="Calibri"/>
              </a:rPr>
              <a:t>Sekundární obal</a:t>
            </a:r>
          </a:p>
          <a:p>
            <a:r>
              <a:rPr lang="cs-CZ" dirty="0">
                <a:latin typeface="Calibri"/>
                <a:cs typeface="Calibri"/>
              </a:rPr>
              <a:t>v</a:t>
            </a:r>
            <a:r>
              <a:rPr lang="cs-CZ" dirty="0">
                <a:solidFill>
                  <a:schemeClr val="tx1"/>
                </a:solidFill>
                <a:latin typeface="Calibri"/>
                <a:cs typeface="Calibri"/>
              </a:rPr>
              <a:t>yroben z papíru, proto je zcela a snadno recyklovatelný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82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A8DD5-D647-C77C-0563-5535EDA5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46" y="223171"/>
            <a:ext cx="11362062" cy="751127"/>
          </a:xfrm>
        </p:spPr>
        <p:txBody>
          <a:bodyPr/>
          <a:lstStyle/>
          <a:p>
            <a:r>
              <a:rPr lang="cs-CZ" dirty="0"/>
              <a:t>Bacillol® </a:t>
            </a:r>
            <a:r>
              <a:rPr lang="cs-CZ" dirty="0" err="1"/>
              <a:t>Zero</a:t>
            </a:r>
            <a:r>
              <a:rPr lang="cs-CZ" dirty="0"/>
              <a:t> Tissues se používají velmi snadno</a:t>
            </a:r>
            <a:endParaRPr lang="en-AU" dirty="0">
              <a:latin typeface="Calibri"/>
              <a:cs typeface="Calibri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DD33AC2-D14F-638D-3E07-4F65B5B1DFBE}"/>
              </a:ext>
            </a:extLst>
          </p:cNvPr>
          <p:cNvSpPr/>
          <p:nvPr/>
        </p:nvSpPr>
        <p:spPr>
          <a:xfrm>
            <a:off x="276746" y="2583991"/>
            <a:ext cx="6925497" cy="21617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400" dirty="0">
                <a:solidFill>
                  <a:srgbClr val="0045FF"/>
                </a:solidFill>
                <a:cs typeface="Segoe UI"/>
              </a:rPr>
              <a:t>Účinnost AB(V)</a:t>
            </a:r>
            <a:r>
              <a:rPr lang="cs-CZ" sz="240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2400" dirty="0">
                <a:solidFill>
                  <a:srgbClr val="84DA10"/>
                </a:solidFill>
                <a:cs typeface="Segoe UI"/>
              </a:rPr>
              <a:t>– za 2 minuty</a:t>
            </a:r>
          </a:p>
          <a:p>
            <a:r>
              <a:rPr lang="cs-CZ" sz="2400" dirty="0">
                <a:solidFill>
                  <a:srgbClr val="0045FF"/>
                </a:solidFill>
                <a:cs typeface="Segoe UI"/>
              </a:rPr>
              <a:t>Materiálová snášenlivost </a:t>
            </a:r>
            <a:r>
              <a:rPr lang="cs-CZ" sz="2400" dirty="0">
                <a:solidFill>
                  <a:srgbClr val="84DA10"/>
                </a:solidFill>
                <a:cs typeface="Segoe UI"/>
              </a:rPr>
              <a:t>– na všechny běžné materiály</a:t>
            </a:r>
          </a:p>
          <a:p>
            <a:r>
              <a:rPr lang="cs-CZ" sz="2400" dirty="0">
                <a:solidFill>
                  <a:srgbClr val="0045FF"/>
                </a:solidFill>
                <a:cs typeface="Segoe UI"/>
              </a:rPr>
              <a:t>Osobní ochranné pracovní pomůcky </a:t>
            </a:r>
            <a:r>
              <a:rPr lang="cs-CZ" sz="2400" dirty="0">
                <a:solidFill>
                  <a:srgbClr val="84DA10"/>
                </a:solidFill>
                <a:cs typeface="Segoe UI"/>
              </a:rPr>
              <a:t>– nejsou potřeba</a:t>
            </a:r>
          </a:p>
          <a:p>
            <a:r>
              <a:rPr lang="cs-CZ" sz="2400" dirty="0">
                <a:solidFill>
                  <a:srgbClr val="0045FF"/>
                </a:solidFill>
                <a:cs typeface="Segoe UI"/>
              </a:rPr>
              <a:t>Ochrana pacientů </a:t>
            </a:r>
            <a:r>
              <a:rPr lang="cs-CZ" sz="2400" dirty="0">
                <a:solidFill>
                  <a:srgbClr val="84DA10"/>
                </a:solidFill>
                <a:cs typeface="Segoe UI"/>
              </a:rPr>
              <a:t>– není vyžadována</a:t>
            </a:r>
          </a:p>
          <a:p>
            <a:r>
              <a:rPr lang="cs-CZ" sz="2400" dirty="0">
                <a:solidFill>
                  <a:srgbClr val="0045FF"/>
                </a:solidFill>
                <a:cs typeface="Segoe UI"/>
              </a:rPr>
              <a:t>Registrace</a:t>
            </a:r>
            <a:r>
              <a:rPr lang="cs-CZ" sz="2400" dirty="0">
                <a:solidFill>
                  <a:srgbClr val="242424"/>
                </a:solidFill>
                <a:cs typeface="Segoe UI"/>
              </a:rPr>
              <a:t> </a:t>
            </a:r>
            <a:r>
              <a:rPr lang="cs-CZ" sz="2400" dirty="0">
                <a:solidFill>
                  <a:srgbClr val="84DA10"/>
                </a:solidFill>
                <a:cs typeface="Segoe UI"/>
              </a:rPr>
              <a:t>– duální (ZP/biocid)</a:t>
            </a:r>
          </a:p>
          <a:p>
            <a:endParaRPr lang="de-DE" sz="2400" dirty="0">
              <a:solidFill>
                <a:srgbClr val="242424"/>
              </a:solidFill>
              <a:cs typeface="Segoe UI"/>
            </a:endParaRPr>
          </a:p>
        </p:txBody>
      </p:sp>
      <p:sp>
        <p:nvSpPr>
          <p:cNvPr id="14" name="Inhaltsplatzhalter 115">
            <a:extLst>
              <a:ext uri="{FF2B5EF4-FFF2-40B4-BE49-F238E27FC236}">
                <a16:creationId xmlns:a16="http://schemas.microsoft.com/office/drawing/2014/main" id="{5A2AEBD2-CD11-2BA6-715E-0C36191EA908}"/>
              </a:ext>
            </a:extLst>
          </p:cNvPr>
          <p:cNvSpPr txBox="1">
            <a:spLocks/>
          </p:cNvSpPr>
          <p:nvPr/>
        </p:nvSpPr>
        <p:spPr>
          <a:xfrm rot="5400000">
            <a:off x="2462161" y="-1212982"/>
            <a:ext cx="455149" cy="6090080"/>
          </a:xfrm>
          <a:prstGeom prst="round2SameRect">
            <a:avLst>
              <a:gd name="adj1" fmla="val 45927"/>
              <a:gd name="adj2" fmla="val 0"/>
            </a:avLst>
          </a:prstGeom>
          <a:solidFill>
            <a:srgbClr val="84DA10"/>
          </a:solidFill>
        </p:spPr>
        <p:txBody>
          <a:bodyPr vert="vert270" lIns="0" tIns="648000" rIns="0" bIns="648000" rtlCol="0" anchor="ctr">
            <a:noAutofit/>
          </a:bodyPr>
          <a:lstStyle>
            <a:lvl1pPr marL="1587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6700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96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96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076325" indent="0" algn="ctr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19250" indent="-276225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18859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1526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419350" indent="-2667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algn="l" defTabSz="457200">
              <a:buClrTx/>
              <a:buSzPct val="100000"/>
              <a:defRPr/>
            </a:pPr>
            <a:r>
              <a:rPr lang="cs-CZ" sz="2400" b="1" dirty="0">
                <a:cs typeface="Calibri" panose="020F0502020204030204" pitchFamily="34" charset="0"/>
              </a:rPr>
              <a:t>Co nejjednodušeji 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5" name="Bildplatzhalter 14" descr="Ein Bild, das Person, Im Haus enthält.&#10;&#10;Automatisch generierte Beschreibung">
            <a:extLst>
              <a:ext uri="{FF2B5EF4-FFF2-40B4-BE49-F238E27FC236}">
                <a16:creationId xmlns:a16="http://schemas.microsoft.com/office/drawing/2014/main" id="{6FA2DCA6-59DD-CCB0-5D22-51F093E7E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0688" y="0"/>
            <a:ext cx="5021312" cy="6858000"/>
          </a:xfrm>
          <a:custGeom>
            <a:avLst/>
            <a:gdLst>
              <a:gd name="connsiteX0" fmla="*/ 4273599 w 5021312"/>
              <a:gd name="connsiteY0" fmla="*/ 6379369 h 6858000"/>
              <a:gd name="connsiteX1" fmla="*/ 3852117 w 5021312"/>
              <a:gd name="connsiteY1" fmla="*/ 6552010 h 6858000"/>
              <a:gd name="connsiteX2" fmla="*/ 4273599 w 5021312"/>
              <a:gd name="connsiteY2" fmla="*/ 6724651 h 6858000"/>
              <a:gd name="connsiteX3" fmla="*/ 4437659 w 5021312"/>
              <a:gd name="connsiteY3" fmla="*/ 6711084 h 6858000"/>
              <a:gd name="connsiteX4" fmla="*/ 4450424 w 5021312"/>
              <a:gd name="connsiteY4" fmla="*/ 6708246 h 6858000"/>
              <a:gd name="connsiteX5" fmla="*/ 4463213 w 5021312"/>
              <a:gd name="connsiteY5" fmla="*/ 6722260 h 6858000"/>
              <a:gd name="connsiteX6" fmla="*/ 4509939 w 5021312"/>
              <a:gd name="connsiteY6" fmla="*/ 6736558 h 6858000"/>
              <a:gd name="connsiteX7" fmla="*/ 4576019 w 5021312"/>
              <a:gd name="connsiteY7" fmla="*/ 6687742 h 6858000"/>
              <a:gd name="connsiteX8" fmla="*/ 4572209 w 5021312"/>
              <a:gd name="connsiteY8" fmla="*/ 6673799 h 6858000"/>
              <a:gd name="connsiteX9" fmla="*/ 4623098 w 5021312"/>
              <a:gd name="connsiteY9" fmla="*/ 6648535 h 6858000"/>
              <a:gd name="connsiteX10" fmla="*/ 4695081 w 5021312"/>
              <a:gd name="connsiteY10" fmla="*/ 6552010 h 6858000"/>
              <a:gd name="connsiteX11" fmla="*/ 4273599 w 5021312"/>
              <a:gd name="connsiteY11" fmla="*/ 6379369 h 6858000"/>
              <a:gd name="connsiteX12" fmla="*/ 819551 w 5021312"/>
              <a:gd name="connsiteY12" fmla="*/ 0 h 6858000"/>
              <a:gd name="connsiteX13" fmla="*/ 5021312 w 5021312"/>
              <a:gd name="connsiteY13" fmla="*/ 0 h 6858000"/>
              <a:gd name="connsiteX14" fmla="*/ 5021312 w 5021312"/>
              <a:gd name="connsiteY14" fmla="*/ 6858000 h 6858000"/>
              <a:gd name="connsiteX15" fmla="*/ 819512 w 5021312"/>
              <a:gd name="connsiteY15" fmla="*/ 6858000 h 6858000"/>
              <a:gd name="connsiteX16" fmla="*/ 792683 w 5021312"/>
              <a:gd name="connsiteY16" fmla="*/ 6806944 h 6858000"/>
              <a:gd name="connsiteX17" fmla="*/ 0 w 5021312"/>
              <a:gd name="connsiteY17" fmla="*/ 3429000 h 6858000"/>
              <a:gd name="connsiteX18" fmla="*/ 792683 w 5021312"/>
              <a:gd name="connsiteY18" fmla="*/ 51056 h 6858000"/>
              <a:gd name="connsiteX19" fmla="*/ 804640 w 5021312"/>
              <a:gd name="connsiteY19" fmla="*/ 28302 h 6858000"/>
              <a:gd name="connsiteX20" fmla="*/ 805177 w 5021312"/>
              <a:gd name="connsiteY20" fmla="*/ 28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312" h="6858000">
                <a:moveTo>
                  <a:pt x="4273599" y="6379369"/>
                </a:moveTo>
                <a:cubicBezTo>
                  <a:pt x="4040821" y="6379369"/>
                  <a:pt x="3852117" y="6456663"/>
                  <a:pt x="3852117" y="6552010"/>
                </a:cubicBezTo>
                <a:cubicBezTo>
                  <a:pt x="3852117" y="6647357"/>
                  <a:pt x="4040821" y="6724651"/>
                  <a:pt x="4273599" y="6724651"/>
                </a:cubicBezTo>
                <a:cubicBezTo>
                  <a:pt x="4331794" y="6724651"/>
                  <a:pt x="4387233" y="6719820"/>
                  <a:pt x="4437659" y="6711084"/>
                </a:cubicBezTo>
                <a:lnTo>
                  <a:pt x="4450424" y="6708246"/>
                </a:lnTo>
                <a:lnTo>
                  <a:pt x="4463213" y="6722260"/>
                </a:lnTo>
                <a:cubicBezTo>
                  <a:pt x="4475172" y="6731094"/>
                  <a:pt x="4491691" y="6736558"/>
                  <a:pt x="4509939" y="6736558"/>
                </a:cubicBezTo>
                <a:cubicBezTo>
                  <a:pt x="4546434" y="6736558"/>
                  <a:pt x="4576019" y="6714702"/>
                  <a:pt x="4576019" y="6687742"/>
                </a:cubicBezTo>
                <a:lnTo>
                  <a:pt x="4572209" y="6673799"/>
                </a:lnTo>
                <a:lnTo>
                  <a:pt x="4623098" y="6648535"/>
                </a:lnTo>
                <a:cubicBezTo>
                  <a:pt x="4668544" y="6620982"/>
                  <a:pt x="4695081" y="6587765"/>
                  <a:pt x="4695081" y="6552010"/>
                </a:cubicBezTo>
                <a:cubicBezTo>
                  <a:pt x="4695081" y="6456663"/>
                  <a:pt x="4506377" y="6379369"/>
                  <a:pt x="4273599" y="6379369"/>
                </a:cubicBezTo>
                <a:close/>
                <a:moveTo>
                  <a:pt x="819551" y="0"/>
                </a:moveTo>
                <a:lnTo>
                  <a:pt x="5021312" y="0"/>
                </a:lnTo>
                <a:lnTo>
                  <a:pt x="5021312" y="6858000"/>
                </a:lnTo>
                <a:lnTo>
                  <a:pt x="819512" y="6858000"/>
                </a:lnTo>
                <a:lnTo>
                  <a:pt x="792683" y="6806944"/>
                </a:lnTo>
                <a:cubicBezTo>
                  <a:pt x="282256" y="5768699"/>
                  <a:pt x="0" y="4627208"/>
                  <a:pt x="0" y="3429000"/>
                </a:cubicBezTo>
                <a:cubicBezTo>
                  <a:pt x="0" y="2230792"/>
                  <a:pt x="282256" y="1089300"/>
                  <a:pt x="792683" y="51056"/>
                </a:cubicBezTo>
                <a:lnTo>
                  <a:pt x="804640" y="28302"/>
                </a:lnTo>
                <a:lnTo>
                  <a:pt x="805177" y="28572"/>
                </a:ln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190294B-40EA-B772-A416-70DEC978FC6B}"/>
              </a:ext>
            </a:extLst>
          </p:cNvPr>
          <p:cNvSpPr txBox="1"/>
          <p:nvPr/>
        </p:nvSpPr>
        <p:spPr>
          <a:xfrm>
            <a:off x="267391" y="5621720"/>
            <a:ext cx="6094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latin typeface="Calibri"/>
                <a:cs typeface="Calibri"/>
              </a:rPr>
              <a:t>Balení (</a:t>
            </a:r>
            <a:r>
              <a:rPr lang="cs-CZ" i="1" dirty="0" err="1">
                <a:latin typeface="Calibri"/>
                <a:cs typeface="Calibri"/>
              </a:rPr>
              <a:t>flowpack</a:t>
            </a:r>
            <a:r>
              <a:rPr lang="cs-CZ" i="1" dirty="0">
                <a:latin typeface="Calibri"/>
                <a:cs typeface="Calibri"/>
              </a:rPr>
              <a:t>) obsahuje 100 utěrek.</a:t>
            </a:r>
          </a:p>
          <a:p>
            <a:r>
              <a:rPr lang="cs-CZ" i="1" dirty="0">
                <a:latin typeface="Calibri"/>
                <a:cs typeface="Calibri"/>
              </a:rPr>
              <a:t>Rozměry jedné utěrky jsou 20 x 17 cm.</a:t>
            </a:r>
          </a:p>
          <a:p>
            <a:r>
              <a:rPr lang="cs-CZ" i="1" dirty="0">
                <a:latin typeface="Calibri"/>
                <a:cs typeface="Calibri"/>
              </a:rPr>
              <a:t>Doba použitelnosti po otevření jsou 3 měsíce.</a:t>
            </a:r>
            <a:endParaRPr lang="cs-CZ" i="1" dirty="0"/>
          </a:p>
        </p:txBody>
      </p:sp>
      <p:pic>
        <p:nvPicPr>
          <p:cNvPr id="10" name="Obrázek 9" descr="Obsah obrázku text, logo, Písmo, Elektricky modrá&#10;&#10;Popis byl vytvořen automaticky">
            <a:extLst>
              <a:ext uri="{FF2B5EF4-FFF2-40B4-BE49-F238E27FC236}">
                <a16:creationId xmlns:a16="http://schemas.microsoft.com/office/drawing/2014/main" id="{91A80D52-CE37-415B-2927-764B2A40D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50" y="4383344"/>
            <a:ext cx="969307" cy="969307"/>
          </a:xfrm>
          <a:prstGeom prst="rect">
            <a:avLst/>
          </a:prstGeom>
        </p:spPr>
      </p:pic>
      <p:pic>
        <p:nvPicPr>
          <p:cNvPr id="12" name="Obrázek 11" descr="Obsah obrázku text, kruh, logo, Elektricky modrá&#10;&#10;Popis byl vytvořen automaticky">
            <a:extLst>
              <a:ext uri="{FF2B5EF4-FFF2-40B4-BE49-F238E27FC236}">
                <a16:creationId xmlns:a16="http://schemas.microsoft.com/office/drawing/2014/main" id="{F25D70D8-79D8-5DBF-07FC-6C3E3B102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57" y="4488146"/>
            <a:ext cx="759704" cy="7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E9CDCAF-0283-D26A-6108-2AD3E6EF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Požadavky na moderní dezinfekční přípravky na povrchy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AB641F8-4BAC-A033-8D3F-0A573E6C5C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644" y="1956382"/>
            <a:ext cx="6895900" cy="493200"/>
          </a:xfrm>
        </p:spPr>
        <p:txBody>
          <a:bodyPr/>
          <a:lstStyle/>
          <a:p>
            <a:r>
              <a:rPr lang="cs-CZ" dirty="0"/>
              <a:t>Dostatečná mikrobiologická účinnost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6046282-A53C-14B9-46AC-14A2793641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8644" y="2763414"/>
            <a:ext cx="6895900" cy="493200"/>
          </a:xfrm>
        </p:spPr>
        <p:txBody>
          <a:bodyPr/>
          <a:lstStyle/>
          <a:p>
            <a:r>
              <a:rPr lang="cs-CZ" dirty="0"/>
              <a:t>Široká materiálová snášenlivost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34E7EBE-5BAF-755D-8F3F-99608171B6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8644" y="3576194"/>
            <a:ext cx="6895900" cy="493200"/>
          </a:xfrm>
        </p:spPr>
        <p:txBody>
          <a:bodyPr/>
          <a:lstStyle/>
          <a:p>
            <a:r>
              <a:rPr lang="cs-CZ" dirty="0"/>
              <a:t>Bez látek, které vzbuzují obavy o zdraví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C37004D-189E-7762-5BB1-9276557BE0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78644" y="5190334"/>
            <a:ext cx="6895900" cy="493200"/>
          </a:xfrm>
        </p:spPr>
        <p:txBody>
          <a:bodyPr/>
          <a:lstStyle/>
          <a:p>
            <a:r>
              <a:rPr lang="cs-CZ" dirty="0"/>
              <a:t>Bez negativního vlivu na životní prostředí 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E7950AC5-A199-545A-9007-8CB98D2DE2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78644" y="4383264"/>
            <a:ext cx="6895900" cy="493200"/>
          </a:xfrm>
        </p:spPr>
        <p:txBody>
          <a:bodyPr/>
          <a:lstStyle/>
          <a:p>
            <a:r>
              <a:rPr lang="cs-CZ" dirty="0"/>
              <a:t>Snadné k použití</a:t>
            </a:r>
          </a:p>
        </p:txBody>
      </p:sp>
      <p:pic>
        <p:nvPicPr>
          <p:cNvPr id="10" name="Grafik 16">
            <a:extLst>
              <a:ext uri="{FF2B5EF4-FFF2-40B4-BE49-F238E27FC236}">
                <a16:creationId xmlns:a16="http://schemas.microsoft.com/office/drawing/2014/main" id="{7668001A-9A41-AD32-9BC3-3A777D213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2" y="1819582"/>
            <a:ext cx="662805" cy="630000"/>
          </a:xfrm>
          <a:prstGeom prst="rect">
            <a:avLst/>
          </a:prstGeom>
        </p:spPr>
      </p:pic>
      <p:pic>
        <p:nvPicPr>
          <p:cNvPr id="11" name="Grafik 18">
            <a:extLst>
              <a:ext uri="{FF2B5EF4-FFF2-40B4-BE49-F238E27FC236}">
                <a16:creationId xmlns:a16="http://schemas.microsoft.com/office/drawing/2014/main" id="{847CBD2A-A23D-53A3-1F63-24040CB51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365" y="5121324"/>
            <a:ext cx="647668" cy="631218"/>
          </a:xfrm>
          <a:prstGeom prst="rect">
            <a:avLst/>
          </a:prstGeom>
          <a:ln>
            <a:noFill/>
          </a:ln>
        </p:spPr>
      </p:pic>
      <p:pic>
        <p:nvPicPr>
          <p:cNvPr id="12" name="Grafik 20">
            <a:extLst>
              <a:ext uri="{FF2B5EF4-FFF2-40B4-BE49-F238E27FC236}">
                <a16:creationId xmlns:a16="http://schemas.microsoft.com/office/drawing/2014/main" id="{77E8DC31-C6D4-58D7-51A7-98C0201040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78" y="2626614"/>
            <a:ext cx="535479" cy="630000"/>
          </a:xfrm>
          <a:prstGeom prst="rect">
            <a:avLst/>
          </a:prstGeom>
        </p:spPr>
      </p:pic>
      <p:pic>
        <p:nvPicPr>
          <p:cNvPr id="13" name="Grafik 22">
            <a:extLst>
              <a:ext uri="{FF2B5EF4-FFF2-40B4-BE49-F238E27FC236}">
                <a16:creationId xmlns:a16="http://schemas.microsoft.com/office/drawing/2014/main" id="{A4B95942-46EB-B5C5-1D57-3A6390106E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459" y="4275162"/>
            <a:ext cx="674113" cy="630000"/>
          </a:xfrm>
          <a:prstGeom prst="rect">
            <a:avLst/>
          </a:prstGeom>
        </p:spPr>
      </p:pic>
      <p:pic>
        <p:nvPicPr>
          <p:cNvPr id="14" name="Grafik 24">
            <a:extLst>
              <a:ext uri="{FF2B5EF4-FFF2-40B4-BE49-F238E27FC236}">
                <a16:creationId xmlns:a16="http://schemas.microsoft.com/office/drawing/2014/main" id="{8304A62B-003F-1A16-9A1A-5567724027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459" y="3429000"/>
            <a:ext cx="687715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1B996F7-CD6F-B49B-6718-C7A7001E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458" y="6458429"/>
            <a:ext cx="483280" cy="1764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de-DE"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fld id="{0BA9A54C-67C5-4234-BB42-1D2D996DC2E4}" type="slidenum">
              <a:rPr lang="cs-CZ" smtClean="0"/>
              <a:pPr>
                <a:buClr>
                  <a:schemeClr val="tx2"/>
                </a:buClr>
              </a:pPr>
              <a:t>20</a:t>
            </a:fld>
            <a:endParaRPr lang="de-DE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30615B7-10C3-A3F6-C1D7-C79A661E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" y="0"/>
            <a:ext cx="10407351" cy="67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5B621-C78B-583F-7DDE-591C3217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Až o 25% méně emisí CO</a:t>
            </a:r>
            <a:r>
              <a:rPr lang="cs-CZ" baseline="-25000"/>
              <a:t>2</a:t>
            </a:r>
            <a:r>
              <a:rPr lang="cs-CZ"/>
              <a:t> na jedno balení! </a:t>
            </a:r>
          </a:p>
        </p:txBody>
      </p:sp>
      <p:pic>
        <p:nvPicPr>
          <p:cNvPr id="16" name="Grafik 15" descr="Ein Bild, das Text, Etikett, Logo enthält.&#10;&#10;Automatisch generierte Beschreibung">
            <a:extLst>
              <a:ext uri="{FF2B5EF4-FFF2-40B4-BE49-F238E27FC236}">
                <a16:creationId xmlns:a16="http://schemas.microsoft.com/office/drawing/2014/main" id="{9A7E2700-D41A-3F55-2557-665ADA58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r="7907" b="10833"/>
          <a:stretch/>
        </p:blipFill>
        <p:spPr>
          <a:xfrm rot="21358155">
            <a:off x="2851493" y="4898651"/>
            <a:ext cx="2108283" cy="1363697"/>
          </a:xfrm>
          <a:prstGeom prst="rect">
            <a:avLst/>
          </a:prstGeom>
        </p:spPr>
      </p:pic>
      <p:pic>
        <p:nvPicPr>
          <p:cNvPr id="2050" name="Picture 2" descr="Bacillol® 30 Sensitive Tissues 80 Tücher">
            <a:extLst>
              <a:ext uri="{FF2B5EF4-FFF2-40B4-BE49-F238E27FC236}">
                <a16:creationId xmlns:a16="http://schemas.microsoft.com/office/drawing/2014/main" id="{CB4EB8F2-79C4-1B00-E7A8-FD6C159B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26" y="4929097"/>
            <a:ext cx="1866945" cy="10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20B1673-DA9D-1B2C-8DA7-46588F0448D5}"/>
              </a:ext>
              <a:ext uri="{147F2762-F138-4A5C-976F-8EAC2B608ADB}">
                <a16:predDERef xmlns:a16="http://schemas.microsoft.com/office/drawing/2014/main" pred="{0C7BB4F5-0D80-E0CE-09B5-00B3A9BAC671}"/>
              </a:ext>
            </a:extLst>
          </p:cNvPr>
          <p:cNvGraphicFramePr>
            <a:graphicFrameLocks/>
          </p:cNvGraphicFramePr>
          <p:nvPr/>
        </p:nvGraphicFramePr>
        <p:xfrm>
          <a:off x="665098" y="1305989"/>
          <a:ext cx="4570879" cy="3288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3018533F-0C5A-DE96-AA2F-1A68CA07B8A1}"/>
              </a:ext>
            </a:extLst>
          </p:cNvPr>
          <p:cNvCxnSpPr>
            <a:cxnSpLocks/>
          </p:cNvCxnSpPr>
          <p:nvPr/>
        </p:nvCxnSpPr>
        <p:spPr>
          <a:xfrm>
            <a:off x="2360382" y="2187744"/>
            <a:ext cx="1448138" cy="58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B8CA76B-C754-5C5A-D5C5-40DD7A0610AB}"/>
              </a:ext>
            </a:extLst>
          </p:cNvPr>
          <p:cNvSpPr/>
          <p:nvPr/>
        </p:nvSpPr>
        <p:spPr>
          <a:xfrm>
            <a:off x="2680517" y="2279040"/>
            <a:ext cx="807868" cy="399495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-25%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2C80D47-F146-DCD8-5567-72714387291A}"/>
              </a:ext>
            </a:extLst>
          </p:cNvPr>
          <p:cNvSpPr/>
          <p:nvPr/>
        </p:nvSpPr>
        <p:spPr>
          <a:xfrm>
            <a:off x="5447237" y="2501533"/>
            <a:ext cx="3938591" cy="2765398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cs-CZ" sz="2000" b="1" dirty="0">
                <a:solidFill>
                  <a:schemeClr val="tx1"/>
                </a:solidFill>
              </a:rPr>
              <a:t>Uhlíková stopa</a:t>
            </a:r>
          </a:p>
          <a:p>
            <a:pPr algn="l"/>
            <a:endParaRPr lang="cs-CZ" sz="1100" b="1" dirty="0">
              <a:solidFill>
                <a:schemeClr val="tx1"/>
              </a:solidFill>
            </a:endParaRPr>
          </a:p>
          <a:p>
            <a:pPr algn="l"/>
            <a:r>
              <a:rPr lang="cs-CZ" dirty="0">
                <a:solidFill>
                  <a:schemeClr val="tx1"/>
                </a:solidFill>
              </a:rPr>
              <a:t>Byly analyzovány emise související se: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surovinovým složením,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materiálem utěrek,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balením,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interní dopravou,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odpady souvisejícími s výrobou.</a:t>
            </a:r>
          </a:p>
          <a:p>
            <a:pPr algn="l"/>
            <a:r>
              <a:rPr lang="cs-CZ" sz="20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cs-CZ" sz="2000" b="1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B67B21-E0A0-5DE0-D2EE-13E2F07DB8C6}"/>
              </a:ext>
            </a:extLst>
          </p:cNvPr>
          <p:cNvSpPr txBox="1"/>
          <p:nvPr/>
        </p:nvSpPr>
        <p:spPr>
          <a:xfrm rot="595545">
            <a:off x="1862636" y="5801331"/>
            <a:ext cx="914400" cy="41576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rgbClr val="0045FF"/>
              </a:buClr>
            </a:pPr>
            <a:r>
              <a:rPr lang="cs-CZ" sz="1400"/>
              <a:t>80 utěrek	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25B4C7-D12F-9BE2-5A07-5F0A188A26CB}"/>
              </a:ext>
            </a:extLst>
          </p:cNvPr>
          <p:cNvSpPr txBox="1"/>
          <p:nvPr/>
        </p:nvSpPr>
        <p:spPr>
          <a:xfrm rot="595545">
            <a:off x="3351320" y="5961725"/>
            <a:ext cx="914400" cy="41576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rgbClr val="0045FF"/>
              </a:buClr>
            </a:pPr>
            <a:r>
              <a:rPr lang="cs-CZ" sz="1400"/>
              <a:t>120 utěrek		</a:t>
            </a:r>
          </a:p>
        </p:txBody>
      </p:sp>
      <p:pic>
        <p:nvPicPr>
          <p:cNvPr id="15" name="Grafik 14" descr="Ein Bild, das Blatt, Pflanze enthält.&#10;&#10;Automatisch generierte Beschreibung">
            <a:extLst>
              <a:ext uri="{FF2B5EF4-FFF2-40B4-BE49-F238E27FC236}">
                <a16:creationId xmlns:a16="http://schemas.microsoft.com/office/drawing/2014/main" id="{304B205F-E6E5-D338-C510-6875FB9A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5" y="1052093"/>
            <a:ext cx="2764331" cy="47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0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5B621-C78B-583F-7DDE-591C3217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69" y="331076"/>
            <a:ext cx="11362062" cy="751127"/>
          </a:xfrm>
        </p:spPr>
        <p:txBody>
          <a:bodyPr/>
          <a:lstStyle/>
          <a:p>
            <a:r>
              <a:rPr lang="cs-CZ"/>
              <a:t>Až o 50% méně emisí CO</a:t>
            </a:r>
            <a:r>
              <a:rPr lang="cs-CZ" baseline="-25000"/>
              <a:t>2</a:t>
            </a:r>
            <a:r>
              <a:rPr lang="cs-CZ"/>
              <a:t> na jednu utěrku! 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027DB7A-A486-009F-494E-3AFD6A1DF48E}"/>
              </a:ext>
            </a:extLst>
          </p:cNvPr>
          <p:cNvGraphicFramePr>
            <a:graphicFrameLocks/>
          </p:cNvGraphicFramePr>
          <p:nvPr/>
        </p:nvGraphicFramePr>
        <p:xfrm>
          <a:off x="698548" y="1672835"/>
          <a:ext cx="4208743" cy="312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949C927-15B7-C149-F9E2-317EBAA70BA2}"/>
              </a:ext>
            </a:extLst>
          </p:cNvPr>
          <p:cNvCxnSpPr>
            <a:cxnSpLocks/>
          </p:cNvCxnSpPr>
          <p:nvPr/>
        </p:nvCxnSpPr>
        <p:spPr>
          <a:xfrm>
            <a:off x="2343166" y="2458005"/>
            <a:ext cx="1250230" cy="1022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1D3167B-7B1C-107A-0866-086578C73FA4}"/>
              </a:ext>
            </a:extLst>
          </p:cNvPr>
          <p:cNvSpPr/>
          <p:nvPr/>
        </p:nvSpPr>
        <p:spPr>
          <a:xfrm>
            <a:off x="2601321" y="2736543"/>
            <a:ext cx="807868" cy="399495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-50%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70753C2-F7EF-6509-A5EB-1D0982FE4F90}"/>
              </a:ext>
            </a:extLst>
          </p:cNvPr>
          <p:cNvSpPr/>
          <p:nvPr/>
        </p:nvSpPr>
        <p:spPr>
          <a:xfrm>
            <a:off x="5551922" y="2160136"/>
            <a:ext cx="3979077" cy="2800484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Uhlíková stopa</a:t>
            </a:r>
            <a:endParaRPr lang="cs-CZ" sz="2000" b="1" kern="1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cs-CZ" dirty="0">
                <a:solidFill>
                  <a:schemeClr val="tx1"/>
                </a:solidFill>
              </a:rPr>
              <a:t>Byly analyzovány emise související se: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surovinovým složením,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materiálem utěrek,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balením,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interní dopravou,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odpady souvisejícími s výrobou.</a:t>
            </a:r>
          </a:p>
          <a:p>
            <a:pPr lvl="0">
              <a:tabLst>
                <a:tab pos="457200" algn="l"/>
              </a:tabLst>
            </a:pPr>
            <a:endParaRPr lang="cs-CZ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 descr="Ein Bild, das Blatt, Pflanze enthält.&#10;&#10;Automatisch generierte Beschreibung">
            <a:extLst>
              <a:ext uri="{FF2B5EF4-FFF2-40B4-BE49-F238E27FC236}">
                <a16:creationId xmlns:a16="http://schemas.microsoft.com/office/drawing/2014/main" id="{304B205F-E6E5-D338-C510-6875FB9A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21" y="857175"/>
            <a:ext cx="2764331" cy="4753813"/>
          </a:xfrm>
          <a:prstGeom prst="rect">
            <a:avLst/>
          </a:prstGeom>
        </p:spPr>
      </p:pic>
      <p:pic>
        <p:nvPicPr>
          <p:cNvPr id="10" name="Grafik 9" descr="Ein Bild, das weiß, Stoff, Handtuch enthält.&#10;&#10;Automatisch generierte Beschreibung">
            <a:extLst>
              <a:ext uri="{FF2B5EF4-FFF2-40B4-BE49-F238E27FC236}">
                <a16:creationId xmlns:a16="http://schemas.microsoft.com/office/drawing/2014/main" id="{35E7A9EC-1AA1-7A4C-9D8A-494AA163E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61" y="4795330"/>
            <a:ext cx="1486074" cy="1168010"/>
          </a:xfrm>
          <a:prstGeom prst="rect">
            <a:avLst/>
          </a:prstGeom>
        </p:spPr>
      </p:pic>
      <p:pic>
        <p:nvPicPr>
          <p:cNvPr id="11" name="Grafik 10" descr="Ein Bild, das weiß, Stoff, Handtuch enthält.&#10;&#10;Automatisch generierte Beschreibung">
            <a:extLst>
              <a:ext uri="{FF2B5EF4-FFF2-40B4-BE49-F238E27FC236}">
                <a16:creationId xmlns:a16="http://schemas.microsoft.com/office/drawing/2014/main" id="{DC923185-2D26-8083-E281-455B3C944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67" y="4795330"/>
            <a:ext cx="1486074" cy="116801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4AC889-C1AE-1367-91B9-E923E1AFB392}"/>
              </a:ext>
            </a:extLst>
          </p:cNvPr>
          <p:cNvSpPr txBox="1"/>
          <p:nvPr/>
        </p:nvSpPr>
        <p:spPr>
          <a:xfrm>
            <a:off x="1700482" y="5842767"/>
            <a:ext cx="914400" cy="41576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rgbClr val="0045FF"/>
              </a:buClr>
            </a:pPr>
            <a:r>
              <a:rPr lang="cs-CZ" sz="1400"/>
              <a:t>1 utěrka		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90FEDF3-D5C8-A4A6-C995-CF0030D8A356}"/>
              </a:ext>
            </a:extLst>
          </p:cNvPr>
          <p:cNvSpPr txBox="1"/>
          <p:nvPr/>
        </p:nvSpPr>
        <p:spPr>
          <a:xfrm>
            <a:off x="3593396" y="5842767"/>
            <a:ext cx="914400" cy="41576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rgbClr val="0045FF"/>
              </a:buClr>
            </a:pPr>
            <a:r>
              <a:rPr lang="cs-CZ" sz="1400"/>
              <a:t>1 utěrka		</a:t>
            </a:r>
          </a:p>
        </p:txBody>
      </p:sp>
    </p:spTree>
    <p:extLst>
      <p:ext uri="{BB962C8B-B14F-4D97-AF65-F5344CB8AC3E}">
        <p14:creationId xmlns:p14="http://schemas.microsoft.com/office/powerpoint/2010/main" val="417828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5F1B-ED1B-9334-8555-52DE41D4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8" y="677558"/>
            <a:ext cx="11362062" cy="751127"/>
          </a:xfrm>
        </p:spPr>
        <p:txBody>
          <a:bodyPr/>
          <a:lstStyle/>
          <a:p>
            <a:r>
              <a:rPr lang="sk-SK" sz="2400" dirty="0">
                <a:latin typeface="Calibri"/>
                <a:ea typeface="Calibri"/>
                <a:cs typeface="Calibri"/>
              </a:rPr>
              <a:t>Mikrobiologická </a:t>
            </a:r>
            <a:r>
              <a:rPr lang="sk-SK" sz="2400" dirty="0" err="1">
                <a:latin typeface="Calibri"/>
                <a:ea typeface="Calibri"/>
                <a:cs typeface="Calibri"/>
              </a:rPr>
              <a:t>účinnost</a:t>
            </a:r>
            <a:r>
              <a:rPr lang="sk-SK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Bacillol 30 Sensitive Green Tissues </a:t>
            </a:r>
            <a:endParaRPr lang="en-US" dirty="0">
              <a:latin typeface="Calibri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D18219C-C1C6-D14B-C413-62E0B64A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872" y="168466"/>
            <a:ext cx="1616796" cy="159239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101CA68-0985-4D5B-010B-6CE0C845B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667" y="255639"/>
            <a:ext cx="1533839" cy="14618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5F7A0F-AD6C-9610-0135-AA269EBE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039" y="1569919"/>
            <a:ext cx="4704826" cy="4747276"/>
          </a:xfrm>
          <a:prstGeom prst="rect">
            <a:avLst/>
          </a:prstGeom>
        </p:spPr>
      </p:pic>
      <p:pic>
        <p:nvPicPr>
          <p:cNvPr id="10" name="Obrázek 9" descr="Obsah obrázku text&#10;&#10;Obsah generovaný pomocí AI může být nesprávný.">
            <a:extLst>
              <a:ext uri="{FF2B5EF4-FFF2-40B4-BE49-F238E27FC236}">
                <a16:creationId xmlns:a16="http://schemas.microsoft.com/office/drawing/2014/main" id="{40A0E70B-4A17-90E2-F093-54D9B94D9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4" y="1258245"/>
            <a:ext cx="5288384" cy="52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A24CE-638F-B046-A6B9-8F7BE190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Zdravotnictví a udržitelnost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F61CA13-952E-C94D-AF85-131F368BE0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6A43A2-F525-654E-A50A-2232418478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s-CZ" dirty="0"/>
              <a:t>Zdravotnictví je klíčové pro ochranu zdraví, ale zároveň významně ovlivňuje životní prostředí. </a:t>
            </a:r>
          </a:p>
          <a:p>
            <a:endParaRPr lang="cs-CZ" dirty="0"/>
          </a:p>
          <a:p>
            <a:r>
              <a:rPr lang="cs-CZ" dirty="0"/>
              <a:t>Environmentálními výzvami ve zdravotnictví jsou zejména</a:t>
            </a:r>
          </a:p>
          <a:p>
            <a:pPr lvl="1"/>
            <a:r>
              <a:rPr lang="cs-CZ" dirty="0"/>
              <a:t>produkce odpadu a emisí, </a:t>
            </a:r>
          </a:p>
          <a:p>
            <a:pPr lvl="1"/>
            <a:r>
              <a:rPr lang="cs-CZ" dirty="0"/>
              <a:t>spotřeba energie a </a:t>
            </a:r>
          </a:p>
          <a:p>
            <a:pPr lvl="1"/>
            <a:r>
              <a:rPr lang="cs-CZ" dirty="0"/>
              <a:t>používání chemikálií. </a:t>
            </a:r>
          </a:p>
          <a:p>
            <a:endParaRPr lang="cs-CZ" dirty="0"/>
          </a:p>
          <a:p>
            <a:r>
              <a:rPr lang="cs-CZ" dirty="0"/>
              <a:t>Cílem je najít rovnováhu mezi kvalitní péčí a ekologickou odpovědností. </a:t>
            </a:r>
          </a:p>
          <a:p>
            <a:endParaRPr lang="cs-CZ" dirty="0"/>
          </a:p>
          <a:p>
            <a:r>
              <a:rPr lang="cs-CZ" dirty="0"/>
              <a:t>Každý krok směrem k ekologii má smysl. 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b="1" dirty="0"/>
              <a:t>	Lze zdravotnictví učinit udržitelnějším?</a:t>
            </a:r>
          </a:p>
        </p:txBody>
      </p:sp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81B66AFB-A0D5-8A32-73FB-598E2E8DFB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74" b="4474"/>
          <a:stretch>
            <a:fillRect/>
          </a:stretch>
        </p:blipFill>
        <p:spPr>
          <a:xfrm>
            <a:off x="7188200" y="0"/>
            <a:ext cx="5021263" cy="6858000"/>
          </a:xfrm>
        </p:spPr>
      </p:pic>
    </p:spTree>
    <p:extLst>
      <p:ext uri="{BB962C8B-B14F-4D97-AF65-F5344CB8AC3E}">
        <p14:creationId xmlns:p14="http://schemas.microsoft.com/office/powerpoint/2010/main" val="2775122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2921-C744-F690-839A-DD6C506A9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82C88273-04C2-CE02-73B1-B25D0774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Dopady zdravotnictví na životní prostředí v ČR</a:t>
            </a:r>
            <a:endParaRPr lang="en-US" noProof="0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7242BDC-B525-B7BA-690F-FC625C4F955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28797"/>
            <a:ext cx="5975049" cy="1241561"/>
          </a:xfrm>
        </p:spPr>
        <p:txBody>
          <a:bodyPr/>
          <a:lstStyle/>
          <a:p>
            <a:pPr lvl="1"/>
            <a:r>
              <a:rPr lang="cs-CZ" b="1" dirty="0">
                <a:solidFill>
                  <a:srgbClr val="000000"/>
                </a:solidFill>
                <a:latin typeface="+mn-lt"/>
              </a:rPr>
              <a:t>30 %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může být </a:t>
            </a:r>
            <a:r>
              <a:rPr lang="cs-CZ" b="1" dirty="0">
                <a:solidFill>
                  <a:srgbClr val="000000"/>
                </a:solidFill>
                <a:latin typeface="+mn-lt"/>
              </a:rPr>
              <a:t>přímo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ovlivněno poskytovateli péče</a:t>
            </a:r>
          </a:p>
          <a:p>
            <a:pPr lvl="1"/>
            <a:r>
              <a:rPr lang="cs-CZ" b="1" i="0" dirty="0">
                <a:solidFill>
                  <a:srgbClr val="000000"/>
                </a:solidFill>
                <a:effectLst/>
                <a:latin typeface="+mn-lt"/>
              </a:rPr>
              <a:t>70 %</a:t>
            </a:r>
            <a:r>
              <a:rPr lang="cs-CZ" b="0" i="0" dirty="0">
                <a:solidFill>
                  <a:srgbClr val="000000"/>
                </a:solidFill>
                <a:effectLst/>
                <a:latin typeface="+mn-lt"/>
              </a:rPr>
              <a:t> může být </a:t>
            </a:r>
            <a:r>
              <a:rPr lang="cs-CZ" b="1" i="0" dirty="0">
                <a:solidFill>
                  <a:srgbClr val="000000"/>
                </a:solidFill>
                <a:effectLst/>
                <a:latin typeface="+mn-lt"/>
              </a:rPr>
              <a:t>nepřímo</a:t>
            </a:r>
            <a:r>
              <a:rPr lang="cs-CZ" b="0" i="0" dirty="0">
                <a:solidFill>
                  <a:srgbClr val="000000"/>
                </a:solidFill>
                <a:effectLst/>
                <a:latin typeface="+mn-lt"/>
              </a:rPr>
              <a:t> ovlivněno prostřednictvím výběru při nákupu (vč. veřejných zakázek) - „zelené zakázky“</a:t>
            </a:r>
          </a:p>
          <a:p>
            <a:endParaRPr lang="en-US" noProof="0" dirty="0">
              <a:latin typeface="+mn-lt"/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C90B309-9960-C57E-0FCC-36001FEF08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714220"/>
              </p:ext>
            </p:extLst>
          </p:nvPr>
        </p:nvGraphicFramePr>
        <p:xfrm>
          <a:off x="848677" y="1415098"/>
          <a:ext cx="5030474" cy="422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1088B6D-5FB4-4DD0-A040-BE6BADFEC0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153483"/>
              </p:ext>
            </p:extLst>
          </p:nvPr>
        </p:nvGraphicFramePr>
        <p:xfrm>
          <a:off x="6393180" y="1393877"/>
          <a:ext cx="5196840" cy="379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57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6C3739BF-95C7-204E-A12D-D276DB784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69" y="339337"/>
            <a:ext cx="11362062" cy="751127"/>
          </a:xfrm>
        </p:spPr>
        <p:txBody>
          <a:bodyPr/>
          <a:lstStyle/>
          <a:p>
            <a:r>
              <a:rPr lang="cs-CZ" noProof="0" dirty="0"/>
              <a:t>Zdroje emisí produkovaných ve zdravotnictví</a:t>
            </a:r>
            <a:endParaRPr lang="en-US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4D2611-E3F9-029D-8784-3CE897858A83}"/>
              </a:ext>
            </a:extLst>
          </p:cNvPr>
          <p:cNvSpPr txBox="1"/>
          <p:nvPr/>
        </p:nvSpPr>
        <p:spPr>
          <a:xfrm>
            <a:off x="414969" y="6185509"/>
            <a:ext cx="8851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/>
              <a:t>Zdroj:</a:t>
            </a:r>
          </a:p>
          <a:p>
            <a:r>
              <a:rPr lang="cs-CZ" sz="1100" i="1" dirty="0"/>
              <a:t>Simone </a:t>
            </a:r>
            <a:r>
              <a:rPr lang="cs-CZ" sz="1100" i="1" dirty="0" err="1"/>
              <a:t>Scheithauer</a:t>
            </a:r>
            <a:r>
              <a:rPr lang="cs-CZ" sz="1100" i="1" dirty="0"/>
              <a:t>: </a:t>
            </a:r>
            <a:r>
              <a:rPr lang="en-US" sz="1100" i="1" dirty="0"/>
              <a:t>Cleaning and disinfection of near-patient areas: What do the guidelines say?</a:t>
            </a:r>
            <a:r>
              <a:rPr lang="cs-CZ" sz="1100" i="1" dirty="0"/>
              <a:t>; ICPIC 2023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D6F4F9F-C24D-063F-0285-708FF7B84461}"/>
              </a:ext>
            </a:extLst>
          </p:cNvPr>
          <p:cNvGrpSpPr/>
          <p:nvPr/>
        </p:nvGrpSpPr>
        <p:grpSpPr>
          <a:xfrm>
            <a:off x="414969" y="1195246"/>
            <a:ext cx="8077521" cy="5006307"/>
            <a:chOff x="1320780" y="1223539"/>
            <a:chExt cx="8851920" cy="5006307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F0AE4B69-5473-BB41-A639-B692CF708A54}"/>
                </a:ext>
              </a:extLst>
            </p:cNvPr>
            <p:cNvGrpSpPr/>
            <p:nvPr/>
          </p:nvGrpSpPr>
          <p:grpSpPr>
            <a:xfrm>
              <a:off x="1320780" y="1223539"/>
              <a:ext cx="8851920" cy="4851668"/>
              <a:chOff x="5881328" y="1449388"/>
              <a:chExt cx="6090612" cy="3338693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D7646B0C-E95A-1569-9B56-9321C929F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1328" y="1449388"/>
                <a:ext cx="6090612" cy="3301389"/>
              </a:xfrm>
              <a:prstGeom prst="rect">
                <a:avLst/>
              </a:prstGeom>
            </p:spPr>
          </p:pic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F710793-0859-E544-63A1-5E206BA310E8}"/>
                  </a:ext>
                </a:extLst>
              </p:cNvPr>
              <p:cNvSpPr txBox="1"/>
              <p:nvPr/>
            </p:nvSpPr>
            <p:spPr>
              <a:xfrm>
                <a:off x="6096000" y="2923733"/>
                <a:ext cx="644434" cy="17634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STACIONÁRNÍ SPALOVNY</a:t>
                </a:r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4869B8CE-C3CF-98F2-294D-90E132C005A0}"/>
                  </a:ext>
                </a:extLst>
              </p:cNvPr>
              <p:cNvSpPr txBox="1"/>
              <p:nvPr/>
            </p:nvSpPr>
            <p:spPr>
              <a:xfrm>
                <a:off x="7040879" y="3206637"/>
                <a:ext cx="644434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VÝFUKOVÉ PLYNY</a:t>
                </a:r>
              </a:p>
            </p:txBody>
          </p:sp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B9544893-39FD-776A-6763-8871B0762B74}"/>
                  </a:ext>
                </a:extLst>
              </p:cNvPr>
              <p:cNvSpPr txBox="1"/>
              <p:nvPr/>
            </p:nvSpPr>
            <p:spPr>
              <a:xfrm>
                <a:off x="6296299" y="3739867"/>
                <a:ext cx="1062449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ODPAD ZPRACOVANÝ NA MÍSTĚ</a:t>
                </a:r>
              </a:p>
            </p:txBody>
          </p:sp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50CF1C79-6D0D-CF3F-0A18-BF8A69EA7C76}"/>
                  </a:ext>
                </a:extLst>
              </p:cNvPr>
              <p:cNvSpPr txBox="1"/>
              <p:nvPr/>
            </p:nvSpPr>
            <p:spPr>
              <a:xfrm>
                <a:off x="6239693" y="4548300"/>
                <a:ext cx="1175659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FUGITIVNÍ EMISE</a:t>
                </a:r>
              </a:p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800" i="1" dirty="0"/>
                  <a:t>CHLADÍCÍ A MEDIKÁLNÍ</a:t>
                </a:r>
              </a:p>
            </p:txBody>
          </p:sp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FA2982EB-E517-71D2-B1BA-A8E69DF2C32F}"/>
                  </a:ext>
                </a:extLst>
              </p:cNvPr>
              <p:cNvSpPr txBox="1"/>
              <p:nvPr/>
            </p:nvSpPr>
            <p:spPr>
              <a:xfrm>
                <a:off x="7319563" y="4238305"/>
                <a:ext cx="1175659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NAKOUPENÁ PÁRA</a:t>
                </a:r>
              </a:p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i="1" dirty="0"/>
                  <a:t>VYTÁPĚNÍ</a:t>
                </a:r>
                <a:endParaRPr lang="cs-CZ" sz="800" i="1" dirty="0"/>
              </a:p>
            </p:txBody>
          </p:sp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E5EEDF0B-56BB-FD87-F0F0-CF6C93745792}"/>
                  </a:ext>
                </a:extLst>
              </p:cNvPr>
              <p:cNvSpPr txBox="1"/>
              <p:nvPr/>
            </p:nvSpPr>
            <p:spPr>
              <a:xfrm>
                <a:off x="7977060" y="3420313"/>
                <a:ext cx="853431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NAKOUPENÁ ELEKTŘINA</a:t>
                </a:r>
                <a:endParaRPr lang="cs-CZ" sz="800" i="1" dirty="0"/>
              </a:p>
            </p:txBody>
          </p:sp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2B986D8E-4ED7-9A3D-7E22-FCB1EDA6C83C}"/>
                  </a:ext>
                </a:extLst>
              </p:cNvPr>
              <p:cNvSpPr txBox="1"/>
              <p:nvPr/>
            </p:nvSpPr>
            <p:spPr>
              <a:xfrm>
                <a:off x="8480173" y="4476227"/>
                <a:ext cx="637701" cy="720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INHALÁTORY</a:t>
                </a:r>
                <a:endParaRPr lang="cs-CZ" sz="800" i="1" dirty="0"/>
              </a:p>
            </p:txBody>
          </p:sp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4E2E505D-FD14-5779-24F0-36FD40D3AD58}"/>
                  </a:ext>
                </a:extLst>
              </p:cNvPr>
              <p:cNvSpPr txBox="1"/>
              <p:nvPr/>
            </p:nvSpPr>
            <p:spPr>
              <a:xfrm>
                <a:off x="9117873" y="4467517"/>
                <a:ext cx="1119058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ZTRÁTY PŘI PŘENOSU</a:t>
                </a:r>
              </a:p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A DISTIBUCI ELEKTŘINY</a:t>
                </a:r>
                <a:endParaRPr lang="cs-CZ" sz="800" i="1" dirty="0"/>
              </a:p>
            </p:txBody>
          </p: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AF1BE53B-7261-4C27-9294-406C0DAA5596}"/>
                  </a:ext>
                </a:extLst>
              </p:cNvPr>
              <p:cNvSpPr txBox="1"/>
              <p:nvPr/>
            </p:nvSpPr>
            <p:spPr>
              <a:xfrm>
                <a:off x="9677402" y="3474574"/>
                <a:ext cx="689147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SLUŽEBNÍ CESTY</a:t>
                </a:r>
                <a:endParaRPr lang="cs-CZ" sz="800" i="1" dirty="0"/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1E183511-A32D-72EB-68BB-3FBB1E50918A}"/>
                  </a:ext>
                </a:extLst>
              </p:cNvPr>
              <p:cNvSpPr txBox="1"/>
              <p:nvPr/>
            </p:nvSpPr>
            <p:spPr>
              <a:xfrm>
                <a:off x="10289686" y="3384867"/>
                <a:ext cx="853431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JÍDLO A STRAVOVÁNÍ</a:t>
                </a:r>
                <a:endParaRPr lang="cs-CZ" sz="800" i="1" dirty="0"/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F2683C89-E508-D4F6-361D-BD958EE7C0AD}"/>
                  </a:ext>
                </a:extLst>
              </p:cNvPr>
              <p:cNvSpPr txBox="1"/>
              <p:nvPr/>
            </p:nvSpPr>
            <p:spPr>
              <a:xfrm>
                <a:off x="11014692" y="2912562"/>
                <a:ext cx="853431" cy="3170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ZDRAVOTNICKÉ PROSTŘEDKY</a:t>
                </a:r>
                <a:endParaRPr lang="cs-CZ" sz="800" i="1" dirty="0"/>
              </a:p>
            </p:txBody>
          </p: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66B60E14-51EF-0710-04E8-3896C1308C01}"/>
                  </a:ext>
                </a:extLst>
              </p:cNvPr>
              <p:cNvSpPr txBox="1"/>
              <p:nvPr/>
            </p:nvSpPr>
            <p:spPr>
              <a:xfrm>
                <a:off x="10863952" y="3779877"/>
                <a:ext cx="853431" cy="1997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LÉČIVA</a:t>
                </a:r>
                <a:endParaRPr lang="cs-CZ" sz="800" i="1" dirty="0"/>
              </a:p>
            </p:txBody>
          </p:sp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DB03C7F1-836C-FD18-FF4C-EC5777E88DC9}"/>
                  </a:ext>
                </a:extLst>
              </p:cNvPr>
              <p:cNvSpPr txBox="1"/>
              <p:nvPr/>
            </p:nvSpPr>
            <p:spPr>
              <a:xfrm>
                <a:off x="10923600" y="4462995"/>
                <a:ext cx="853431" cy="1997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STAVBY A ÚDRŽBA</a:t>
                </a:r>
                <a:endParaRPr lang="cs-CZ" sz="800" i="1" dirty="0"/>
              </a:p>
            </p:txBody>
          </p:sp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642A0A3D-5DB5-FCA2-7B7F-9A03F18E1A4C}"/>
                  </a:ext>
                </a:extLst>
              </p:cNvPr>
              <p:cNvSpPr txBox="1"/>
              <p:nvPr/>
            </p:nvSpPr>
            <p:spPr>
              <a:xfrm>
                <a:off x="10215182" y="4459429"/>
                <a:ext cx="853431" cy="1997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DALŠÍ NÁKUPY</a:t>
                </a:r>
                <a:endParaRPr lang="cs-CZ" sz="800" i="1" dirty="0"/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CF2CF3A2-59F4-FB10-D112-2F574B590927}"/>
                  </a:ext>
                </a:extLst>
              </p:cNvPr>
              <p:cNvSpPr txBox="1"/>
              <p:nvPr/>
            </p:nvSpPr>
            <p:spPr>
              <a:xfrm>
                <a:off x="8734695" y="2941344"/>
                <a:ext cx="1062449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ODPAD ZPRACOVANÝ EXTERNĚ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81C0ED52-D240-37FD-B035-9CA50B215DB5}"/>
                  </a:ext>
                </a:extLst>
              </p:cNvPr>
              <p:cNvSpPr txBox="1"/>
              <p:nvPr/>
            </p:nvSpPr>
            <p:spPr>
              <a:xfrm>
                <a:off x="8743404" y="3703215"/>
                <a:ext cx="1062449" cy="2397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DOJÍŽDĚNÍ ZAMĚSTNANCŮ </a:t>
                </a:r>
              </a:p>
              <a:p>
                <a:pPr algn="ctr">
                  <a:lnSpc>
                    <a:spcPct val="80000"/>
                  </a:lnSpc>
                  <a:buClr>
                    <a:srgbClr val="0045FF"/>
                  </a:buClr>
                </a:pPr>
                <a:r>
                  <a:rPr lang="cs-CZ" sz="900" dirty="0"/>
                  <a:t>A PACIENTŮ</a:t>
                </a:r>
              </a:p>
            </p:txBody>
          </p:sp>
        </p:grpSp>
        <p:pic>
          <p:nvPicPr>
            <p:cNvPr id="30" name="Graphic 76">
              <a:extLst>
                <a:ext uri="{FF2B5EF4-FFF2-40B4-BE49-F238E27FC236}">
                  <a16:creationId xmlns:a16="http://schemas.microsoft.com/office/drawing/2014/main" id="{B4354B65-83D3-C5D8-DFFD-2039B76A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50699" y="2391874"/>
              <a:ext cx="1286409" cy="1517350"/>
            </a:xfrm>
            <a:prstGeom prst="rect">
              <a:avLst/>
            </a:prstGeom>
          </p:spPr>
        </p:pic>
        <p:pic>
          <p:nvPicPr>
            <p:cNvPr id="2" name="Graphic 76">
              <a:extLst>
                <a:ext uri="{FF2B5EF4-FFF2-40B4-BE49-F238E27FC236}">
                  <a16:creationId xmlns:a16="http://schemas.microsoft.com/office/drawing/2014/main" id="{4B4C7F47-8BBB-26CE-62E6-E5020950C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4667" y="2398492"/>
              <a:ext cx="1286409" cy="1517350"/>
            </a:xfrm>
            <a:prstGeom prst="rect">
              <a:avLst/>
            </a:prstGeom>
          </p:spPr>
        </p:pic>
        <p:pic>
          <p:nvPicPr>
            <p:cNvPr id="4" name="Graphic 76">
              <a:extLst>
                <a:ext uri="{FF2B5EF4-FFF2-40B4-BE49-F238E27FC236}">
                  <a16:creationId xmlns:a16="http://schemas.microsoft.com/office/drawing/2014/main" id="{67E1C669-84FB-163E-57DC-8D9329C4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19774" y="3679418"/>
              <a:ext cx="1886985" cy="1364994"/>
            </a:xfrm>
            <a:prstGeom prst="rect">
              <a:avLst/>
            </a:prstGeom>
          </p:spPr>
        </p:pic>
        <p:pic>
          <p:nvPicPr>
            <p:cNvPr id="5" name="Graphic 76">
              <a:extLst>
                <a:ext uri="{FF2B5EF4-FFF2-40B4-BE49-F238E27FC236}">
                  <a16:creationId xmlns:a16="http://schemas.microsoft.com/office/drawing/2014/main" id="{1A4E3423-BFC3-BB3C-5FAA-4F1EDE48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5745" y="2802219"/>
              <a:ext cx="1286409" cy="1517350"/>
            </a:xfrm>
            <a:prstGeom prst="rect">
              <a:avLst/>
            </a:prstGeom>
          </p:spPr>
        </p:pic>
        <p:pic>
          <p:nvPicPr>
            <p:cNvPr id="6" name="Graphic 76">
              <a:extLst>
                <a:ext uri="{FF2B5EF4-FFF2-40B4-BE49-F238E27FC236}">
                  <a16:creationId xmlns:a16="http://schemas.microsoft.com/office/drawing/2014/main" id="{2DD89CE0-CFAC-B665-3AAC-796F3B15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67160" y="4712496"/>
              <a:ext cx="1839599" cy="1517350"/>
            </a:xfrm>
            <a:prstGeom prst="rect">
              <a:avLst/>
            </a:prstGeom>
          </p:spPr>
        </p:pic>
        <p:pic>
          <p:nvPicPr>
            <p:cNvPr id="7" name="Graphic 76">
              <a:extLst>
                <a:ext uri="{FF2B5EF4-FFF2-40B4-BE49-F238E27FC236}">
                  <a16:creationId xmlns:a16="http://schemas.microsoft.com/office/drawing/2014/main" id="{C99BFCC5-0D50-944C-8915-C0F79A1AD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23257" y="2446727"/>
              <a:ext cx="1934658" cy="1517350"/>
            </a:xfrm>
            <a:prstGeom prst="rect">
              <a:avLst/>
            </a:prstGeom>
          </p:spPr>
        </p:pic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B4BAB66-9A2F-8D21-058B-1DC2CEEF9B21}"/>
              </a:ext>
            </a:extLst>
          </p:cNvPr>
          <p:cNvSpPr txBox="1"/>
          <p:nvPr/>
        </p:nvSpPr>
        <p:spPr>
          <a:xfrm>
            <a:off x="8556675" y="1933298"/>
            <a:ext cx="3421965" cy="39263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Spalování zdravotnického odpadu </a:t>
            </a:r>
            <a:r>
              <a:rPr lang="cs-CZ" b="1" dirty="0"/>
              <a:t>produkuje 1–2 tuny CO₂ na 1 tunu odpadu</a:t>
            </a:r>
            <a:r>
              <a:rPr lang="cs-CZ" dirty="0"/>
              <a:t>. </a:t>
            </a:r>
          </a:p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Vznikají při tom </a:t>
            </a:r>
            <a:r>
              <a:rPr lang="cs-CZ" b="1" dirty="0" err="1"/>
              <a:t>mikroplasty</a:t>
            </a:r>
            <a:r>
              <a:rPr lang="cs-CZ" dirty="0"/>
              <a:t>, které unikají do ovzduší.</a:t>
            </a:r>
          </a:p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Moderní spalovny zachytí většinu částic, ale </a:t>
            </a:r>
            <a:r>
              <a:rPr lang="cs-CZ" b="1" dirty="0"/>
              <a:t>ne všechny. </a:t>
            </a:r>
          </a:p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Alternativní způsoby likvidace a prevence vzniku odpadu jsou efektivnější.</a:t>
            </a:r>
          </a:p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Snížení spalování přispívá k ochraně klimatu.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FF48AF-2A58-4C17-AEFF-135A2150A3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423458" y="6458429"/>
            <a:ext cx="483281" cy="176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1583A-3563-492F-AB96-D1658B840E5C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45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45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84AC47-25B7-4854-9F4C-EEA6A6C9552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14969" y="404812"/>
            <a:ext cx="11362062" cy="751127"/>
          </a:xfrm>
        </p:spPr>
        <p:txBody>
          <a:bodyPr/>
          <a:lstStyle/>
          <a:p>
            <a:r>
              <a:rPr lang="cs-CZ" dirty="0"/>
              <a:t>Zdravotnický odpad</a:t>
            </a:r>
            <a:endParaRPr lang="en-US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8EC0040-F90E-480C-AE65-4BCFDF813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Zdravotnický odpad tvoří z 80 až 90 % infekční nebo nebezpečný materiál. </a:t>
            </a:r>
          </a:p>
          <a:p>
            <a:r>
              <a:rPr lang="cs-CZ" dirty="0"/>
              <a:t>Nejčastěji se jedná o </a:t>
            </a:r>
          </a:p>
          <a:p>
            <a:pPr lvl="1"/>
            <a:r>
              <a:rPr lang="cs-CZ" dirty="0"/>
              <a:t>jednorázové plasty, </a:t>
            </a:r>
          </a:p>
          <a:p>
            <a:pPr lvl="1"/>
            <a:r>
              <a:rPr lang="cs-CZ" dirty="0"/>
              <a:t>textilie a </a:t>
            </a:r>
          </a:p>
          <a:p>
            <a:pPr lvl="1"/>
            <a:r>
              <a:rPr lang="cs-CZ" dirty="0"/>
              <a:t>obaly.</a:t>
            </a:r>
          </a:p>
          <a:p>
            <a:r>
              <a:rPr lang="cs-CZ" dirty="0"/>
              <a:t>Tyto materiály jsou často nerecyklovatelné a končí ve spalovnách.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BDC466E-0535-4497-972A-5906A2D59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/>
              <a:t>Negativní dopad může snížit</a:t>
            </a:r>
          </a:p>
          <a:p>
            <a:pPr lvl="1"/>
            <a:r>
              <a:rPr lang="cs-CZ" dirty="0"/>
              <a:t>správné </a:t>
            </a:r>
            <a:r>
              <a:rPr lang="cs-CZ" b="1" dirty="0"/>
              <a:t>třídění</a:t>
            </a:r>
            <a:r>
              <a:rPr lang="cs-CZ" dirty="0"/>
              <a:t> a </a:t>
            </a:r>
          </a:p>
          <a:p>
            <a:pPr lvl="1"/>
            <a:r>
              <a:rPr lang="cs-CZ" b="1" dirty="0"/>
              <a:t>nahrazení plastů </a:t>
            </a:r>
            <a:r>
              <a:rPr lang="cs-CZ" dirty="0"/>
              <a:t>alternativami.</a:t>
            </a:r>
          </a:p>
          <a:p>
            <a:pPr marL="270000" lvl="1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Důležitá je také </a:t>
            </a:r>
            <a:r>
              <a:rPr lang="cs-CZ" b="1" dirty="0"/>
              <a:t>edukace</a:t>
            </a:r>
            <a:r>
              <a:rPr lang="cs-CZ" dirty="0"/>
              <a:t> personálu o správném nakládání s odpady.</a:t>
            </a:r>
            <a:endParaRPr lang="de-DE" dirty="0"/>
          </a:p>
        </p:txBody>
      </p:sp>
      <p:pic>
        <p:nvPicPr>
          <p:cNvPr id="16" name="Zástupný symbol obrázku 15" descr="Obsah obrázku kresba, obraz, umění, nářadí&#10;&#10;Obsah generovaný pomocí AI může být nesprávný.">
            <a:extLst>
              <a:ext uri="{FF2B5EF4-FFF2-40B4-BE49-F238E27FC236}">
                <a16:creationId xmlns:a16="http://schemas.microsoft.com/office/drawing/2014/main" id="{44AF9AE5-2217-D176-9A56-A44FF6EEE36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19509" b="19509"/>
          <a:stretch>
            <a:fillRect/>
          </a:stretch>
        </p:blipFill>
        <p:spPr/>
      </p:pic>
      <p:pic>
        <p:nvPicPr>
          <p:cNvPr id="14" name="Zástupný symbol obrázku 13" descr="Obsah obrázku Lidská tvář, oblečení, obraz, kresba&#10;&#10;Obsah generovaný pomocí AI může být nesprávný.">
            <a:extLst>
              <a:ext uri="{FF2B5EF4-FFF2-40B4-BE49-F238E27FC236}">
                <a16:creationId xmlns:a16="http://schemas.microsoft.com/office/drawing/2014/main" id="{F0D38B4A-8E49-C24A-063B-58BFE4536D5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1339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962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29F14-9E65-A39C-606E-8CF37333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Jednorázové plasty ve zdravotnickém odpadu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717204-C21A-5B13-50F3-F5ED629735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>
              <a:buClr>
                <a:schemeClr val="tx2"/>
              </a:buClr>
            </a:pPr>
            <a:endParaRPr lang="de-DE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03CD7B-0E5A-5ADE-63DB-55DECD682B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/>
            <a:endParaRPr lang="de-DE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320EB6-3CE9-0193-5DF3-39F156D9EC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7</a:t>
            </a:fld>
            <a:endParaRPr lang="de-DE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1EFFC83-D902-9327-591E-4AAC26C10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951" y="1449388"/>
            <a:ext cx="4893000" cy="4799012"/>
          </a:xfrm>
        </p:spPr>
        <p:txBody>
          <a:bodyPr/>
          <a:lstStyle/>
          <a:p>
            <a:r>
              <a:rPr lang="cs-CZ" dirty="0"/>
              <a:t>Spotřeba jednorázových plastů ve zdravotnictví </a:t>
            </a:r>
            <a:r>
              <a:rPr lang="cs-CZ" b="1" dirty="0"/>
              <a:t>neustále roste</a:t>
            </a:r>
            <a:r>
              <a:rPr lang="cs-CZ" dirty="0"/>
              <a:t>. </a:t>
            </a:r>
          </a:p>
          <a:p>
            <a:r>
              <a:rPr lang="cs-CZ" dirty="0"/>
              <a:t>Plasty tvoří až </a:t>
            </a:r>
            <a:r>
              <a:rPr lang="cs-CZ" b="1" dirty="0"/>
              <a:t>30 % objemu </a:t>
            </a:r>
            <a:r>
              <a:rPr lang="cs-CZ" dirty="0"/>
              <a:t>zdravotnického odpadu. </a:t>
            </a:r>
          </a:p>
          <a:p>
            <a:r>
              <a:rPr lang="cs-CZ" dirty="0"/>
              <a:t>Jejich výroba a likvidace přispívají </a:t>
            </a:r>
          </a:p>
          <a:p>
            <a:pPr lvl="1"/>
            <a:r>
              <a:rPr lang="cs-CZ" b="1" dirty="0"/>
              <a:t>k emisím a </a:t>
            </a:r>
          </a:p>
          <a:p>
            <a:pPr lvl="1"/>
            <a:r>
              <a:rPr lang="cs-CZ" b="1" dirty="0"/>
              <a:t>vzniku </a:t>
            </a:r>
            <a:r>
              <a:rPr lang="cs-CZ" b="1" dirty="0" err="1"/>
              <a:t>mikroplastů</a:t>
            </a:r>
            <a:r>
              <a:rPr lang="cs-CZ" b="1" dirty="0"/>
              <a:t>. </a:t>
            </a:r>
          </a:p>
          <a:p>
            <a:r>
              <a:rPr lang="cs-CZ" dirty="0"/>
              <a:t>Recyklace je </a:t>
            </a:r>
            <a:r>
              <a:rPr lang="cs-CZ" b="1" dirty="0"/>
              <a:t>minimální, často pod 5 %. </a:t>
            </a:r>
          </a:p>
          <a:p>
            <a:endParaRPr lang="cs-CZ" dirty="0"/>
          </a:p>
          <a:p>
            <a:r>
              <a:rPr lang="cs-CZ" dirty="0"/>
              <a:t>Řešením je přechod na obnovitelné a recyklovatelné materiály.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641237-E372-9B5E-D672-81F9BB78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840" y="1359820"/>
            <a:ext cx="4142810" cy="275685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44422E-7B27-EC21-E91B-67BAB7691084}"/>
              </a:ext>
            </a:extLst>
          </p:cNvPr>
          <p:cNvSpPr txBox="1"/>
          <p:nvPr/>
        </p:nvSpPr>
        <p:spPr>
          <a:xfrm>
            <a:off x="6128385" y="4228505"/>
            <a:ext cx="5379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1" dirty="0" err="1"/>
              <a:t>Mikroplasty</a:t>
            </a:r>
            <a:r>
              <a:rPr lang="cs-CZ" i="1" dirty="0"/>
              <a:t> jsou drobné částice plastů menší než 5 mm. Vznikají degradací větších plastů nebo jsou záměrně vyráběny. </a:t>
            </a:r>
            <a:r>
              <a:rPr lang="cs-CZ" b="1" i="1" dirty="0"/>
              <a:t>Ve zdravotnictví vznikají při spalování, manipulaci s odpady a praní textilií.</a:t>
            </a:r>
            <a:r>
              <a:rPr lang="cs-CZ" i="1" dirty="0"/>
              <a:t> </a:t>
            </a:r>
            <a:r>
              <a:rPr lang="cs-CZ" i="1" dirty="0" err="1"/>
              <a:t>Mikroplasty</a:t>
            </a:r>
            <a:r>
              <a:rPr lang="cs-CZ" i="1" dirty="0"/>
              <a:t> se dostávají do ovzduší, vody i lidského těla. Mohou mít negativní dopady na zdraví a ekosystémy.</a:t>
            </a:r>
          </a:p>
        </p:txBody>
      </p:sp>
    </p:spTree>
    <p:extLst>
      <p:ext uri="{BB962C8B-B14F-4D97-AF65-F5344CB8AC3E}">
        <p14:creationId xmlns:p14="http://schemas.microsoft.com/office/powerpoint/2010/main" val="296277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2B162-857B-34A0-3D79-0F1C7ADF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8A1E5-86E3-D86A-029F-4EF58DAC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Udržitelnost a prevence infekcí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940244-8B65-D94D-A78C-ECFA31EF3F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>
              <a:buClr>
                <a:schemeClr val="tx2"/>
              </a:buClr>
            </a:pPr>
            <a:fld id="{0BA9A54C-67C5-4234-BB42-1D2D996DC2E4}" type="slidenum">
              <a:rPr lang="de-DE" smtClean="0"/>
              <a:pPr algn="l">
                <a:buClr>
                  <a:schemeClr val="tx2"/>
                </a:buClr>
              </a:pPr>
              <a:t>8</a:t>
            </a:fld>
            <a:endParaRPr lang="de-DE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F29467C-C5A4-D932-832A-3DFC593E664A}"/>
              </a:ext>
            </a:extLst>
          </p:cNvPr>
          <p:cNvSpPr txBox="1"/>
          <p:nvPr/>
        </p:nvSpPr>
        <p:spPr>
          <a:xfrm>
            <a:off x="414968" y="1280160"/>
            <a:ext cx="5681032" cy="4617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Klíčová je </a:t>
            </a:r>
            <a:r>
              <a:rPr lang="cs-CZ" b="1" dirty="0"/>
              <a:t>spolupráce hygieniků, ekologů, managementu a nákupu</a:t>
            </a:r>
            <a:r>
              <a:rPr lang="cs-CZ" dirty="0"/>
              <a:t>.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b="1" dirty="0"/>
              <a:t>Ekologická opatření musí být v souladu s prevencí infekcí</a:t>
            </a:r>
            <a:r>
              <a:rPr lang="cs-CZ" dirty="0"/>
              <a:t>. 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Cílem je </a:t>
            </a:r>
            <a:r>
              <a:rPr lang="cs-CZ" b="1" dirty="0"/>
              <a:t>minimalizovat environmentální dopad bez ohrožení bezpečnosti </a:t>
            </a:r>
            <a:r>
              <a:rPr lang="cs-CZ" dirty="0"/>
              <a:t>pacientů. 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Moderní produkty umožňují </a:t>
            </a:r>
            <a:r>
              <a:rPr lang="cs-CZ" b="1" dirty="0"/>
              <a:t>kombinovat účinnost a ekologii</a:t>
            </a:r>
            <a:r>
              <a:rPr lang="cs-CZ" dirty="0"/>
              <a:t>. 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Nemocnice mohou volit </a:t>
            </a:r>
            <a:r>
              <a:rPr lang="cs-CZ" b="1" dirty="0"/>
              <a:t>šetrné dezinfekce a materiály</a:t>
            </a:r>
            <a:r>
              <a:rPr lang="cs-CZ" dirty="0"/>
              <a:t>. 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70000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b="1" dirty="0"/>
              <a:t>Lídry v ekologických iniciativách </a:t>
            </a:r>
            <a:r>
              <a:rPr lang="cs-CZ" dirty="0"/>
              <a:t>by měly být </a:t>
            </a:r>
            <a:r>
              <a:rPr lang="cs-CZ" b="1" dirty="0"/>
              <a:t>týmy pro prevenci a kontrolu infekcí </a:t>
            </a:r>
            <a:r>
              <a:rPr lang="cs-CZ" dirty="0"/>
              <a:t>(PKI) </a:t>
            </a:r>
            <a:r>
              <a:rPr lang="cs-CZ" b="1" dirty="0"/>
              <a:t>:</a:t>
            </a:r>
          </a:p>
          <a:p>
            <a:pPr marL="727200" lvl="1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mají přehled o dezinfekci, odpadech a hygienických postupech,</a:t>
            </a:r>
          </a:p>
          <a:p>
            <a:pPr marL="727200" lvl="1" indent="-270000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dirty="0"/>
              <a:t>mohou navrhovat ekologická řešení bez kompromisů v bezpečnosti. </a:t>
            </a:r>
          </a:p>
          <a:p>
            <a:pPr marL="270000" indent="-270000" algn="l">
              <a:buClr>
                <a:srgbClr val="0045FF"/>
              </a:buClr>
              <a:buFont typeface="Arial" panose="020B0604020202020204" pitchFamily="34" charset="0"/>
              <a:buChar char="•"/>
            </a:pPr>
            <a:r>
              <a:rPr lang="cs-CZ" b="1" dirty="0"/>
              <a:t>Týmy PKI </a:t>
            </a:r>
            <a:r>
              <a:rPr lang="cs-CZ" dirty="0"/>
              <a:t>mohou </a:t>
            </a:r>
            <a:r>
              <a:rPr lang="cs-CZ" b="1" dirty="0"/>
              <a:t>inspirovat</a:t>
            </a:r>
            <a:r>
              <a:rPr lang="cs-CZ" dirty="0"/>
              <a:t> ostatní oddělení.</a:t>
            </a:r>
          </a:p>
        </p:txBody>
      </p:sp>
      <p:pic>
        <p:nvPicPr>
          <p:cNvPr id="8" name="Zástupný symbol obrázku 7" descr="Obsah obrázku Lidská tvář, oblečení, text, plakát&#10;&#10;Obsah generovaný pomocí AI může být nesprávný.">
            <a:extLst>
              <a:ext uri="{FF2B5EF4-FFF2-40B4-BE49-F238E27FC236}">
                <a16:creationId xmlns:a16="http://schemas.microsoft.com/office/drawing/2014/main" id="{6672B55D-9394-8F94-3E07-4C085CBD4B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364" b="4364"/>
          <a:stretch>
            <a:fillRect/>
          </a:stretch>
        </p:blipFill>
        <p:spPr/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9FA75DD-2096-1731-6A91-DD09A93ECD6D}"/>
              </a:ext>
            </a:extLst>
          </p:cNvPr>
          <p:cNvSpPr txBox="1"/>
          <p:nvPr/>
        </p:nvSpPr>
        <p:spPr>
          <a:xfrm>
            <a:off x="466860" y="6183630"/>
            <a:ext cx="6166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Zdroj: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A. Bludau et al.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: </a:t>
            </a:r>
            <a:r>
              <a:rPr lang="cs-CZ" sz="1200" i="1" dirty="0" err="1"/>
              <a:t>Applying</a:t>
            </a:r>
            <a:r>
              <a:rPr lang="cs-CZ" sz="1200" i="1" dirty="0"/>
              <a:t>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theoretical</a:t>
            </a:r>
            <a:r>
              <a:rPr lang="cs-CZ" sz="1200" i="1" dirty="0"/>
              <a:t> framework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behavioural</a:t>
            </a:r>
            <a:r>
              <a:rPr lang="cs-CZ" sz="1200" i="1" dirty="0"/>
              <a:t> </a:t>
            </a:r>
            <a:r>
              <a:rPr lang="cs-CZ" sz="1200" i="1" dirty="0" err="1"/>
              <a:t>change</a:t>
            </a:r>
            <a:r>
              <a:rPr lang="cs-CZ" sz="1200" i="1" dirty="0"/>
              <a:t> on </a:t>
            </a:r>
            <a:r>
              <a:rPr lang="cs-CZ" sz="1200" i="1" dirty="0" err="1"/>
              <a:t>sustainable</a:t>
            </a:r>
            <a:r>
              <a:rPr lang="cs-CZ" sz="1200" i="1" dirty="0"/>
              <a:t> </a:t>
            </a:r>
            <a:r>
              <a:rPr lang="cs-CZ" sz="1200" i="1" dirty="0" err="1"/>
              <a:t>infection</a:t>
            </a:r>
            <a:r>
              <a:rPr lang="cs-CZ" sz="1200" i="1" dirty="0"/>
              <a:t> </a:t>
            </a:r>
            <a:r>
              <a:rPr lang="cs-CZ" sz="1200" i="1" dirty="0" err="1"/>
              <a:t>prevention</a:t>
            </a:r>
            <a:r>
              <a:rPr lang="cs-CZ" sz="1200" i="1" dirty="0"/>
              <a:t> and </a:t>
            </a:r>
            <a:r>
              <a:rPr lang="cs-CZ" sz="1200" i="1" dirty="0" err="1"/>
              <a:t>control</a:t>
            </a:r>
            <a:r>
              <a:rPr lang="cs-CZ" sz="1200" i="1" dirty="0"/>
              <a:t> </a:t>
            </a:r>
            <a:r>
              <a:rPr lang="cs-CZ" sz="1200" i="1" dirty="0" err="1"/>
              <a:t>based</a:t>
            </a:r>
            <a:r>
              <a:rPr lang="cs-CZ" sz="1200" i="1" dirty="0"/>
              <a:t> on a </a:t>
            </a:r>
            <a:r>
              <a:rPr lang="cs-CZ" sz="1200" i="1" dirty="0" err="1"/>
              <a:t>binational</a:t>
            </a:r>
            <a:r>
              <a:rPr lang="cs-CZ" sz="1200" i="1" dirty="0"/>
              <a:t> workshop;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 Journal of Hospital Infection 165 (2025) 64—72 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15920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C7E7E-C8E3-2DEA-63C1-5DB7F976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pracovníky prevence infekcí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8E7560-8D1A-95F6-48A6-59E82F635C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969" y="1270278"/>
            <a:ext cx="8591871" cy="4799012"/>
          </a:xfrm>
        </p:spPr>
        <p:txBody>
          <a:bodyPr/>
          <a:lstStyle/>
          <a:p>
            <a:pPr fontAlgn="ctr"/>
            <a:r>
              <a:rPr lang="cs-CZ" b="1" dirty="0"/>
              <a:t>Aktivně se do projektů udržitelnosti zapojovat od samého začátku: </a:t>
            </a:r>
          </a:p>
          <a:p>
            <a:pPr lvl="1" fontAlgn="ctr"/>
            <a:r>
              <a:rPr lang="cs-CZ" dirty="0"/>
              <a:t>Vyhledávat a nabízet spolupráci při plánování udržitelných opatření, nečekat na fázi schvalování.</a:t>
            </a:r>
          </a:p>
          <a:p>
            <a:pPr fontAlgn="ctr"/>
            <a:r>
              <a:rPr lang="cs-CZ" b="1" dirty="0"/>
              <a:t>Budovat prostředí důvěry a otevřené komunikace:</a:t>
            </a:r>
          </a:p>
          <a:p>
            <a:pPr lvl="1" fontAlgn="ctr"/>
            <a:r>
              <a:rPr lang="cs-CZ" dirty="0"/>
              <a:t>Vysvětlovat, jak udržitelná opatření zachovávají nebo zlepšují bezpečnost pacientů.</a:t>
            </a:r>
          </a:p>
          <a:p>
            <a:pPr lvl="1" fontAlgn="ctr"/>
            <a:r>
              <a:rPr lang="cs-CZ" dirty="0"/>
              <a:t>Používat emoční rámování – spojení ochrany zdraví a ochrany životního prostředí.</a:t>
            </a:r>
          </a:p>
          <a:p>
            <a:pPr fontAlgn="ctr"/>
            <a:r>
              <a:rPr lang="cs-CZ" b="1" dirty="0"/>
              <a:t>Uplatňovat přístup založený na vědeckých poznatcích:</a:t>
            </a:r>
          </a:p>
          <a:p>
            <a:pPr lvl="1" fontAlgn="ctr"/>
            <a:r>
              <a:rPr lang="cs-CZ" dirty="0"/>
              <a:t>Podporovat sběr a analýzu dat o vlivu udržitelných opatření na bezpečnost i ekologii.</a:t>
            </a:r>
          </a:p>
          <a:p>
            <a:pPr lvl="1" fontAlgn="ctr"/>
            <a:r>
              <a:rPr lang="cs-CZ" dirty="0"/>
              <a:t>Sdílet osvědčené příklady (databáze, kontrolní listy, směrnice a pokyny).</a:t>
            </a:r>
          </a:p>
          <a:p>
            <a:pPr fontAlgn="ctr"/>
            <a:r>
              <a:rPr lang="cs-CZ" b="1" dirty="0"/>
              <a:t>Být lídrem a příkladem:</a:t>
            </a:r>
          </a:p>
          <a:p>
            <a:pPr lvl="1" fontAlgn="ctr"/>
            <a:r>
              <a:rPr lang="cs-CZ" dirty="0"/>
              <a:t>Chovat se jako vzor – sám uplatňovat udržitelné postupy a být jejich propagátorem.</a:t>
            </a:r>
          </a:p>
          <a:p>
            <a:pPr lvl="1" fontAlgn="ctr"/>
            <a:r>
              <a:rPr lang="cs-CZ" dirty="0"/>
              <a:t>Iniciovat pilotní projekty - v rámci oddělení nebo nemocnice.</a:t>
            </a:r>
          </a:p>
          <a:p>
            <a:pPr fontAlgn="ctr"/>
            <a:r>
              <a:rPr lang="cs-CZ" b="1" dirty="0"/>
              <a:t>Pracovat s pacienty a návštěvníky:</a:t>
            </a:r>
          </a:p>
          <a:p>
            <a:pPr lvl="1" fontAlgn="ctr"/>
            <a:r>
              <a:rPr lang="cs-CZ" dirty="0"/>
              <a:t>Poskytovat jasné a srozumitelné informace, jak mohou svým chováním přispět                        k udržitelnosti (např. volbou dopravy, jídla, darů).</a:t>
            </a:r>
          </a:p>
          <a:p>
            <a:pPr fontAlgn="ctr"/>
            <a:r>
              <a:rPr lang="cs-CZ" b="1" dirty="0"/>
              <a:t>Propojovat udržitelnost s benefity pro personál:</a:t>
            </a:r>
          </a:p>
          <a:p>
            <a:pPr lvl="1" fontAlgn="ctr"/>
            <a:r>
              <a:rPr lang="cs-CZ" dirty="0"/>
              <a:t>Prezentovat projekty nejen jako prospěšné pro životní prostředí, ale i pro kvalitu práce, zátěž personálu a podmínky péče.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513A0C-F027-8D34-CF56-1D1723DA84F9}"/>
              </a:ext>
            </a:extLst>
          </p:cNvPr>
          <p:cNvSpPr txBox="1"/>
          <p:nvPr/>
        </p:nvSpPr>
        <p:spPr>
          <a:xfrm>
            <a:off x="466860" y="6222355"/>
            <a:ext cx="8539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Zdroj: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A. Bludau et al.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: </a:t>
            </a:r>
            <a:r>
              <a:rPr lang="cs-CZ" sz="1200" i="1" dirty="0" err="1"/>
              <a:t>Applying</a:t>
            </a:r>
            <a:r>
              <a:rPr lang="cs-CZ" sz="1200" i="1" dirty="0"/>
              <a:t>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theoretical</a:t>
            </a:r>
            <a:r>
              <a:rPr lang="cs-CZ" sz="1200" i="1" dirty="0"/>
              <a:t> framework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behavioural</a:t>
            </a:r>
            <a:r>
              <a:rPr lang="cs-CZ" sz="1200" i="1" dirty="0"/>
              <a:t> </a:t>
            </a:r>
            <a:r>
              <a:rPr lang="cs-CZ" sz="1200" i="1" dirty="0" err="1"/>
              <a:t>change</a:t>
            </a:r>
            <a:r>
              <a:rPr lang="cs-CZ" sz="1200" i="1" dirty="0"/>
              <a:t> on </a:t>
            </a:r>
            <a:r>
              <a:rPr lang="cs-CZ" sz="1200" i="1" dirty="0" err="1"/>
              <a:t>sustainable</a:t>
            </a:r>
            <a:r>
              <a:rPr lang="cs-CZ" sz="1200" i="1" dirty="0"/>
              <a:t> </a:t>
            </a:r>
            <a:r>
              <a:rPr lang="cs-CZ" sz="1200" i="1" dirty="0" err="1"/>
              <a:t>infection</a:t>
            </a:r>
            <a:r>
              <a:rPr lang="cs-CZ" sz="1200" i="1" dirty="0"/>
              <a:t> </a:t>
            </a:r>
            <a:r>
              <a:rPr lang="cs-CZ" sz="1200" i="1" dirty="0" err="1"/>
              <a:t>prevention</a:t>
            </a:r>
            <a:r>
              <a:rPr lang="cs-CZ" sz="1200" i="1" dirty="0"/>
              <a:t> and </a:t>
            </a:r>
            <a:r>
              <a:rPr lang="cs-CZ" sz="1200" i="1" dirty="0" err="1"/>
              <a:t>control</a:t>
            </a:r>
            <a:r>
              <a:rPr lang="cs-CZ" sz="1200" i="1" dirty="0"/>
              <a:t> </a:t>
            </a:r>
            <a:r>
              <a:rPr lang="cs-CZ" sz="1200" i="1" dirty="0" err="1"/>
              <a:t>based</a:t>
            </a:r>
            <a:r>
              <a:rPr lang="cs-CZ" sz="1200" i="1" dirty="0"/>
              <a:t> on a </a:t>
            </a:r>
            <a:r>
              <a:rPr lang="cs-CZ" sz="1200" i="1" dirty="0" err="1"/>
              <a:t>binational</a:t>
            </a:r>
            <a:r>
              <a:rPr lang="cs-CZ" sz="1200" i="1" dirty="0"/>
              <a:t> workshop;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MQLYC T+ Trebuchet MS"/>
              </a:rPr>
              <a:t> Journal of Hospital Infection 165 (2025) 64—72 </a:t>
            </a:r>
            <a:endParaRPr lang="cs-CZ" sz="1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043A18-3B0F-C3CA-4122-16E09395B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840" y="1309004"/>
            <a:ext cx="2900432" cy="18975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63CBC9-2160-81CE-79DD-9D62EB97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643" y="3429000"/>
            <a:ext cx="2847629" cy="27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2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7.CtTf7lx.bZ8qBEIN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heme/theme1.xml><?xml version="1.0" encoding="utf-8"?>
<a:theme xmlns:a="http://schemas.openxmlformats.org/drawingml/2006/main" name="Hartmann corporate_Confidential">
  <a:themeElements>
    <a:clrScheme name="Hartmann Master 2020">
      <a:dk1>
        <a:srgbClr val="000000"/>
      </a:dk1>
      <a:lt1>
        <a:sysClr val="window" lastClr="FFFFFF"/>
      </a:lt1>
      <a:dk2>
        <a:srgbClr val="0045FF"/>
      </a:dk2>
      <a:lt2>
        <a:srgbClr val="E7E6E6"/>
      </a:lt2>
      <a:accent1>
        <a:srgbClr val="001689"/>
      </a:accent1>
      <a:accent2>
        <a:srgbClr val="84DA10"/>
      </a:accent2>
      <a:accent3>
        <a:srgbClr val="FF2954"/>
      </a:accent3>
      <a:accent4>
        <a:srgbClr val="593ABA"/>
      </a:accent4>
      <a:accent5>
        <a:srgbClr val="FF8E00"/>
      </a:accent5>
      <a:accent6>
        <a:srgbClr val="00BEFF"/>
      </a:accent6>
      <a:hlink>
        <a:srgbClr val="0045FF"/>
      </a:hlink>
      <a:folHlink>
        <a:srgbClr val="C9236C"/>
      </a:folHlink>
    </a:clrScheme>
    <a:fontScheme name="Benutzerdefinier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45FF"/>
        </a:solidFill>
        <a:ln w="9525">
          <a:noFill/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269875" indent="-269875" algn="l">
          <a:buFont typeface="Arial" panose="020B0604020202020204" pitchFamily="34" charset="0"/>
          <a:buChar char="•"/>
          <a:defRPr b="1" dirty="0" err="1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270000" indent="-270000" algn="l">
          <a:buClr>
            <a:srgbClr val="0045FF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custClrLst>
    <a:custClr name="HARTMANN Blue">
      <a:srgbClr val="0045FF"/>
    </a:custClr>
    <a:custClr name="HARTMANN Dark Blue">
      <a:srgbClr val="001689"/>
    </a:custClr>
    <a:custClr name="HARTMANN Light Blue">
      <a:srgbClr val="00BEFF"/>
    </a:custClr>
    <a:custClr name="HARTMANN Turquoise">
      <a:srgbClr val="00D8B4"/>
    </a:custClr>
    <a:custClr name="HARTMANN Green">
      <a:srgbClr val="84DA10"/>
    </a:custClr>
    <a:custClr name="HARTMANN Yellow">
      <a:srgbClr val="FEDE0F"/>
    </a:custClr>
    <a:custClr name="HARTMANN Orange">
      <a:srgbClr val="FF8E00"/>
    </a:custClr>
    <a:custClr name="HARTMANN Red">
      <a:srgbClr val="FF2954"/>
    </a:custClr>
    <a:custClr name="HARTMANN Purple">
      <a:srgbClr val="B21DAC"/>
    </a:custClr>
    <a:custClr name="HARTMANN Violet">
      <a:srgbClr val="7F00FF"/>
    </a:custClr>
    <a:custClr name="HARTMANN Grey 1">
      <a:srgbClr val="EDEDED"/>
    </a:custClr>
    <a:custClr name="HARTMANN Grey 2">
      <a:srgbClr val="DDDDDD"/>
    </a:custClr>
    <a:custClr name="HARTMANN Light Blue 25%">
      <a:srgbClr val="BFEFFF"/>
    </a:custClr>
    <a:custClr name="HARTMANN Turquoise 25%">
      <a:srgbClr val="BFF5EC"/>
    </a:custClr>
    <a:custClr name="HARTMANN Green 25%">
      <a:srgbClr val="E0F6C3"/>
    </a:custClr>
    <a:custClr name="HARTMANN Yellow 25%">
      <a:srgbClr val="FFF7C3"/>
    </a:custClr>
    <a:custClr name="HARTMANN Orange 25%">
      <a:srgbClr val="FFE3BF"/>
    </a:custClr>
    <a:custClr name="HARTMANN Red 25%">
      <a:srgbClr val="FFC9D4"/>
    </a:custClr>
    <a:custClr name="HARTMANN Purple 25%">
      <a:srgbClr val="FCC6EA"/>
    </a:custClr>
    <a:custClr name="HARTMANN Violet 25%">
      <a:srgbClr val="DFBFFF"/>
    </a:custClr>
    <a:custClr name="HARTMANN Grey 3">
      <a:srgbClr val="D6D6D6"/>
    </a:custClr>
    <a:custClr name="HARTMANN Grey 4">
      <a:srgbClr val="ADADAD"/>
    </a:custClr>
    <a:custClr name="HARTMANN Light Blue 50%">
      <a:srgbClr val="7FDEFF"/>
    </a:custClr>
    <a:custClr name="HARTMANN Turquoise 50%">
      <a:srgbClr val="7FEBD9"/>
    </a:custClr>
    <a:custClr name="HARTMANN Green 50%">
      <a:srgbClr val="C1EC87"/>
    </a:custClr>
    <a:custClr name="HARTMANN Yellow 50%">
      <a:srgbClr val="FFEE87"/>
    </a:custClr>
    <a:custClr name="HARTMANN Orange 50%">
      <a:srgbClr val="FFC67F"/>
    </a:custClr>
    <a:custClr name="HARTMANN Red 50%">
      <a:srgbClr val="FF94A9"/>
    </a:custClr>
    <a:custClr name="HARTMANN Purple 50%">
      <a:srgbClr val="D88ED5"/>
    </a:custClr>
    <a:custClr name="HARTMANN Violet 50%">
      <a:srgbClr val="BF7FFF"/>
    </a:custClr>
    <a:custClr name="HARTMANN Grey 5">
      <a:srgbClr val="848484"/>
    </a:custClr>
    <a:custClr name="HARTMANN Grey 6">
      <a:srgbClr val="242424"/>
    </a:custClr>
    <a:custClr name="HARTMANN Light Blue 75%">
      <a:srgbClr val="40CEFF"/>
    </a:custClr>
    <a:custClr name="HARTMANN Turquoise 75%">
      <a:srgbClr val="40E2C7"/>
    </a:custClr>
    <a:custClr name="HARTMANN Green 75%">
      <a:srgbClr val="A3E34C"/>
    </a:custClr>
    <a:custClr name="HARTMANN Yellow 75%">
      <a:srgbClr val="FFE64B"/>
    </a:custClr>
    <a:custClr name="HARTMANN Orange 75%">
      <a:srgbClr val="FFAA40"/>
    </a:custClr>
    <a:custClr name="HARTMANN Red 75%">
      <a:srgbClr val="FF5F7F"/>
    </a:custClr>
    <a:custClr name="HARTMANN Purple 75%">
      <a:srgbClr val="C556C1"/>
    </a:custClr>
    <a:custClr name="HARTMANN Violet 75%">
      <a:srgbClr val="9F40FF"/>
    </a:custClr>
  </a:custClrLst>
  <a:extLst>
    <a:ext uri="{05A4C25C-085E-4340-85A3-A5531E510DB2}">
      <thm15:themeFamily xmlns:thm15="http://schemas.microsoft.com/office/thememl/2012/main" name="HARTMANN_PowerPoint_Master_EN_New_Nov2022.pptx" id="{0022C44F-A640-4C45-B9E6-18397C1A5DFC}" vid="{A59EFEE5-114E-4578-93E6-7B31939A1ED1}"/>
    </a:ext>
  </a:extLst>
</a:theme>
</file>

<file path=ppt/theme/theme2.xml><?xml version="1.0" encoding="utf-8"?>
<a:theme xmlns:a="http://schemas.openxmlformats.org/drawingml/2006/main" name="1_Hartmann corporate_Confidential">
  <a:themeElements>
    <a:clrScheme name="Hartmann Master 2020">
      <a:dk1>
        <a:srgbClr val="000000"/>
      </a:dk1>
      <a:lt1>
        <a:sysClr val="window" lastClr="FFFFFF"/>
      </a:lt1>
      <a:dk2>
        <a:srgbClr val="0045FF"/>
      </a:dk2>
      <a:lt2>
        <a:srgbClr val="E7E6E6"/>
      </a:lt2>
      <a:accent1>
        <a:srgbClr val="001689"/>
      </a:accent1>
      <a:accent2>
        <a:srgbClr val="84DA10"/>
      </a:accent2>
      <a:accent3>
        <a:srgbClr val="FF2954"/>
      </a:accent3>
      <a:accent4>
        <a:srgbClr val="593ABA"/>
      </a:accent4>
      <a:accent5>
        <a:srgbClr val="FF8E00"/>
      </a:accent5>
      <a:accent6>
        <a:srgbClr val="00BEFF"/>
      </a:accent6>
      <a:hlink>
        <a:srgbClr val="0045FF"/>
      </a:hlink>
      <a:folHlink>
        <a:srgbClr val="C9236C"/>
      </a:folHlink>
    </a:clrScheme>
    <a:fontScheme name="Benutzerdefinier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45FF"/>
        </a:solidFill>
        <a:ln w="9525">
          <a:noFill/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269875" indent="-269875" algn="l">
          <a:buFont typeface="Arial" panose="020B0604020202020204" pitchFamily="34" charset="0"/>
          <a:buChar char="•"/>
          <a:defRPr b="1" dirty="0" err="1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270000" indent="-270000" algn="l">
          <a:buClr>
            <a:srgbClr val="0045FF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custClrLst>
    <a:custClr name="HARTMANN Blue">
      <a:srgbClr val="0045FF"/>
    </a:custClr>
    <a:custClr name="HARTMANN Dark Blue">
      <a:srgbClr val="001689"/>
    </a:custClr>
    <a:custClr name="HARTMANN Light Blue">
      <a:srgbClr val="00BEFF"/>
    </a:custClr>
    <a:custClr name="HARTMANN Turquoise">
      <a:srgbClr val="00D8B4"/>
    </a:custClr>
    <a:custClr name="HARTMANN Green">
      <a:srgbClr val="84DA10"/>
    </a:custClr>
    <a:custClr name="HARTMANN Yellow">
      <a:srgbClr val="FEDE0F"/>
    </a:custClr>
    <a:custClr name="HARTMANN Orange">
      <a:srgbClr val="FF8E00"/>
    </a:custClr>
    <a:custClr name="HARTMANN Red">
      <a:srgbClr val="FF2954"/>
    </a:custClr>
    <a:custClr name="HARTMANN Purple">
      <a:srgbClr val="B21DAC"/>
    </a:custClr>
    <a:custClr name="HARTMANN Violet">
      <a:srgbClr val="7F00FF"/>
    </a:custClr>
    <a:custClr name="HARTMANN Grey 1">
      <a:srgbClr val="EDEDED"/>
    </a:custClr>
    <a:custClr name="HARTMANN Grey 2">
      <a:srgbClr val="DDDDDD"/>
    </a:custClr>
    <a:custClr name="HARTMANN Light Blue 25%">
      <a:srgbClr val="BFEFFF"/>
    </a:custClr>
    <a:custClr name="HARTMANN Turquoise 25%">
      <a:srgbClr val="BFF5EC"/>
    </a:custClr>
    <a:custClr name="HARTMANN Green 25%">
      <a:srgbClr val="E0F6C3"/>
    </a:custClr>
    <a:custClr name="HARTMANN Yellow 25%">
      <a:srgbClr val="FFF7C3"/>
    </a:custClr>
    <a:custClr name="HARTMANN Orange 25%">
      <a:srgbClr val="FFE3BF"/>
    </a:custClr>
    <a:custClr name="HARTMANN Red 25%">
      <a:srgbClr val="FFC9D4"/>
    </a:custClr>
    <a:custClr name="HARTMANN Purple 25%">
      <a:srgbClr val="FCC6EA"/>
    </a:custClr>
    <a:custClr name="HARTMANN Violet 25%">
      <a:srgbClr val="DFBFFF"/>
    </a:custClr>
    <a:custClr name="HARTMANN Grey 3">
      <a:srgbClr val="D6D6D6"/>
    </a:custClr>
    <a:custClr name="HARTMANN Grey 4">
      <a:srgbClr val="ADADAD"/>
    </a:custClr>
    <a:custClr name="HARTMANN Light Blue 50%">
      <a:srgbClr val="7FDEFF"/>
    </a:custClr>
    <a:custClr name="HARTMANN Turquoise 50%">
      <a:srgbClr val="7FEBD9"/>
    </a:custClr>
    <a:custClr name="HARTMANN Green 50%">
      <a:srgbClr val="C1EC87"/>
    </a:custClr>
    <a:custClr name="HARTMANN Yellow 50%">
      <a:srgbClr val="FFEE87"/>
    </a:custClr>
    <a:custClr name="HARTMANN Orange 50%">
      <a:srgbClr val="FFC67F"/>
    </a:custClr>
    <a:custClr name="HARTMANN Red 50%">
      <a:srgbClr val="FF94A9"/>
    </a:custClr>
    <a:custClr name="HARTMANN Purple 50%">
      <a:srgbClr val="D88ED5"/>
    </a:custClr>
    <a:custClr name="HARTMANN Violet 50%">
      <a:srgbClr val="BF7FFF"/>
    </a:custClr>
    <a:custClr name="HARTMANN Grey 5">
      <a:srgbClr val="848484"/>
    </a:custClr>
    <a:custClr name="HARTMANN Grey 6">
      <a:srgbClr val="242424"/>
    </a:custClr>
    <a:custClr name="HARTMANN Light Blue 75%">
      <a:srgbClr val="40CEFF"/>
    </a:custClr>
    <a:custClr name="HARTMANN Turquoise 75%">
      <a:srgbClr val="40E2C7"/>
    </a:custClr>
    <a:custClr name="HARTMANN Green 75%">
      <a:srgbClr val="A3E34C"/>
    </a:custClr>
    <a:custClr name="HARTMANN Yellow 75%">
      <a:srgbClr val="FFE64B"/>
    </a:custClr>
    <a:custClr name="HARTMANN Orange 75%">
      <a:srgbClr val="FFAA40"/>
    </a:custClr>
    <a:custClr name="HARTMANN Red 75%">
      <a:srgbClr val="FF5F7F"/>
    </a:custClr>
    <a:custClr name="HARTMANN Purple 75%">
      <a:srgbClr val="C556C1"/>
    </a:custClr>
    <a:custClr name="HARTMANN Violet 75%">
      <a:srgbClr val="9F40FF"/>
    </a:custClr>
  </a:custClrLst>
  <a:extLst>
    <a:ext uri="{05A4C25C-085E-4340-85A3-A5531E510DB2}">
      <thm15:themeFamily xmlns:thm15="http://schemas.microsoft.com/office/thememl/2012/main" name="HARTMANN_PowerPoint_Master_CZ_FINAL_28.11.22.pptx" id="{1F0D3690-3D03-4340-813D-4E0593054317}" vid="{041B048A-8FC5-4C02-B278-40D91D86C4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1014B4254D449BF536B72546F111E" ma:contentTypeVersion="11" ma:contentTypeDescription="Create a new document." ma:contentTypeScope="" ma:versionID="443056d5860445426a199716a0842f39">
  <xsd:schema xmlns:xsd="http://www.w3.org/2001/XMLSchema" xmlns:xs="http://www.w3.org/2001/XMLSchema" xmlns:p="http://schemas.microsoft.com/office/2006/metadata/properties" xmlns:ns2="2e1140e2-0bf6-4114-9ad8-57552f712c2d" xmlns:ns3="c870eea5-ffd4-4360-97fd-cc71f67b3b9c" targetNamespace="http://schemas.microsoft.com/office/2006/metadata/properties" ma:root="true" ma:fieldsID="132fc8c21ada12623b293e42c73f6592" ns2:_="" ns3:_="">
    <xsd:import namespace="2e1140e2-0bf6-4114-9ad8-57552f712c2d"/>
    <xsd:import namespace="c870eea5-ffd4-4360-97fd-cc71f67b3b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140e2-0bf6-4114-9ad8-57552f712c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0eea5-ffd4-4360-97fd-cc71f67b3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8837BF-E71E-4040-9172-979DF8321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140e2-0bf6-4114-9ad8-57552f712c2d"/>
    <ds:schemaRef ds:uri="c870eea5-ffd4-4360-97fd-cc71f67b3b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96CCEA-B1C8-4DA8-A3FE-C4DCE9194D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B63687-59F2-489E-88D6-90DE0F616083}">
  <ds:schemaRefs>
    <ds:schemaRef ds:uri="090b5293-fc10-4c45-95da-17d90f0647b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c072b57-956b-414f-b43e-a69018c26b4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32d0971c-e78e-47b7-b768-91789504f83d"/>
    <ds:schemaRef ds:uri="d8eeaad6-5acd-4216-ad45-9e3e5e9caa01"/>
  </ds:schemaRefs>
</ds:datastoreItem>
</file>

<file path=docMetadata/LabelInfo.xml><?xml version="1.0" encoding="utf-8"?>
<clbl:labelList xmlns:clbl="http://schemas.microsoft.com/office/2020/mipLabelMetadata">
  <clbl:label id="{19cb3c1e-de20-484a-8c7e-0f961c4a491d}" enabled="0" method="" siteId="{19cb3c1e-de20-484a-8c7e-0f961c4a49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HARTMANN_PowerPoint_Master_EN_21.11.2022</Template>
  <TotalTime>1909</TotalTime>
  <Words>1847</Words>
  <Application>Microsoft Office PowerPoint</Application>
  <PresentationFormat>Širokoúhlá obrazovka</PresentationFormat>
  <Paragraphs>260</Paragraphs>
  <Slides>23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Arial</vt:lpstr>
      <vt:lpstr>Calibri</vt:lpstr>
      <vt:lpstr>IBM Plex Sans</vt:lpstr>
      <vt:lpstr>MQLYC T+ Trebuchet MS</vt:lpstr>
      <vt:lpstr>Roboto-Light</vt:lpstr>
      <vt:lpstr>Segoe UI</vt:lpstr>
      <vt:lpstr>Segoe UI Web (East European)</vt:lpstr>
      <vt:lpstr>TeleGrotesk Next</vt:lpstr>
      <vt:lpstr>Hartmann corporate_Confidential</vt:lpstr>
      <vt:lpstr>1_Hartmann corporate_Confidential</vt:lpstr>
      <vt:lpstr>think-cell Slide</vt:lpstr>
      <vt:lpstr>Udržitelnost v dezinfekci povrchů</vt:lpstr>
      <vt:lpstr>Požadavky na moderní dezinfekční přípravky na povrchy</vt:lpstr>
      <vt:lpstr>Zdravotnictví a udržitelnost</vt:lpstr>
      <vt:lpstr>Dopady zdravotnictví na životní prostředí v ČR</vt:lpstr>
      <vt:lpstr>Zdroje emisí produkovaných ve zdravotnictví</vt:lpstr>
      <vt:lpstr>Zdravotnický odpad</vt:lpstr>
      <vt:lpstr>Jednorázové plasty ve zdravotnickém odpadu</vt:lpstr>
      <vt:lpstr>Udržitelnost a prevence infekcí</vt:lpstr>
      <vt:lpstr>Doporučení pro pracovníky prevence infekcí</vt:lpstr>
      <vt:lpstr>Doporučení pro nemocnice</vt:lpstr>
      <vt:lpstr>Strategie udržitelnosti ve společnosti HARTMANN</vt:lpstr>
      <vt:lpstr>Cesta ke snižování uhlíkové stopy</vt:lpstr>
      <vt:lpstr>Udržitelnost v BODE Chemie</vt:lpstr>
      <vt:lpstr>Udržitelnost v BODE Chemie</vt:lpstr>
      <vt:lpstr>Prezentace aplikace PowerPoint</vt:lpstr>
      <vt:lpstr>V centru naší pozornosti jsou plastové utěrky</vt:lpstr>
      <vt:lpstr>Bacillol® Zero Tissues – Zelená budoucnost dezinfekce povrchů</vt:lpstr>
      <vt:lpstr>Bacillol® Zero Tissues – Zelený od začátku do konce</vt:lpstr>
      <vt:lpstr>Bacillol® Zero Tissues se používají velmi snadno</vt:lpstr>
      <vt:lpstr>Prezentace aplikace PowerPoint</vt:lpstr>
      <vt:lpstr>Až o 25% méně emisí CO2 na jedno balení! </vt:lpstr>
      <vt:lpstr>Až o 50% méně emisí CO2 na jednu utěrku! </vt:lpstr>
      <vt:lpstr>Mikrobiologická účinnost Bacillol 30 Sensitive Green Tissues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 in mind before you start:  How to classify your presentation and your file?</dc:title>
  <dc:creator>Havlicek Petr</dc:creator>
  <cp:lastModifiedBy>Havlicek Petr</cp:lastModifiedBy>
  <cp:revision>4</cp:revision>
  <cp:lastPrinted>2019-05-27T13:42:38Z</cp:lastPrinted>
  <dcterms:created xsi:type="dcterms:W3CDTF">2023-10-02T04:47:28Z</dcterms:created>
  <dcterms:modified xsi:type="dcterms:W3CDTF">2025-10-22T07:35:50Z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0x0101003211014B4254D449BF536B72546F111E</vt:lpwstr>
  </property>
  <property fmtid="{D5CDD505-2E9C-101B-9397-08002B2CF9AE}" pid="3" name="MediaServiceImageTags">
    <vt:lpwstr/>
  </property>
  <property fmtid="{D5CDD505-2E9C-101B-9397-08002B2CF9AE}" pid="4" name="_dlc_DocIdItemGuid">
    <vt:lpwstr>428cee3c-f06f-407b-8777-215974ebb16c</vt:lpwstr>
  </property>
</Properties>
</file>