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9" r:id="rId4"/>
    <p:sldId id="270" r:id="rId5"/>
    <p:sldId id="271" r:id="rId6"/>
    <p:sldId id="259" r:id="rId7"/>
    <p:sldId id="260" r:id="rId8"/>
    <p:sldId id="272" r:id="rId9"/>
    <p:sldId id="273" r:id="rId10"/>
    <p:sldId id="274" r:id="rId11"/>
    <p:sldId id="275" r:id="rId12"/>
    <p:sldId id="276" r:id="rId13"/>
    <p:sldId id="266" r:id="rId14"/>
    <p:sldId id="280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67" r:id="rId25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sk-SK" sz="1800" b="1" dirty="0">
              <a:solidFill>
                <a:srgbClr val="00B050"/>
              </a:solidFill>
            </a:rPr>
            <a:t>P</a:t>
          </a:r>
          <a:r>
            <a:rPr lang="sk" sz="1800" b="1" dirty="0">
              <a:solidFill>
                <a:srgbClr val="00B050"/>
              </a:solidFill>
            </a:rPr>
            <a:t>racovný priestor</a:t>
          </a:r>
        </a:p>
        <a:p>
          <a:pPr rtl="0"/>
          <a:r>
            <a:rPr lang="sk-SK" sz="1800" b="1" dirty="0">
              <a:solidFill>
                <a:srgbClr val="00B050"/>
              </a:solidFill>
            </a:rPr>
            <a:t>Z</a:t>
          </a:r>
          <a:r>
            <a:rPr lang="sk" sz="1800" b="1" dirty="0">
              <a:solidFill>
                <a:srgbClr val="00B050"/>
              </a:solidFill>
            </a:rPr>
            <a:t>amestnaci edukácia</a:t>
          </a:r>
          <a:endParaRPr lang="en-US" sz="3200" b="1" dirty="0">
            <a:solidFill>
              <a:srgbClr val="00B050"/>
            </a:solidFill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sk-SK" sz="1800" b="1" dirty="0">
              <a:solidFill>
                <a:srgbClr val="0070C0"/>
              </a:solidFill>
            </a:rPr>
            <a:t>T</a:t>
          </a:r>
          <a:r>
            <a:rPr lang="sk" sz="1800" b="1" dirty="0">
              <a:solidFill>
                <a:srgbClr val="0070C0"/>
              </a:solidFill>
            </a:rPr>
            <a:t>echnické zabezpečenie</a:t>
          </a:r>
        </a:p>
        <a:p>
          <a:pPr rtl="0"/>
          <a:r>
            <a:rPr lang="sk-SK" sz="1800" b="1" dirty="0">
              <a:solidFill>
                <a:srgbClr val="0070C0"/>
              </a:solidFill>
            </a:rPr>
            <a:t>Efektívne m</a:t>
          </a:r>
          <a:r>
            <a:rPr lang="sk" sz="1800" b="1" dirty="0">
              <a:solidFill>
                <a:srgbClr val="0070C0"/>
              </a:solidFill>
            </a:rPr>
            <a:t>etódy čistenia a sterilizácie </a:t>
          </a:r>
          <a:endParaRPr lang="sk" sz="3200" b="1" dirty="0">
            <a:solidFill>
              <a:srgbClr val="0070C0"/>
            </a:solidFill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sk-SK" sz="1800" b="1" dirty="0"/>
            <a:t>P</a:t>
          </a:r>
          <a:r>
            <a:rPr lang="sk" sz="1800" b="1" dirty="0"/>
            <a:t>rodukty na monitorovanie a kontrolu procesov</a:t>
          </a: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sk-SK" sz="1800" b="1" dirty="0">
              <a:solidFill>
                <a:srgbClr val="7030A0"/>
              </a:solidFill>
            </a:rPr>
            <a:t>T</a:t>
          </a:r>
          <a:r>
            <a:rPr lang="sk" sz="1800" b="1" dirty="0">
              <a:solidFill>
                <a:srgbClr val="7030A0"/>
              </a:solidFill>
            </a:rPr>
            <a:t>ransport z COS na OCS</a:t>
          </a:r>
        </a:p>
        <a:p>
          <a:pPr rtl="0"/>
          <a:r>
            <a:rPr lang="sk-SK" sz="1800" b="1" dirty="0">
              <a:solidFill>
                <a:srgbClr val="7030A0"/>
              </a:solidFill>
            </a:rPr>
            <a:t>Dĺžka Č</a:t>
          </a:r>
          <a:r>
            <a:rPr lang="sk" sz="1800" b="1" dirty="0">
              <a:solidFill>
                <a:srgbClr val="7030A0"/>
              </a:solidFill>
            </a:rPr>
            <a:t>asu spracovania  </a:t>
          </a: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sk-SK" sz="1600" b="1" dirty="0"/>
            <a:t>K</a:t>
          </a:r>
          <a:r>
            <a:rPr lang="sk" sz="1600" b="1" dirty="0"/>
            <a:t>ontrola</a:t>
          </a:r>
        </a:p>
        <a:p>
          <a:pPr rtl="0"/>
          <a:r>
            <a:rPr lang="sk-SK" sz="1600" b="1" dirty="0"/>
            <a:t>B</a:t>
          </a:r>
          <a:r>
            <a:rPr lang="sk" sz="1600" b="1" dirty="0"/>
            <a:t>ezpečnosť</a:t>
          </a:r>
        </a:p>
        <a:p>
          <a:pPr rtl="0"/>
          <a:r>
            <a:rPr lang="sk-SK" sz="1600" b="1" dirty="0"/>
            <a:t>V</a:t>
          </a:r>
          <a:r>
            <a:rPr lang="sk" sz="1600" b="1" dirty="0"/>
            <a:t>ýdaj</a:t>
          </a:r>
        </a:p>
        <a:p>
          <a:pPr rtl="0"/>
          <a:r>
            <a:rPr lang="sk" sz="1600" b="1" dirty="0"/>
            <a:t>dokumentácia</a:t>
          </a: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 custScaleY="176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Y="164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 custScaleY="176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 custScaleY="151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077194" y="3241495"/>
          <a:ext cx="942912" cy="156898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919799" y="3710284"/>
          <a:ext cx="1416489" cy="1241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rgbClr val="00B050"/>
              </a:solidFill>
            </a:rPr>
            <a:t>P</a:t>
          </a:r>
          <a:r>
            <a:rPr lang="sk" sz="1800" b="1" kern="1200" dirty="0">
              <a:solidFill>
                <a:srgbClr val="00B050"/>
              </a:solidFill>
            </a:rPr>
            <a:t>racovný priestor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rgbClr val="00B050"/>
              </a:solidFill>
            </a:rPr>
            <a:t>Z</a:t>
          </a:r>
          <a:r>
            <a:rPr lang="sk" sz="1800" b="1" kern="1200" dirty="0">
              <a:solidFill>
                <a:srgbClr val="00B050"/>
              </a:solidFill>
            </a:rPr>
            <a:t>amestnaci edukácia</a:t>
          </a:r>
          <a:endParaRPr lang="en-US" sz="3200" b="1" kern="1200" dirty="0">
            <a:solidFill>
              <a:srgbClr val="00B050"/>
            </a:solidFill>
          </a:endParaRPr>
        </a:p>
      </dsp:txBody>
      <dsp:txXfrm>
        <a:off x="919799" y="3710284"/>
        <a:ext cx="1416489" cy="1241635"/>
      </dsp:txXfrm>
    </dsp:sp>
    <dsp:sp modelId="{B746139E-4627-4CCC-9299-5653D77ED24D}">
      <dsp:nvSpPr>
        <dsp:cNvPr id="0" name=""/>
        <dsp:cNvSpPr/>
      </dsp:nvSpPr>
      <dsp:spPr>
        <a:xfrm>
          <a:off x="2069026" y="3125985"/>
          <a:ext cx="267262" cy="26726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811254" y="2335302"/>
          <a:ext cx="942912" cy="156898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53858" y="2326992"/>
          <a:ext cx="1416489" cy="2195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rgbClr val="0070C0"/>
              </a:solidFill>
            </a:rPr>
            <a:t>T</a:t>
          </a:r>
          <a:r>
            <a:rPr lang="sk" sz="1800" b="1" kern="1200" dirty="0">
              <a:solidFill>
                <a:srgbClr val="0070C0"/>
              </a:solidFill>
            </a:rPr>
            <a:t>echnické zabezpečenie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rgbClr val="0070C0"/>
              </a:solidFill>
            </a:rPr>
            <a:t>Efektívne m</a:t>
          </a:r>
          <a:r>
            <a:rPr lang="sk" sz="1800" b="1" kern="1200" dirty="0">
              <a:solidFill>
                <a:srgbClr val="0070C0"/>
              </a:solidFill>
            </a:rPr>
            <a:t>etódy čistenia a sterilizácie </a:t>
          </a:r>
          <a:endParaRPr lang="sk" sz="3200" b="1" kern="1200" dirty="0">
            <a:solidFill>
              <a:srgbClr val="0070C0"/>
            </a:solidFill>
          </a:endParaRPr>
        </a:p>
      </dsp:txBody>
      <dsp:txXfrm>
        <a:off x="2653858" y="2326992"/>
        <a:ext cx="1416489" cy="2195832"/>
      </dsp:txXfrm>
    </dsp:sp>
    <dsp:sp modelId="{F6F2BEFC-1674-4E8D-98FF-DE4432BB887C}">
      <dsp:nvSpPr>
        <dsp:cNvPr id="0" name=""/>
        <dsp:cNvSpPr/>
      </dsp:nvSpPr>
      <dsp:spPr>
        <a:xfrm>
          <a:off x="3803085" y="2219791"/>
          <a:ext cx="267262" cy="26726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545313" y="1506543"/>
          <a:ext cx="942912" cy="156898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387918" y="1575668"/>
          <a:ext cx="1416489" cy="204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/>
            <a:t>P</a:t>
          </a:r>
          <a:r>
            <a:rPr lang="sk" sz="1800" b="1" kern="1200" dirty="0"/>
            <a:t>rodukty na monitorovanie a kontrolu procesov</a:t>
          </a:r>
        </a:p>
      </dsp:txBody>
      <dsp:txXfrm>
        <a:off x="4387918" y="1575668"/>
        <a:ext cx="1416489" cy="2040963"/>
      </dsp:txXfrm>
    </dsp:sp>
    <dsp:sp modelId="{D5E82CFA-3F05-41CB-A66C-3A904CCE06CE}">
      <dsp:nvSpPr>
        <dsp:cNvPr id="0" name=""/>
        <dsp:cNvSpPr/>
      </dsp:nvSpPr>
      <dsp:spPr>
        <a:xfrm>
          <a:off x="5537145" y="1391033"/>
          <a:ext cx="267262" cy="26726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279373" y="603224"/>
          <a:ext cx="942912" cy="1568985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121977" y="597789"/>
          <a:ext cx="1416489" cy="219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rgbClr val="7030A0"/>
              </a:solidFill>
            </a:rPr>
            <a:t>T</a:t>
          </a:r>
          <a:r>
            <a:rPr lang="sk" sz="1800" b="1" kern="1200" dirty="0">
              <a:solidFill>
                <a:srgbClr val="7030A0"/>
              </a:solidFill>
            </a:rPr>
            <a:t>ransport z COS na OCS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>
              <a:solidFill>
                <a:srgbClr val="7030A0"/>
              </a:solidFill>
            </a:rPr>
            <a:t>Dĺžka Č</a:t>
          </a:r>
          <a:r>
            <a:rPr lang="sk" sz="1800" b="1" kern="1200" dirty="0">
              <a:solidFill>
                <a:srgbClr val="7030A0"/>
              </a:solidFill>
            </a:rPr>
            <a:t>asu spracovania  </a:t>
          </a:r>
        </a:p>
      </dsp:txBody>
      <dsp:txXfrm>
        <a:off x="6121977" y="597789"/>
        <a:ext cx="1416489" cy="2190084"/>
      </dsp:txXfrm>
    </dsp:sp>
    <dsp:sp modelId="{F62C0D9F-BF11-4D63-A28B-80FA21343A28}">
      <dsp:nvSpPr>
        <dsp:cNvPr id="0" name=""/>
        <dsp:cNvSpPr/>
      </dsp:nvSpPr>
      <dsp:spPr>
        <a:xfrm>
          <a:off x="7271204" y="487714"/>
          <a:ext cx="267262" cy="267262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013432" y="-146789"/>
          <a:ext cx="942912" cy="156898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56037" y="1079"/>
          <a:ext cx="1416489" cy="1883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K</a:t>
          </a:r>
          <a:r>
            <a:rPr lang="sk" sz="1600" b="1" kern="1200" dirty="0"/>
            <a:t>ontrola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B</a:t>
          </a:r>
          <a:r>
            <a:rPr lang="sk" sz="1600" b="1" kern="1200" dirty="0"/>
            <a:t>ezpečnosť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/>
            <a:t>V</a:t>
          </a:r>
          <a:r>
            <a:rPr lang="sk" sz="1600" b="1" kern="1200" dirty="0"/>
            <a:t>ýdaj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" sz="1600" b="1" kern="1200" dirty="0"/>
            <a:t>dokumentácia</a:t>
          </a:r>
        </a:p>
      </dsp:txBody>
      <dsp:txXfrm>
        <a:off x="7856037" y="1079"/>
        <a:ext cx="1416489" cy="188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/>
              <a:t>Upravte štýl predlohy podnadpisov</a:t>
            </a:r>
            <a:endParaRPr/>
          </a:p>
        </p:txBody>
      </p:sp>
      <p:sp>
        <p:nvSpPr>
          <p:cNvPr id="8" name="Zástupný dá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9" name="Zástupná pät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Zástupné číslo snímk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Upravte štýl predlohy textu.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k-SK"/>
              <a:t>Upravte štýl predlohy textu.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k-SK"/>
              <a:t>Upravte štýly predlohy textu</a:t>
            </a:r>
            <a:endParaRPr/>
          </a:p>
        </p:txBody>
      </p:sp>
      <p:sp>
        <p:nvSpPr>
          <p:cNvPr id="8" name="Zaoblený obdĺž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/>
              <a:t>Ak chcete pridať obrázok, kliknite na ikonu</a:t>
            </a:r>
            <a:endParaRPr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Upravte štýl predlohy textu.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1.9.2016</a:t>
            </a:r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Kliknite sem a upravte štýl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1.9.2016</a:t>
            </a:r>
            <a:endParaRPr lang="en-US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sz="5400" dirty="0"/>
              <a:t>N</a:t>
            </a:r>
            <a:r>
              <a:rPr lang="sk" sz="5400" dirty="0"/>
              <a:t>aše prvé skúsenosti so systémom Da Vinci </a:t>
            </a: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10071489" cy="1540834"/>
          </a:xfrm>
        </p:spPr>
        <p:txBody>
          <a:bodyPr rtlCol="0">
            <a:normAutofit/>
          </a:bodyPr>
          <a:lstStyle/>
          <a:p>
            <a:pPr rtl="0"/>
            <a:r>
              <a:rPr lang="sk-SK" b="1" dirty="0">
                <a:solidFill>
                  <a:srgbClr val="FF0000"/>
                </a:solidFill>
              </a:rPr>
              <a:t>PhDr. </a:t>
            </a:r>
            <a:r>
              <a:rPr lang="sk-SK" b="1" dirty="0" err="1">
                <a:solidFill>
                  <a:srgbClr val="FF0000"/>
                </a:solidFill>
              </a:rPr>
              <a:t>Yveta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Béressová</a:t>
            </a:r>
            <a:r>
              <a:rPr lang="sk-SK" b="1" dirty="0">
                <a:solidFill>
                  <a:srgbClr val="FF0000"/>
                </a:solidFill>
              </a:rPr>
              <a:t>, Mgr. Monika </a:t>
            </a:r>
            <a:r>
              <a:rPr lang="sk-SK" b="1" dirty="0" err="1">
                <a:solidFill>
                  <a:srgbClr val="FF0000"/>
                </a:solidFill>
              </a:rPr>
              <a:t>Fridrichová</a:t>
            </a:r>
            <a:r>
              <a:rPr lang="sk-SK" b="1" dirty="0">
                <a:solidFill>
                  <a:srgbClr val="FF0000"/>
                </a:solidFill>
              </a:rPr>
              <a:t>, Bc. Elena Mrázová</a:t>
            </a:r>
          </a:p>
          <a:p>
            <a:pPr rtl="0"/>
            <a:r>
              <a:rPr lang="sk-SK" b="1" dirty="0">
                <a:solidFill>
                  <a:srgbClr val="FF0000"/>
                </a:solidFill>
              </a:rPr>
              <a:t>OCS NUDCH Bratislava </a:t>
            </a:r>
          </a:p>
          <a:p>
            <a:pPr rtl="0"/>
            <a:r>
              <a:rPr lang="sk-SK" b="1" dirty="0">
                <a:solidFill>
                  <a:srgbClr val="FF0000"/>
                </a:solidFill>
              </a:rPr>
              <a:t>21.10.-22.10.2025 Brno steril.cz</a:t>
            </a:r>
            <a:endParaRPr lang="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6ABE70-2C04-C6C1-3CF3-44958F30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7030A0"/>
                </a:solidFill>
              </a:rPr>
              <a:t>Doplnenie produktov potrebných k procesu spracovania a kontroly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D71DDE3-0C39-0295-9C41-F0855B5F1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indikátorov procesu kvality čistenia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enzymatického detergentu k strojovému čisteniu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sterilizačných kontajnerov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sterilizačných obalov pre Da Vinci systém z bezpečnostného hľadiska ( iná dĺžka nástrojov ako štandardná) pre sterilizáciu STEAM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monitorovania </a:t>
            </a:r>
            <a:r>
              <a:rPr lang="sk-SK" dirty="0" err="1">
                <a:solidFill>
                  <a:schemeClr val="tx2"/>
                </a:solidFill>
              </a:rPr>
              <a:t>bioindikátormi</a:t>
            </a:r>
            <a:r>
              <a:rPr lang="sk-SK" dirty="0">
                <a:solidFill>
                  <a:schemeClr val="tx2"/>
                </a:solidFill>
              </a:rPr>
              <a:t> a chemickými indikátormi  nízkoteplotného sterilizačného procesu H2O2 ( POLADUS 150)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sterilizačných obalov pre nízkoteplotnú sterilizáciu( TYVEK) rôzne veľkosti</a:t>
            </a:r>
          </a:p>
        </p:txBody>
      </p:sp>
    </p:spTree>
    <p:extLst>
      <p:ext uri="{BB962C8B-B14F-4D97-AF65-F5344CB8AC3E}">
        <p14:creationId xmlns:p14="http://schemas.microsoft.com/office/powerpoint/2010/main" val="30858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74E78B8-B6CD-E61E-9BBD-39187E6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Ako sa to začalo?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FC068E1-7583-F607-B059-EA8845835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Apríl 2025 </a:t>
            </a:r>
            <a:r>
              <a:rPr lang="sk-SK" dirty="0">
                <a:solidFill>
                  <a:schemeClr val="tx2"/>
                </a:solidFill>
              </a:rPr>
              <a:t>– začiatky informačných šumov – Da Vinci bude súčasťou  NUDCH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V uvedenom mesiaci – začiatky oboznamovania so systémom a jeho spôsobom spracovania v rámci OCS a na COS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Máj</a:t>
            </a:r>
            <a:r>
              <a:rPr lang="sk-SK" dirty="0">
                <a:solidFill>
                  <a:schemeClr val="tx2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2025</a:t>
            </a:r>
            <a:r>
              <a:rPr lang="sk-SK" dirty="0">
                <a:solidFill>
                  <a:schemeClr val="tx2"/>
                </a:solidFill>
              </a:rPr>
              <a:t>– edukácia operatérov pre prácu v uvedenom systéme so zahraničnými stážami a získanie certifikátov pre samotné výkony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Máj </a:t>
            </a:r>
            <a:r>
              <a:rPr lang="sk-SK" dirty="0">
                <a:solidFill>
                  <a:schemeClr val="tx2"/>
                </a:solidFill>
              </a:rPr>
              <a:t>– stáž pre spracovanie systému na OCS – realizovaný v UVN Praha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Jún 2025 </a:t>
            </a:r>
            <a:r>
              <a:rPr lang="sk-SK" dirty="0">
                <a:solidFill>
                  <a:schemeClr val="tx2"/>
                </a:solidFill>
              </a:rPr>
              <a:t>postupné doplnenie technického  vybavenia podľa potrebných kľúčových procesov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Júl- august 2025</a:t>
            </a:r>
            <a:r>
              <a:rPr lang="sk-SK" dirty="0">
                <a:solidFill>
                  <a:schemeClr val="tx2"/>
                </a:solidFill>
              </a:rPr>
              <a:t>– edukácia zamestnancov OCS pre prácu v našich podmienkach- v spolupráci so Sinektic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rgbClr val="FF0000"/>
                </a:solidFill>
              </a:rPr>
              <a:t>Október 2025</a:t>
            </a:r>
            <a:r>
              <a:rPr lang="sk-SK" dirty="0">
                <a:solidFill>
                  <a:schemeClr val="tx2"/>
                </a:solidFill>
              </a:rPr>
              <a:t>– dodanie nízkoteplotného prístroja – a začiatok inštalácie </a:t>
            </a:r>
          </a:p>
          <a:p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F194D58-8977-3364-ED72-2847EEE7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sme pokračovali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0CFE6060-0EC3-640F-F50F-72A9907D3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Prvý výkon  Da Vinci – sa realizoval  11.9.2025 na sále č. VII. – vyhradená na uvedené účely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OCS – pripravené na spracovanie kompletného výkonu až na 1 komponent kamera – vybavená náhradná sterilizácia na inom pracovisku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Následne pokračujú už ďalšie výkony s Da Vinci systémom chirurgické a urologické disciplíny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Zisťujeme, že proces je časovo náročný – musí byť COS akceptovaný pre bezpečnú prevádzku systému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Stanovujeme ešte postupne podmienky bezpečného transportu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37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tena, vnútri, osoba, drez">
            <a:extLst>
              <a:ext uri="{FF2B5EF4-FFF2-40B4-BE49-F238E27FC236}">
                <a16:creationId xmlns="" xmlns:a16="http://schemas.microsoft.com/office/drawing/2014/main" id="{6EEA29DE-B459-869B-DFC7-941A47A09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7292" y="726949"/>
            <a:ext cx="4140000" cy="31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Obrázok, na ktorom je stroj, zdravotnícke zariadenie, vnútri, elektronika">
            <a:extLst>
              <a:ext uri="{FF2B5EF4-FFF2-40B4-BE49-F238E27FC236}">
                <a16:creationId xmlns="" xmlns:a16="http://schemas.microsoft.com/office/drawing/2014/main" id="{B3D7D954-D3CD-D16D-6A34-CF14BA888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19" y="3781441"/>
            <a:ext cx="3384000" cy="253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Obrázok, na ktorom je vnútri, zdravotnícke zariadenie, stroj, zdravotná starostlivosť&#10;&#10;Obsah vygenerovaný pomocou AI môže byť nesprávny.">
            <a:extLst>
              <a:ext uri="{FF2B5EF4-FFF2-40B4-BE49-F238E27FC236}">
                <a16:creationId xmlns="" xmlns:a16="http://schemas.microsoft.com/office/drawing/2014/main" id="{A8889911-D58E-AC81-900F-B1B889381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19" y="468000"/>
            <a:ext cx="3384000" cy="253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Obrázok, na ktorom je vnútri">
            <a:extLst>
              <a:ext uri="{FF2B5EF4-FFF2-40B4-BE49-F238E27FC236}">
                <a16:creationId xmlns="" xmlns:a16="http://schemas.microsoft.com/office/drawing/2014/main" id="{183FC87F-22E7-3844-A489-5B6DCCD04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8574" y="441000"/>
            <a:ext cx="3528000" cy="264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Obrázok, na ktorom je vodovodná armatúra, kohútik, potrubné rozvody, sprcha&#10;&#10;Obsah vygenerovaný pomocou AI môže byť nesprávny.">
            <a:extLst>
              <a:ext uri="{FF2B5EF4-FFF2-40B4-BE49-F238E27FC236}">
                <a16:creationId xmlns="" xmlns:a16="http://schemas.microsoft.com/office/drawing/2014/main" id="{AA95F364-34F0-17C4-5FF3-CFD181CA2C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6074" y="618949"/>
            <a:ext cx="3276000" cy="245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 descr="Obrázok, na ktorom je oceľ, konštruktérstvo, kov, vnútri">
            <a:extLst>
              <a:ext uri="{FF2B5EF4-FFF2-40B4-BE49-F238E27FC236}">
                <a16:creationId xmlns="" xmlns:a16="http://schemas.microsoft.com/office/drawing/2014/main" id="{4FF80A8B-D383-1797-391C-673EB3CDA8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6074" y="3964500"/>
            <a:ext cx="3492000" cy="261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BlokTextu 13">
            <a:extLst>
              <a:ext uri="{FF2B5EF4-FFF2-40B4-BE49-F238E27FC236}">
                <a16:creationId xmlns="" xmlns:a16="http://schemas.microsoft.com/office/drawing/2014/main" id="{BC9C59AD-6DA4-EC78-E2E3-8EE7C3BCB124}"/>
              </a:ext>
            </a:extLst>
          </p:cNvPr>
          <p:cNvSpPr txBox="1"/>
          <p:nvPr/>
        </p:nvSpPr>
        <p:spPr>
          <a:xfrm>
            <a:off x="4224600" y="4800600"/>
            <a:ext cx="253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tx2"/>
                </a:solidFill>
              </a:rPr>
              <a:t>Edukácia v UVN Praha </a:t>
            </a: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131806"/>
            <a:ext cx="6588000" cy="494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395416"/>
            <a:ext cx="2412000" cy="32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/>
          <p:cNvSpPr txBox="1"/>
          <p:nvPr/>
        </p:nvSpPr>
        <p:spPr>
          <a:xfrm>
            <a:off x="1359243" y="5618205"/>
            <a:ext cx="389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Oboznámenie s Da Vinci systémom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20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vnútri, zdravotnícke zariadenie, lekár(sky), zdravotná starostlivosť&#10;&#10;Obsah vygenerovaný pomocou AI môže byť nesprávny.">
            <a:extLst>
              <a:ext uri="{FF2B5EF4-FFF2-40B4-BE49-F238E27FC236}">
                <a16:creationId xmlns="" xmlns:a16="http://schemas.microsoft.com/office/drawing/2014/main" id="{9B6857D2-FFCF-A98A-60BB-DE8438E7E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/>
          <a:stretch>
            <a:fillRect/>
          </a:stretch>
        </p:blipFill>
        <p:spPr>
          <a:xfrm>
            <a:off x="168965" y="0"/>
            <a:ext cx="6414600" cy="521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3B609DF0-9891-7EB9-1118-5D2C64ECCCCC}"/>
              </a:ext>
            </a:extLst>
          </p:cNvPr>
          <p:cNvSpPr txBox="1"/>
          <p:nvPr/>
        </p:nvSpPr>
        <p:spPr>
          <a:xfrm>
            <a:off x="7443216" y="475488"/>
            <a:ext cx="409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VII. Sála Da Vinci v Bratislave NUDCH</a:t>
            </a:r>
          </a:p>
        </p:txBody>
      </p:sp>
      <p:pic>
        <p:nvPicPr>
          <p:cNvPr id="6" name="Obrázok 5" descr="Obrázok, na ktorom je stena, vnútri, zem">
            <a:extLst>
              <a:ext uri="{FF2B5EF4-FFF2-40B4-BE49-F238E27FC236}">
                <a16:creationId xmlns="" xmlns:a16="http://schemas.microsoft.com/office/drawing/2014/main" id="{F71BB6D2-6282-2DA5-D23E-D79311896E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66" y="1399032"/>
            <a:ext cx="2736000" cy="36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7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vnútri, text, stena, čistota&#10;&#10;Obsah vygenerovaný pomocou AI môže byť nesprávny.">
            <a:extLst>
              <a:ext uri="{FF2B5EF4-FFF2-40B4-BE49-F238E27FC236}">
                <a16:creationId xmlns="" xmlns:a16="http://schemas.microsoft.com/office/drawing/2014/main" id="{C9F11061-3A5E-72FF-961A-7EC3FC90E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6"/>
          <a:stretch>
            <a:fillRect/>
          </a:stretch>
        </p:blipFill>
        <p:spPr>
          <a:xfrm>
            <a:off x="507450" y="129209"/>
            <a:ext cx="1980000" cy="393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3F9DF2DE-5826-39BE-A6D0-B3506CA66637}"/>
              </a:ext>
            </a:extLst>
          </p:cNvPr>
          <p:cNvSpPr txBox="1"/>
          <p:nvPr/>
        </p:nvSpPr>
        <p:spPr>
          <a:xfrm>
            <a:off x="2633870" y="477078"/>
            <a:ext cx="284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Transport z COS na OCS </a:t>
            </a:r>
          </a:p>
        </p:txBody>
      </p:sp>
      <p:pic>
        <p:nvPicPr>
          <p:cNvPr id="8" name="Obrázok 7" descr="Obrázok, na ktorom je vnútri, zdravotnícke zariadenie, text, služba">
            <a:extLst>
              <a:ext uri="{FF2B5EF4-FFF2-40B4-BE49-F238E27FC236}">
                <a16:creationId xmlns="" xmlns:a16="http://schemas.microsoft.com/office/drawing/2014/main" id="{116D6A4E-39EE-0994-6E03-7CAC7809C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1088136"/>
            <a:ext cx="5940000" cy="2432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A37D02FF-D601-4DC2-91D5-4888BE742784}"/>
              </a:ext>
            </a:extLst>
          </p:cNvPr>
          <p:cNvSpPr txBox="1"/>
          <p:nvPr/>
        </p:nvSpPr>
        <p:spPr>
          <a:xfrm>
            <a:off x="9176694" y="1353312"/>
            <a:ext cx="29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Kontrola v nečistej zóne</a:t>
            </a:r>
          </a:p>
        </p:txBody>
      </p:sp>
      <p:pic>
        <p:nvPicPr>
          <p:cNvPr id="11" name="Obrázok 10" descr="Obrázok, na ktorom je text, vnútri, zdravotnícke zariadenie, zdravotná starostlivosť&#10;&#10;Obsah vygenerovaný pomocou AI môže byť nesprávny.">
            <a:extLst>
              <a:ext uri="{FF2B5EF4-FFF2-40B4-BE49-F238E27FC236}">
                <a16:creationId xmlns="" xmlns:a16="http://schemas.microsoft.com/office/drawing/2014/main" id="{5402C939-EAC9-C262-8371-88DB03F8B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68" y="2304351"/>
            <a:ext cx="1440000" cy="351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>
            <a:extLst>
              <a:ext uri="{FF2B5EF4-FFF2-40B4-BE49-F238E27FC236}">
                <a16:creationId xmlns="" xmlns:a16="http://schemas.microsoft.com/office/drawing/2014/main" id="{EEF46EB0-F797-FC06-B59F-C4134628FA3A}"/>
              </a:ext>
            </a:extLst>
          </p:cNvPr>
          <p:cNvSpPr txBox="1"/>
          <p:nvPr/>
        </p:nvSpPr>
        <p:spPr>
          <a:xfrm>
            <a:off x="879894" y="3429000"/>
            <a:ext cx="1434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Transportný</a:t>
            </a:r>
          </a:p>
          <a:p>
            <a:r>
              <a:rPr lang="sk-SK" dirty="0">
                <a:solidFill>
                  <a:srgbClr val="FF0000"/>
                </a:solidFill>
              </a:rPr>
              <a:t>kulinár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="" xmlns:a16="http://schemas.microsoft.com/office/drawing/2014/main" id="{8C2A3B7E-2B26-9E3A-4256-A390D046DA36}"/>
              </a:ext>
            </a:extLst>
          </p:cNvPr>
          <p:cNvSpPr txBox="1"/>
          <p:nvPr/>
        </p:nvSpPr>
        <p:spPr>
          <a:xfrm>
            <a:off x="2708694" y="530524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Kontrola</a:t>
            </a:r>
          </a:p>
          <a:p>
            <a:r>
              <a:rPr lang="sk-SK" dirty="0">
                <a:solidFill>
                  <a:srgbClr val="FF0000"/>
                </a:solidFill>
              </a:rPr>
              <a:t>komponentov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="" xmlns:a16="http://schemas.microsoft.com/office/drawing/2014/main" id="{221FA29F-3140-8E42-0AA3-7DF8106CD4C8}"/>
              </a:ext>
            </a:extLst>
          </p:cNvPr>
          <p:cNvSpPr txBox="1"/>
          <p:nvPr/>
        </p:nvSpPr>
        <p:spPr>
          <a:xfrm>
            <a:off x="6538823" y="3234906"/>
            <a:ext cx="246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Opatrná manipulácia</a:t>
            </a:r>
            <a:r>
              <a:rPr lang="sk-SK" dirty="0"/>
              <a:t> </a:t>
            </a:r>
          </a:p>
        </p:txBody>
      </p:sp>
      <p:pic>
        <p:nvPicPr>
          <p:cNvPr id="10" name="Obrázok 9" descr="Obrázok, na ktorom je vnútri, drez, stena, kohútik">
            <a:extLst>
              <a:ext uri="{FF2B5EF4-FFF2-40B4-BE49-F238E27FC236}">
                <a16:creationId xmlns="" xmlns:a16="http://schemas.microsoft.com/office/drawing/2014/main" id="{E85C440F-83A3-4D1A-E9F1-568C98C64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32" y="3762292"/>
            <a:ext cx="4536000" cy="255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BlokTextu 11">
            <a:extLst>
              <a:ext uri="{FF2B5EF4-FFF2-40B4-BE49-F238E27FC236}">
                <a16:creationId xmlns="" xmlns:a16="http://schemas.microsoft.com/office/drawing/2014/main" id="{7A6C7A67-65F2-8740-022E-8FC2AFEE3602}"/>
              </a:ext>
            </a:extLst>
          </p:cNvPr>
          <p:cNvSpPr txBox="1"/>
          <p:nvPr/>
        </p:nvSpPr>
        <p:spPr>
          <a:xfrm>
            <a:off x="9003280" y="4149306"/>
            <a:ext cx="270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Príprava na manipuláciu</a:t>
            </a:r>
          </a:p>
        </p:txBody>
      </p:sp>
    </p:spTree>
    <p:extLst>
      <p:ext uri="{BB962C8B-B14F-4D97-AF65-F5344CB8AC3E}">
        <p14:creationId xmlns:p14="http://schemas.microsoft.com/office/powerpoint/2010/main" val="37422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zdravotnícke zariadenie, vnútri, lekár(sky), zdravotná starostlivosť&#10;&#10;Obsah vygenerovaný pomocou AI môže byť nesprávny.">
            <a:extLst>
              <a:ext uri="{FF2B5EF4-FFF2-40B4-BE49-F238E27FC236}">
                <a16:creationId xmlns="" xmlns:a16="http://schemas.microsoft.com/office/drawing/2014/main" id="{31357BF6-8DCD-3E41-A490-AB34006E0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" y="258919"/>
            <a:ext cx="6192000" cy="253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lokTextu 3">
            <a:extLst>
              <a:ext uri="{FF2B5EF4-FFF2-40B4-BE49-F238E27FC236}">
                <a16:creationId xmlns="" xmlns:a16="http://schemas.microsoft.com/office/drawing/2014/main" id="{4F1388B5-07E3-E7BC-9730-AA877AF30BCC}"/>
              </a:ext>
            </a:extLst>
          </p:cNvPr>
          <p:cNvSpPr txBox="1"/>
          <p:nvPr/>
        </p:nvSpPr>
        <p:spPr>
          <a:xfrm>
            <a:off x="7073660" y="664234"/>
            <a:ext cx="43066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Kontrola a mechanické čistenie </a:t>
            </a:r>
          </a:p>
          <a:p>
            <a:r>
              <a:rPr lang="sk-SK" dirty="0"/>
              <a:t>Použitie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tlakovej vodnej pištole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kefky na vyčistenie pracovnej plochy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Celý proces bolo potrebné sa naučiť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/>
              <a:t> a realizovať správnym spôsobom</a:t>
            </a:r>
          </a:p>
          <a:p>
            <a:endParaRPr lang="sk-SK" dirty="0"/>
          </a:p>
        </p:txBody>
      </p:sp>
      <p:pic>
        <p:nvPicPr>
          <p:cNvPr id="6" name="Obrázok 5" descr="Obrázok, na ktorom je drez, vnútri, vodovodná armatúra, potrubné rozvody&#10;&#10;Obsah vygenerovaný pomocou AI môže byť nesprávny.">
            <a:extLst>
              <a:ext uri="{FF2B5EF4-FFF2-40B4-BE49-F238E27FC236}">
                <a16:creationId xmlns="" xmlns:a16="http://schemas.microsoft.com/office/drawing/2014/main" id="{3E5A2605-34D5-4E03-B4B0-2E8A14E4B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" y="2794543"/>
            <a:ext cx="1656000" cy="294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Obrázok, na ktorom je text, vnútri, osoba&#10;&#10;Obsah vygenerovaný pomocou AI môže byť nesprávny.">
            <a:extLst>
              <a:ext uri="{FF2B5EF4-FFF2-40B4-BE49-F238E27FC236}">
                <a16:creationId xmlns="" xmlns:a16="http://schemas.microsoft.com/office/drawing/2014/main" id="{F401E5EA-3789-65EE-62F9-3EEF3E6C0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64" y="2794543"/>
            <a:ext cx="1884920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Rovná spojovacia šípka 9">
            <a:extLst>
              <a:ext uri="{FF2B5EF4-FFF2-40B4-BE49-F238E27FC236}">
                <a16:creationId xmlns="" xmlns:a16="http://schemas.microsoft.com/office/drawing/2014/main" id="{8D2ADEAA-1D5E-5430-D923-73C2FFEBB70E}"/>
              </a:ext>
            </a:extLst>
          </p:cNvPr>
          <p:cNvCxnSpPr/>
          <p:nvPr/>
        </p:nvCxnSpPr>
        <p:spPr>
          <a:xfrm flipH="1">
            <a:off x="1673525" y="1431985"/>
            <a:ext cx="5538158" cy="182880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="" xmlns:a16="http://schemas.microsoft.com/office/drawing/2014/main" id="{0A4B313D-187E-8DD7-9E06-3CF9EB3B41B6}"/>
              </a:ext>
            </a:extLst>
          </p:cNvPr>
          <p:cNvCxnSpPr/>
          <p:nvPr/>
        </p:nvCxnSpPr>
        <p:spPr>
          <a:xfrm flipH="1">
            <a:off x="4166558" y="1682151"/>
            <a:ext cx="3476446" cy="2242868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stroj, konštruktérstvo, vnútri, technik&#10;&#10;Obsah vygenerovaný pomocou AI môže byť nesprávny.">
            <a:extLst>
              <a:ext uri="{FF2B5EF4-FFF2-40B4-BE49-F238E27FC236}">
                <a16:creationId xmlns="" xmlns:a16="http://schemas.microsoft.com/office/drawing/2014/main" id="{9D2152B5-03EA-DF36-818E-BCBDC282B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5148000" cy="289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Obrázok, na ktorom je vnútri, modrá, stroj&#10;&#10;Obsah vygenerovaný pomocou AI môže byť nesprávny.">
            <a:extLst>
              <a:ext uri="{FF2B5EF4-FFF2-40B4-BE49-F238E27FC236}">
                <a16:creationId xmlns="" xmlns:a16="http://schemas.microsoft.com/office/drawing/2014/main" id="{AA748257-B86A-39FD-165B-7C921DEAA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45" y="0"/>
            <a:ext cx="2592000" cy="460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Obrázok, na ktorom je osoba, technik, vnútri, drez&#10;&#10;Obsah vygenerovaný pomocou AI môže byť nesprávny.">
            <a:extLst>
              <a:ext uri="{FF2B5EF4-FFF2-40B4-BE49-F238E27FC236}">
                <a16:creationId xmlns="" xmlns:a16="http://schemas.microsoft.com/office/drawing/2014/main" id="{D4665851-2FA2-6F6F-6211-931853B5A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28" y="159857"/>
            <a:ext cx="2412000" cy="428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>
            <a:extLst>
              <a:ext uri="{FF2B5EF4-FFF2-40B4-BE49-F238E27FC236}">
                <a16:creationId xmlns="" xmlns:a16="http://schemas.microsoft.com/office/drawing/2014/main" id="{42A7089D-9CEC-90A5-2250-2936874AB151}"/>
              </a:ext>
            </a:extLst>
          </p:cNvPr>
          <p:cNvSpPr txBox="1"/>
          <p:nvPr/>
        </p:nvSpPr>
        <p:spPr>
          <a:xfrm>
            <a:off x="992038" y="5313872"/>
            <a:ext cx="10598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Pripevnenie jednotlivých komponentov na </a:t>
            </a:r>
            <a:r>
              <a:rPr lang="sk-SK" dirty="0" err="1">
                <a:solidFill>
                  <a:srgbClr val="FF0000"/>
                </a:solidFill>
              </a:rPr>
              <a:t>zavážací</a:t>
            </a:r>
            <a:r>
              <a:rPr lang="sk-SK" dirty="0">
                <a:solidFill>
                  <a:srgbClr val="FF0000"/>
                </a:solidFill>
              </a:rPr>
              <a:t> vozík a upevnenie</a:t>
            </a:r>
          </a:p>
          <a:p>
            <a:r>
              <a:rPr lang="sk-SK" dirty="0">
                <a:solidFill>
                  <a:srgbClr val="FF0000"/>
                </a:solidFill>
              </a:rPr>
              <a:t> uloženie do požadovaných komôrok a zabezpečenie systému prúdenia roztoku, počas programu </a:t>
            </a:r>
          </a:p>
          <a:p>
            <a:endParaRPr lang="sk-SK" dirty="0"/>
          </a:p>
        </p:txBody>
      </p:sp>
      <p:sp>
        <p:nvSpPr>
          <p:cNvPr id="9" name="Šípka: doľava 8">
            <a:extLst>
              <a:ext uri="{FF2B5EF4-FFF2-40B4-BE49-F238E27FC236}">
                <a16:creationId xmlns="" xmlns:a16="http://schemas.microsoft.com/office/drawing/2014/main" id="{EDE5234A-3574-BA8F-C28D-82B8118793E0}"/>
              </a:ext>
            </a:extLst>
          </p:cNvPr>
          <p:cNvSpPr/>
          <p:nvPr/>
        </p:nvSpPr>
        <p:spPr>
          <a:xfrm>
            <a:off x="9851366" y="16562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nahor 9">
            <a:extLst>
              <a:ext uri="{FF2B5EF4-FFF2-40B4-BE49-F238E27FC236}">
                <a16:creationId xmlns="" xmlns:a16="http://schemas.microsoft.com/office/drawing/2014/main" id="{AA5C472A-164E-F31E-309A-0B09033040D4}"/>
              </a:ext>
            </a:extLst>
          </p:cNvPr>
          <p:cNvSpPr/>
          <p:nvPr/>
        </p:nvSpPr>
        <p:spPr>
          <a:xfrm>
            <a:off x="6167887" y="18127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doprava 10">
            <a:extLst>
              <a:ext uri="{FF2B5EF4-FFF2-40B4-BE49-F238E27FC236}">
                <a16:creationId xmlns="" xmlns:a16="http://schemas.microsoft.com/office/drawing/2014/main" id="{8DD5C0EB-2582-3AEA-0B9B-84571B2E7879}"/>
              </a:ext>
            </a:extLst>
          </p:cNvPr>
          <p:cNvSpPr/>
          <p:nvPr/>
        </p:nvSpPr>
        <p:spPr>
          <a:xfrm>
            <a:off x="-129396" y="1598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 descr="Obrázok, na ktorom je text, vnútri, umenie&#10;&#10;Obsah vygenerovaný pomocou AI môže byť nesprávny.">
            <a:extLst>
              <a:ext uri="{FF2B5EF4-FFF2-40B4-BE49-F238E27FC236}">
                <a16:creationId xmlns="" xmlns:a16="http://schemas.microsoft.com/office/drawing/2014/main" id="{1EB6AE71-DDDE-2097-3978-166642906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5991" y="1966833"/>
            <a:ext cx="2124000" cy="377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Šípka: doprava 13">
            <a:extLst>
              <a:ext uri="{FF2B5EF4-FFF2-40B4-BE49-F238E27FC236}">
                <a16:creationId xmlns="" xmlns:a16="http://schemas.microsoft.com/office/drawing/2014/main" id="{4A02C392-B891-584C-DFFB-56D9B3EA7ACA}"/>
              </a:ext>
            </a:extLst>
          </p:cNvPr>
          <p:cNvSpPr/>
          <p:nvPr/>
        </p:nvSpPr>
        <p:spPr>
          <a:xfrm>
            <a:off x="1121435" y="34221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9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text, umenie, dlaždica/kachlička, mozaika&#10;&#10;Obsah vygenerovaný pomocou AI môže byť nesprávny.">
            <a:extLst>
              <a:ext uri="{FF2B5EF4-FFF2-40B4-BE49-F238E27FC236}">
                <a16:creationId xmlns="" xmlns:a16="http://schemas.microsoft.com/office/drawing/2014/main" id="{2E9D0592-F4F2-EFAB-0D80-C0D793263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5"/>
          <a:stretch>
            <a:fillRect/>
          </a:stretch>
        </p:blipFill>
        <p:spPr>
          <a:xfrm>
            <a:off x="652252" y="173278"/>
            <a:ext cx="2232000" cy="2685425"/>
          </a:xfrm>
          <a:prstGeom prst="rect">
            <a:avLst/>
          </a:prstGeom>
        </p:spPr>
      </p:pic>
      <p:pic>
        <p:nvPicPr>
          <p:cNvPr id="5" name="Obrázok 4" descr="Obrázok, na ktorom je vnútri, text, oceľ, Hliník&#10;&#10;Obsah vygenerovaný pomocou AI môže byť nesprávny.">
            <a:extLst>
              <a:ext uri="{FF2B5EF4-FFF2-40B4-BE49-F238E27FC236}">
                <a16:creationId xmlns="" xmlns:a16="http://schemas.microsoft.com/office/drawing/2014/main" id="{55154048-5EFD-E4F9-0AA4-E476A5419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38" y="173278"/>
            <a:ext cx="3276000" cy="5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>
            <a:extLst>
              <a:ext uri="{FF2B5EF4-FFF2-40B4-BE49-F238E27FC236}">
                <a16:creationId xmlns="" xmlns:a16="http://schemas.microsoft.com/office/drawing/2014/main" id="{5A77A244-A245-666C-C316-44009F846061}"/>
              </a:ext>
            </a:extLst>
          </p:cNvPr>
          <p:cNvSpPr txBox="1"/>
          <p:nvPr/>
        </p:nvSpPr>
        <p:spPr>
          <a:xfrm>
            <a:off x="7712015" y="672860"/>
            <a:ext cx="3575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Spustenie príslušného programu</a:t>
            </a:r>
          </a:p>
          <a:p>
            <a:r>
              <a:rPr lang="sk-SK" dirty="0"/>
              <a:t>Sledovanie procesu </a:t>
            </a:r>
          </a:p>
        </p:txBody>
      </p:sp>
      <p:pic>
        <p:nvPicPr>
          <p:cNvPr id="8" name="Obrázok 7" descr="Obrázok, na ktorom je kuchynský spotrebič, spotrebič, domáci spotrebič, vnútri&#10;&#10;Obsah vygenerovaný pomocou AI môže byť nesprávny.">
            <a:extLst>
              <a:ext uri="{FF2B5EF4-FFF2-40B4-BE49-F238E27FC236}">
                <a16:creationId xmlns="" xmlns:a16="http://schemas.microsoft.com/office/drawing/2014/main" id="{3DF11C87-637C-C80A-5EBD-D382206F8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24" y="1716657"/>
            <a:ext cx="2160000" cy="38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39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146854" y="60102"/>
            <a:ext cx="4159250" cy="41148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452" y="1469134"/>
            <a:ext cx="4197601" cy="3465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80" y="2561318"/>
            <a:ext cx="2736000" cy="303904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660822" y="5231027"/>
            <a:ext cx="655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                Priestorové   rozloženie systému na operačnej sále  </a:t>
            </a: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kuchynský spotrebič, spotrebič, domáci spotrebič, vnútri&#10;&#10;Obsah vygenerovaný pomocou AI môže byť nesprávny.">
            <a:extLst>
              <a:ext uri="{FF2B5EF4-FFF2-40B4-BE49-F238E27FC236}">
                <a16:creationId xmlns="" xmlns:a16="http://schemas.microsoft.com/office/drawing/2014/main" id="{82254A26-E5E7-C437-A4B9-78980CCC1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3"/>
          <a:stretch>
            <a:fillRect/>
          </a:stretch>
        </p:blipFill>
        <p:spPr>
          <a:xfrm>
            <a:off x="0" y="20594"/>
            <a:ext cx="4572000" cy="428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Šípka: doľava 3">
            <a:extLst>
              <a:ext uri="{FF2B5EF4-FFF2-40B4-BE49-F238E27FC236}">
                <a16:creationId xmlns="" xmlns:a16="http://schemas.microsoft.com/office/drawing/2014/main" id="{A589E59D-630F-5D2D-0DDB-FB28526770B0}"/>
              </a:ext>
            </a:extLst>
          </p:cNvPr>
          <p:cNvSpPr/>
          <p:nvPr/>
        </p:nvSpPr>
        <p:spPr>
          <a:xfrm>
            <a:off x="3851946" y="14099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 descr="Obrázok, na ktorom je vnútri, kuchynský spotrebič, Hliník, kov&#10;&#10;Obsah vygenerovaný pomocou AI môže byť nesprávny.">
            <a:extLst>
              <a:ext uri="{FF2B5EF4-FFF2-40B4-BE49-F238E27FC236}">
                <a16:creationId xmlns="" xmlns:a16="http://schemas.microsoft.com/office/drawing/2014/main" id="{2AEFF761-7221-8C39-49AA-B9D263640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56" y="301925"/>
            <a:ext cx="6336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Šípka: doľava 7">
            <a:extLst>
              <a:ext uri="{FF2B5EF4-FFF2-40B4-BE49-F238E27FC236}">
                <a16:creationId xmlns="" xmlns:a16="http://schemas.microsoft.com/office/drawing/2014/main" id="{302B8DFE-57D5-BD45-3350-0DD5EEE33E21}"/>
              </a:ext>
            </a:extLst>
          </p:cNvPr>
          <p:cNvSpPr/>
          <p:nvPr/>
        </p:nvSpPr>
        <p:spPr>
          <a:xfrm>
            <a:off x="10670876" y="62972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372A07DB-C1FF-7ECB-81C2-A5F68A0C1BE0}"/>
              </a:ext>
            </a:extLst>
          </p:cNvPr>
          <p:cNvSpPr txBox="1"/>
          <p:nvPr/>
        </p:nvSpPr>
        <p:spPr>
          <a:xfrm>
            <a:off x="2286000" y="4882551"/>
            <a:ext cx="694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Sušenie jednotlivých súčastí v sušiacom aparáte pri teplote 40 C</a:t>
            </a:r>
          </a:p>
        </p:txBody>
      </p:sp>
    </p:spTree>
    <p:extLst>
      <p:ext uri="{BB962C8B-B14F-4D97-AF65-F5344CB8AC3E}">
        <p14:creationId xmlns:p14="http://schemas.microsoft.com/office/powerpoint/2010/main" val="15199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troj, elektroinštalácia, konštruktérstvo, nástroj&#10;&#10;Obsah vygenerovaný pomocou AI môže byť nesprávny.">
            <a:extLst>
              <a:ext uri="{FF2B5EF4-FFF2-40B4-BE49-F238E27FC236}">
                <a16:creationId xmlns="" xmlns:a16="http://schemas.microsoft.com/office/drawing/2014/main" id="{990FB274-C6A2-18BE-20B4-2104E4AA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9"/>
          <a:stretch>
            <a:fillRect/>
          </a:stretch>
        </p:blipFill>
        <p:spPr>
          <a:xfrm>
            <a:off x="94890" y="0"/>
            <a:ext cx="8172000" cy="385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Obrázok, na ktorom je počítadlo, vnútri, kalkulačka&#10;&#10;Obsah vygenerovaný pomocou AI môže byť nesprávny.">
            <a:extLst>
              <a:ext uri="{FF2B5EF4-FFF2-40B4-BE49-F238E27FC236}">
                <a16:creationId xmlns="" xmlns:a16="http://schemas.microsoft.com/office/drawing/2014/main" id="{371F2345-4894-B9BD-7522-F994DFB38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38" y="154375"/>
            <a:ext cx="2412000" cy="42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 descr="Obrázok, na ktorom je nožnice, vnútri, ihla, osoba&#10;&#10;Obsah vygenerovaný pomocou AI môže byť nesprávny.">
            <a:extLst>
              <a:ext uri="{FF2B5EF4-FFF2-40B4-BE49-F238E27FC236}">
                <a16:creationId xmlns="" xmlns:a16="http://schemas.microsoft.com/office/drawing/2014/main" id="{3864CAED-64C1-67B9-36AB-A51074604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3700733"/>
            <a:ext cx="1660500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>
            <a:extLst>
              <a:ext uri="{FF2B5EF4-FFF2-40B4-BE49-F238E27FC236}">
                <a16:creationId xmlns="" xmlns:a16="http://schemas.microsoft.com/office/drawing/2014/main" id="{29D37BBA-8BC8-76A2-FEB0-E590F424BF62}"/>
              </a:ext>
            </a:extLst>
          </p:cNvPr>
          <p:cNvSpPr txBox="1"/>
          <p:nvPr/>
        </p:nvSpPr>
        <p:spPr>
          <a:xfrm>
            <a:off x="3441940" y="4442375"/>
            <a:ext cx="5290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Finalizácia súprav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skladanie a uloženie komponentov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olejovanie a kontrola funkčnosti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uloženie so zabezpečením poškodenia súčastí</a:t>
            </a:r>
          </a:p>
        </p:txBody>
      </p:sp>
    </p:spTree>
    <p:extLst>
      <p:ext uri="{BB962C8B-B14F-4D97-AF65-F5344CB8AC3E}">
        <p14:creationId xmlns:p14="http://schemas.microsoft.com/office/powerpoint/2010/main" val="5705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65962F5-3ADE-EA0F-FB6D-E79B7883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Nízkoteplotná  sterilizácia- nastavujeme proces 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976" y="1923716"/>
            <a:ext cx="3348000" cy="251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44" y="1721708"/>
            <a:ext cx="2304000" cy="30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12" y="1721708"/>
            <a:ext cx="4176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1482811" y="50003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Prístroj </a:t>
            </a:r>
            <a:r>
              <a:rPr lang="sk-SK" dirty="0" err="1" smtClean="0"/>
              <a:t>Poladus</a:t>
            </a:r>
            <a:r>
              <a:rPr lang="sk-SK" dirty="0" smtClean="0"/>
              <a:t> 150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637903" y="51850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Monitorovanie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7998941" y="5185034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Vyhodnotenie </a:t>
            </a:r>
            <a:r>
              <a:rPr lang="sk-SK" dirty="0" err="1" smtClean="0"/>
              <a:t>bioindikátorov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27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0" y="236173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73" y="115573"/>
            <a:ext cx="2451316" cy="43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30" y="750206"/>
            <a:ext cx="4392907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/>
          <p:cNvSpPr txBox="1"/>
          <p:nvPr/>
        </p:nvSpPr>
        <p:spPr>
          <a:xfrm>
            <a:off x="4366054" y="4654378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Pohľad do nášho osobného života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89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Ď</a:t>
            </a:r>
            <a:r>
              <a:rPr lang="sk" dirty="0" smtClean="0"/>
              <a:t>akujem za pozornosť </a:t>
            </a:r>
            <a:endParaRPr lang="sk" dirty="0"/>
          </a:p>
        </p:txBody>
      </p:sp>
      <p:pic>
        <p:nvPicPr>
          <p:cNvPr id="3" name="Zástupný symbol obrázka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8" b="24138"/>
          <a:stretch>
            <a:fillRect/>
          </a:stretch>
        </p:blipFill>
        <p:spPr/>
      </p:pic>
      <p:sp>
        <p:nvSpPr>
          <p:cNvPr id="7" name="Zástupný text 6">
            <a:extLst>
              <a:ext uri="{FF2B5EF4-FFF2-40B4-BE49-F238E27FC236}">
                <a16:creationId xmlns="" xmlns:a16="http://schemas.microsoft.com/office/drawing/2014/main" id="{FF53A60D-CFBC-F5BE-51AB-23453B69A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Naša budúcnosť je mladá generácia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819400" y="304800"/>
            <a:ext cx="9372600" cy="1200150"/>
          </a:xfrm>
        </p:spPr>
        <p:txBody>
          <a:bodyPr rtlCol="0"/>
          <a:lstStyle/>
          <a:p>
            <a:pPr rtl="0"/>
            <a:endParaRPr lang="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572000" cy="4114800"/>
          </a:xfrm>
        </p:spPr>
        <p:txBody>
          <a:bodyPr rtlCol="0"/>
          <a:lstStyle/>
          <a:p>
            <a:pPr rtl="0"/>
            <a:r>
              <a:rPr lang="sk" dirty="0"/>
              <a:t>Miesto pre prvú odrážku</a:t>
            </a:r>
          </a:p>
          <a:p>
            <a:pPr rtl="0"/>
            <a:r>
              <a:rPr lang="sk" dirty="0"/>
              <a:t>Miesto pre druhú odrážku</a:t>
            </a:r>
          </a:p>
          <a:p>
            <a:pPr rtl="0"/>
            <a:r>
              <a:rPr lang="sk" dirty="0"/>
              <a:t>Miesto pre tretiu odrážku</a:t>
            </a:r>
            <a:endParaRPr lang="en-US" dirty="0"/>
          </a:p>
        </p:txBody>
      </p:sp>
      <p:graphicFrame>
        <p:nvGraphicFramePr>
          <p:cNvPr id="5" name="Zástupný obsah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79774346"/>
              </p:ext>
            </p:extLst>
          </p:nvPr>
        </p:nvGraphicFramePr>
        <p:xfrm>
          <a:off x="7620000" y="1600200"/>
          <a:ext cx="4572000" cy="207991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9979">
                <a:tc>
                  <a:txBody>
                    <a:bodyPr/>
                    <a:lstStyle/>
                    <a:p>
                      <a:pPr rtl="0"/>
                      <a:r>
                        <a:rPr lang="sk"/>
                        <a:t>Trieda</a:t>
                      </a:r>
                      <a:endParaRPr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t>Skupina 1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t>Skupina 2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979">
                <a:tc>
                  <a:txBody>
                    <a:bodyPr/>
                    <a:lstStyle/>
                    <a:p>
                      <a:pPr rtl="0"/>
                      <a:r>
                        <a:t>Trieda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979">
                <a:tc>
                  <a:txBody>
                    <a:bodyPr/>
                    <a:lstStyle/>
                    <a:p>
                      <a:pPr rtl="0"/>
                      <a:r>
                        <a:t>Trieda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9979">
                <a:tc>
                  <a:txBody>
                    <a:bodyPr/>
                    <a:lstStyle/>
                    <a:p>
                      <a:pPr rtl="0"/>
                      <a:r>
                        <a:t>Trieda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"/>
            <a:ext cx="12192000" cy="68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3"/>
            <a:ext cx="12192000" cy="68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3"/>
            <a:ext cx="12192000" cy="68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P</a:t>
            </a:r>
            <a:r>
              <a:rPr lang="sk" dirty="0"/>
              <a:t>rípravný proces na transformáciu systému</a:t>
            </a:r>
          </a:p>
        </p:txBody>
      </p:sp>
      <p:graphicFrame>
        <p:nvGraphicFramePr>
          <p:cNvPr id="15" name="Zástupný obsah 14" descr="Diagram prestupu na vyššiu pozíciu zobrazujúci 5 krokov vzostupne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84073"/>
              </p:ext>
            </p:extLst>
          </p:nvPr>
        </p:nvGraphicFramePr>
        <p:xfrm>
          <a:off x="1544128" y="1600200"/>
          <a:ext cx="1003668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B39EE9F8-4080-F70B-4008-F0028F9A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sme zistili že je potrebné doplniť z technického vybavenia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Pojazdný vozík s väčšou plochou a protišmykovou úpravou - na transport samotných nástrojov v rámci OCS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Umývací dres s dlhšou plochou na manipuláciu pre manuálnu očistu – čistenie nástrojov, ktoré sú silne kontaminované pred strojovým čistením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Aktivácia špeciálneho programu Da Vinci v rámci DUA ( P19) a jeho inštalácia a dokúpenie špeciálneho vnútorného </a:t>
            </a:r>
            <a:r>
              <a:rPr lang="sk-SK" dirty="0" err="1">
                <a:solidFill>
                  <a:schemeClr val="tx2"/>
                </a:solidFill>
              </a:rPr>
              <a:t>zavážacieho</a:t>
            </a:r>
            <a:r>
              <a:rPr lang="sk-SK" dirty="0">
                <a:solidFill>
                  <a:schemeClr val="tx2"/>
                </a:solidFill>
              </a:rPr>
              <a:t> vozíka 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Zabezpečenie plastových boxov príslušnej dĺžky na transport nástrojov z COS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Overenie a nastavenie optimálnej teploty sušenia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Zabezpečiť nízkoteplotný sterilizačný prístroj – sterilizácia kamerového systému pre optickú zložku systému</a:t>
            </a:r>
          </a:p>
          <a:p>
            <a:pPr rtl="0">
              <a:buFont typeface="Wingdings" panose="05000000000000000000" pitchFamily="2" charset="2"/>
              <a:buChar char="Ø"/>
            </a:pPr>
            <a:endParaRPr lang="sk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0CFDF1C-FDC6-EB3A-BC5D-B2B5A5DC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Ako prebiehal edukačný proces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9EA8B6F-597F-4D52-7686-EA578D0AD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Stáž v UVN Praha – určená na oboznámenie so systémom ako takým, jeho reálne pôsobenie v praxi a následne spracovanie súčastí po ukončení operačného výkonu – zabezpečil dodávateľ – na vyhovujúcej úrovni s podnetnými odbornými skúsenosťami od školiteľov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Prenesenie nadobudnutých vedomosti a praktických zručností do nášho procesu spracovania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Aplikácia bezpečných a účinných metód spracovania po kontaminácií v samotnej reálnej praxi v našich podmienkach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technického vybavenia na základe technickej špecifikácie pre čo najefektívnejšie spracovanie </a:t>
            </a:r>
          </a:p>
        </p:txBody>
      </p:sp>
    </p:spTree>
    <p:extLst>
      <p:ext uri="{BB962C8B-B14F-4D97-AF65-F5344CB8AC3E}">
        <p14:creationId xmlns:p14="http://schemas.microsoft.com/office/powerpoint/2010/main" val="40296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6FAE6E3-7BCB-28B7-4E7D-F011F71A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F0"/>
                </a:solidFill>
              </a:rPr>
              <a:t>Dokumentovanie procesov NIS FONS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C6977765-BE9E-ADF5-652C-7B29FEAE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Zadanie jednotlivých sterilizačných položiek s výpočtom kompletných výkonov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Tvorba obrázkovej dokumentácie k jednotlivým položkám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obsahu súprav a ich zloženie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priamych a nepriamych nákladov a vytvorenie sterilizačnej položky pre každý produkt Da Vinci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tx2"/>
                </a:solidFill>
              </a:rPr>
              <a:t>Doplnenie nového typu sterilizácie – nízkoteplotná sterilizácia H2O2 pre vybrané sterilizačné položky</a:t>
            </a:r>
          </a:p>
        </p:txBody>
      </p:sp>
    </p:spTree>
    <p:extLst>
      <p:ext uri="{BB962C8B-B14F-4D97-AF65-F5344CB8AC3E}">
        <p14:creationId xmlns:p14="http://schemas.microsoft.com/office/powerpoint/2010/main" val="41921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júce sa det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3_TF03461883" id="{AC08C07A-D74F-4785-914F-09F8FB642F71}" vid="{153D2CD4-8C66-4AA7-872A-0064D6E66D3E}"/>
    </a:ext>
  </a:extLst>
</a:theme>
</file>

<file path=ppt/theme/theme2.xml><?xml version="1.0" encoding="utf-8"?>
<a:theme xmlns:a="http://schemas.openxmlformats.org/drawingml/2006/main" name="Motív balík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Návrh vzdelávacej prezentácie s motívom hrajúcich sa detí (kreslené ilustrácie, širokouhlý formát)</Template>
  <TotalTime>179</TotalTime>
  <Words>720</Words>
  <Application>Microsoft Office PowerPoint</Application>
  <PresentationFormat>Širokouhlá</PresentationFormat>
  <Paragraphs>108</Paragraphs>
  <Slides>24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7" baseType="lpstr">
      <vt:lpstr>Euphemia</vt:lpstr>
      <vt:lpstr>Wingdings</vt:lpstr>
      <vt:lpstr>Hrajúce sa deti 16:9</vt:lpstr>
      <vt:lpstr>Naše prvé skúsenosti so systémom Da Vinci </vt:lpstr>
      <vt:lpstr>Prezentácia programu PowerPoint</vt:lpstr>
      <vt:lpstr>Prezentácia programu PowerPoint</vt:lpstr>
      <vt:lpstr>Prezentácia programu PowerPoint</vt:lpstr>
      <vt:lpstr>Prezentácia programu PowerPoint</vt:lpstr>
      <vt:lpstr>Prípravný proces na transformáciu systému</vt:lpstr>
      <vt:lpstr>Čo sme zistili že je potrebné doplniť z technického vybavenia</vt:lpstr>
      <vt:lpstr>Ako prebiehal edukačný proces </vt:lpstr>
      <vt:lpstr>Dokumentovanie procesov NIS FONS</vt:lpstr>
      <vt:lpstr>Doplnenie produktov potrebných k procesu spracovania a kontroly</vt:lpstr>
      <vt:lpstr>Ako sa to začalo?</vt:lpstr>
      <vt:lpstr>Ako sme pokračovali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Nízkoteplotná  sterilizácia- nastavujeme proces  </vt:lpstr>
      <vt:lpstr>Prezentácia programu PowerPoint</vt:lpstr>
      <vt:lpstr>Ďakujem za pozornosť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Rozloženie nadpisu</dc:title>
  <dc:creator>Beressova Yveta</dc:creator>
  <cp:lastModifiedBy>Beressova Yveta</cp:lastModifiedBy>
  <cp:revision>16</cp:revision>
  <dcterms:created xsi:type="dcterms:W3CDTF">2025-10-10T13:22:01Z</dcterms:created>
  <dcterms:modified xsi:type="dcterms:W3CDTF">2025-10-17T13:19:26Z</dcterms:modified>
</cp:coreProperties>
</file>