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6" r:id="rId4"/>
    <p:sldId id="302" r:id="rId5"/>
    <p:sldId id="257" r:id="rId6"/>
    <p:sldId id="264" r:id="rId7"/>
    <p:sldId id="310" r:id="rId8"/>
    <p:sldId id="295" r:id="rId9"/>
    <p:sldId id="303" r:id="rId10"/>
    <p:sldId id="304" r:id="rId11"/>
    <p:sldId id="305" r:id="rId12"/>
    <p:sldId id="306" r:id="rId13"/>
    <p:sldId id="307" r:id="rId14"/>
    <p:sldId id="308" r:id="rId15"/>
    <p:sldId id="297" r:id="rId16"/>
    <p:sldId id="309" r:id="rId17"/>
    <p:sldId id="316" r:id="rId18"/>
    <p:sldId id="314" r:id="rId19"/>
    <p:sldId id="315" r:id="rId20"/>
    <p:sldId id="317" r:id="rId21"/>
    <p:sldId id="312" r:id="rId22"/>
    <p:sldId id="260" r:id="rId23"/>
    <p:sldId id="271" r:id="rId24"/>
    <p:sldId id="272" r:id="rId25"/>
    <p:sldId id="273" r:id="rId26"/>
    <p:sldId id="270" r:id="rId27"/>
    <p:sldId id="278" r:id="rId28"/>
    <p:sldId id="313" r:id="rId29"/>
    <p:sldId id="277" r:id="rId30"/>
    <p:sldId id="266" r:id="rId3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11" autoAdjust="0"/>
    <p:restoredTop sz="94660"/>
  </p:normalViewPr>
  <p:slideViewPr>
    <p:cSldViewPr snapToGrid="0">
      <p:cViewPr varScale="1">
        <p:scale>
          <a:sx n="85" d="100"/>
          <a:sy n="85" d="100"/>
        </p:scale>
        <p:origin x="2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3a3e92bcfc2ad8a1" providerId="LiveId" clId="{4FEC01CD-97A2-4327-B7EA-770EC8F1E024}"/>
  </pc:docChgLst>
  <pc:docChgLst>
    <pc:chgData userId="3a3e92bcfc2ad8a1" providerId="LiveId" clId="{FCE935A2-5875-4191-9B12-E2C3677BCFEF}"/>
    <pc:docChg chg="modSld sldOrd">
      <pc:chgData name="" userId="3a3e92bcfc2ad8a1" providerId="LiveId" clId="{FCE935A2-5875-4191-9B12-E2C3677BCFEF}" dt="2025-10-20T19:54:34.883" v="7"/>
      <pc:docMkLst>
        <pc:docMk/>
      </pc:docMkLst>
      <pc:sldChg chg="ord">
        <pc:chgData name="" userId="3a3e92bcfc2ad8a1" providerId="LiveId" clId="{FCE935A2-5875-4191-9B12-E2C3677BCFEF}" dt="2025-10-20T19:54:14.892" v="3"/>
        <pc:sldMkLst>
          <pc:docMk/>
          <pc:sldMk cId="4139665928" sldId="257"/>
        </pc:sldMkLst>
      </pc:sldChg>
      <pc:sldChg chg="ord">
        <pc:chgData name="" userId="3a3e92bcfc2ad8a1" providerId="LiveId" clId="{FCE935A2-5875-4191-9B12-E2C3677BCFEF}" dt="2025-10-20T19:54:34.883" v="7"/>
        <pc:sldMkLst>
          <pc:docMk/>
          <pc:sldMk cId="3963244658" sldId="264"/>
        </pc:sldMkLst>
      </pc:sldChg>
      <pc:sldChg chg="ord">
        <pc:chgData name="" userId="3a3e92bcfc2ad8a1" providerId="LiveId" clId="{FCE935A2-5875-4191-9B12-E2C3677BCFEF}" dt="2025-10-20T19:54:06.786" v="0"/>
        <pc:sldMkLst>
          <pc:docMk/>
          <pc:sldMk cId="3561607139" sldId="265"/>
        </pc:sldMkLst>
      </pc:sldChg>
      <pc:sldChg chg="ord">
        <pc:chgData name="" userId="3a3e92bcfc2ad8a1" providerId="LiveId" clId="{FCE935A2-5875-4191-9B12-E2C3677BCFEF}" dt="2025-10-20T19:54:12.827" v="2"/>
        <pc:sldMkLst>
          <pc:docMk/>
          <pc:sldMk cId="3900915564" sldId="276"/>
        </pc:sldMkLst>
      </pc:sldChg>
      <pc:sldChg chg="ord">
        <pc:chgData name="" userId="3a3e92bcfc2ad8a1" providerId="LiveId" clId="{FCE935A2-5875-4191-9B12-E2C3677BCFEF}" dt="2025-10-20T19:54:16.392" v="4"/>
        <pc:sldMkLst>
          <pc:docMk/>
          <pc:sldMk cId="2699511451" sldId="30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61EE4-99DB-6408-7FBA-D57ACD87A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BC10371-F4F4-8FDC-15F2-F054E6027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F25795A-9DD4-9F81-9335-928B8693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F63-1C1E-434E-9721-D3CD74E3F4D1}" type="datetimeFigureOut">
              <a:rPr lang="sk-SK" smtClean="0"/>
              <a:t>21. 10. 2025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0AC8032-A947-E8C4-C194-F18AA0C1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5249D07-C402-1E4E-37B7-D91BF681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0C4A-B8F2-4D82-B3EF-CDB5880C263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039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5BE94-0FB1-8A95-0D13-03F4F9A3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1D8FCD51-DF8B-1243-07B7-944DB30F4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140E113-7870-170C-4055-3E2414A2A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F63-1C1E-434E-9721-D3CD74E3F4D1}" type="datetimeFigureOut">
              <a:rPr lang="sk-SK" smtClean="0"/>
              <a:t>21. 10. 2025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3F23704-59A9-45F8-11C3-C9EB5F32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E9852C9-8257-95AB-14B5-5F17F675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0C4A-B8F2-4D82-B3EF-CDB5880C263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8053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5F80B7D-BA3B-BAB1-0443-AEACE54C5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108D5A6-9D5F-77E5-4E4C-F4CBE6C06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6B526EB-A400-7A61-F85E-EDD96824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F63-1C1E-434E-9721-D3CD74E3F4D1}" type="datetimeFigureOut">
              <a:rPr lang="sk-SK" smtClean="0"/>
              <a:t>21. 10. 2025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5BB1CDD-5052-0CD9-86F7-FB894C5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7236076-654D-840D-55E9-D298F135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0C4A-B8F2-4D82-B3EF-CDB5880C263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996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4297D-4521-0862-A789-CF316809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4F4B11D-E2C8-7B96-793E-52DA0790E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A600291-3172-2D76-6B49-AE07177A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F63-1C1E-434E-9721-D3CD74E3F4D1}" type="datetimeFigureOut">
              <a:rPr lang="sk-SK" smtClean="0"/>
              <a:t>21. 10. 2025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ECA0991-2381-5721-B8BB-652FBE5C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FB97B21-F207-46E0-995A-AE72E5CD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0C4A-B8F2-4D82-B3EF-CDB5880C263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7397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BAB9E-71B1-97A4-858D-51DE5420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2A7624-ADCC-E4E5-0CBB-B3A9F53D9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8522DBF-0D81-3537-42F3-020B233D6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F63-1C1E-434E-9721-D3CD74E3F4D1}" type="datetimeFigureOut">
              <a:rPr lang="sk-SK" smtClean="0"/>
              <a:t>21. 10. 2025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2C16E05-E37E-D4B2-5E63-2E815EEC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BA7E6BD-E431-36E7-0E43-7F091260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0C4A-B8F2-4D82-B3EF-CDB5880C263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395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27849-5210-B42B-17F6-E3C197AEF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D64609D-D898-9F11-31C8-9105012BB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4F06267-56FD-007E-5687-3DF1AD9B6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81A3829-E8AF-E739-AEC8-2AFCC0BC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F63-1C1E-434E-9721-D3CD74E3F4D1}" type="datetimeFigureOut">
              <a:rPr lang="sk-SK" smtClean="0"/>
              <a:t>21. 10. 2025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8242DB5-7D40-708C-FD09-B702FD92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47108AB-FF82-719C-BA60-FDFB0396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0C4A-B8F2-4D82-B3EF-CDB5880C263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705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3763C-2B7D-BBDE-3D67-8876E88F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CE6B7B-7BDA-C9E2-8705-6C998F7AE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E957B3C-31A7-B68F-B84E-063124656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7AA2B97-993C-B1F8-EEC4-881353947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F1CE823-CD0C-B906-D9BD-8FA014AE76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A36A7DB-3A74-3A59-AEBE-9DE7FDE0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F63-1C1E-434E-9721-D3CD74E3F4D1}" type="datetimeFigureOut">
              <a:rPr lang="sk-SK" smtClean="0"/>
              <a:t>21. 10. 2025</a:t>
            </a:fld>
            <a:endParaRPr lang="sk-SK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DDFCBAF-C5B3-67EA-99B3-5FC633AE9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2669EE6-3F57-8FA8-FBC9-2613758F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0C4A-B8F2-4D82-B3EF-CDB5880C263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147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17555-932A-7175-4726-6FD8831E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2D193B1-4E80-F0B2-3AD8-1BA6626A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F63-1C1E-434E-9721-D3CD74E3F4D1}" type="datetimeFigureOut">
              <a:rPr lang="sk-SK" smtClean="0"/>
              <a:t>21. 10. 2025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B3C438F-22BC-DC4E-6C16-1E0F2640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B87C99F-13A0-F5D7-3241-352E24EF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0C4A-B8F2-4D82-B3EF-CDB5880C263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4234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1934D7D-6E97-83C4-719B-635E15804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F63-1C1E-434E-9721-D3CD74E3F4D1}" type="datetimeFigureOut">
              <a:rPr lang="sk-SK" smtClean="0"/>
              <a:t>21. 10. 2025</a:t>
            </a:fld>
            <a:endParaRPr lang="sk-SK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3CF074D-32A8-634C-DD3A-ACFA5CAE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2274B9F-77E2-9C28-5A13-1A7310C3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0C4A-B8F2-4D82-B3EF-CDB5880C263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22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3B166-04B8-B3C4-6117-207A23E4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D9C7EC3-0AA7-13B4-1737-946506D16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32BA15-BDF3-0129-25DD-F7A3D07FA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56B384C-A2DC-53F6-6B68-4A50C14C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F63-1C1E-434E-9721-D3CD74E3F4D1}" type="datetimeFigureOut">
              <a:rPr lang="sk-SK" smtClean="0"/>
              <a:t>21. 10. 2025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F7AFDD3-CC4A-F152-7CD8-DBFED90C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AA2B21E-6B11-16FA-5839-98EDC333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0C4A-B8F2-4D82-B3EF-CDB5880C263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306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A1321F-0309-4FB4-9778-81D2DC3F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4AAE2FE-B227-FEB5-1D4E-4EB7D56C3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59F5E0-C4C7-DD39-6F00-357D174B8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57184CC-B7D2-723D-C3E6-35CA0EDF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F63-1C1E-434E-9721-D3CD74E3F4D1}" type="datetimeFigureOut">
              <a:rPr lang="sk-SK" smtClean="0"/>
              <a:t>21. 10. 2025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0A25237-0967-DDBF-4FE4-74265F8F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313BCF1-9420-7C8A-64A9-D547A983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0C4A-B8F2-4D82-B3EF-CDB5880C263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455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0C5C787-74B3-32D6-86F5-7A011C367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0BE955-45F1-A1C3-6E73-7EEC795C3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22E079A-C19A-1D2B-82F3-318F697A9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8EF63-1C1E-434E-9721-D3CD74E3F4D1}" type="datetimeFigureOut">
              <a:rPr lang="sk-SK" smtClean="0"/>
              <a:t>21. 10. 2025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5D599E9-0E7F-8339-2927-EA266DB5A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8910399-7B97-2D8F-C460-721831C15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40C4A-B8F2-4D82-B3EF-CDB5880C263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3493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B7CE901C-98DB-493F-9F00-1546ED6F596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06887" y="143504"/>
            <a:ext cx="5020376" cy="462027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C34AE40A-B031-8C7E-98DC-0F9CB87AD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310" y="3812140"/>
            <a:ext cx="4763053" cy="25237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F148D9-0CC4-A346-B2A4-46ACF316D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9199" y="2595651"/>
            <a:ext cx="9391176" cy="779190"/>
          </a:xfrm>
        </p:spPr>
        <p:txBody>
          <a:bodyPr>
            <a:noAutofit/>
          </a:bodyPr>
          <a:lstStyle/>
          <a:p>
            <a:r>
              <a:rPr lang="sk-SK" sz="4400" b="1" dirty="0">
                <a:latin typeface="Arial" panose="020B0604020202020204" pitchFamily="34" charset="0"/>
                <a:cs typeface="Arial" panose="020B0604020202020204" pitchFamily="34" charset="0"/>
              </a:rPr>
              <a:t>Mikrobiálne osídlenie pracoviska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9B2CA0-FBDD-9A8D-7DAE-D1C0879DA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150" y="5154706"/>
            <a:ext cx="5493328" cy="941826"/>
          </a:xfrm>
        </p:spPr>
        <p:txBody>
          <a:bodyPr>
            <a:normAutofit/>
          </a:bodyPr>
          <a:lstStyle/>
          <a:p>
            <a:pPr algn="r"/>
            <a:r>
              <a:rPr lang="sk-SK" b="1" dirty="0"/>
              <a:t>Mgr. Michal Adamišin, PhD., MPH</a:t>
            </a:r>
          </a:p>
          <a:p>
            <a:pPr algn="r"/>
            <a:r>
              <a:rPr lang="sk-SK" dirty="0"/>
              <a:t>Nemocničný hygienik – verejný zdravotník</a:t>
            </a:r>
          </a:p>
        </p:txBody>
      </p:sp>
    </p:spTree>
    <p:extLst>
      <p:ext uri="{BB962C8B-B14F-4D97-AF65-F5344CB8AC3E}">
        <p14:creationId xmlns:p14="http://schemas.microsoft.com/office/powerpoint/2010/main" val="5609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37CAF7-65FD-6C8A-5AD7-FBC08944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49" y="365672"/>
            <a:ext cx="7632700" cy="854075"/>
          </a:xfrm>
        </p:spPr>
        <p:txBody>
          <a:bodyPr/>
          <a:lstStyle/>
          <a:p>
            <a:pPr algn="ctr">
              <a:defRPr/>
            </a:pPr>
            <a:r>
              <a:rPr lang="sk-SK" sz="4000" b="1" dirty="0">
                <a:latin typeface="Calibri" panose="020F0502020204030204" pitchFamily="34" charset="0"/>
                <a:cs typeface="Calibri" panose="020F0502020204030204" pitchFamily="34" charset="0"/>
              </a:rPr>
              <a:t>Výskyt mikroorganizmov, 2024</a:t>
            </a: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2C07D696-8B02-45BE-98DA-2A39C43F8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780328"/>
              </p:ext>
            </p:extLst>
          </p:nvPr>
        </p:nvGraphicFramePr>
        <p:xfrm>
          <a:off x="2948501" y="1170619"/>
          <a:ext cx="6294996" cy="5349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3191">
                  <a:extLst>
                    <a:ext uri="{9D8B030D-6E8A-4147-A177-3AD203B41FA5}">
                      <a16:colId xmlns:a16="http://schemas.microsoft.com/office/drawing/2014/main" val="2203423162"/>
                    </a:ext>
                  </a:extLst>
                </a:gridCol>
                <a:gridCol w="1789499">
                  <a:extLst>
                    <a:ext uri="{9D8B030D-6E8A-4147-A177-3AD203B41FA5}">
                      <a16:colId xmlns:a16="http://schemas.microsoft.com/office/drawing/2014/main" val="3869248747"/>
                    </a:ext>
                  </a:extLst>
                </a:gridCol>
                <a:gridCol w="2522306">
                  <a:extLst>
                    <a:ext uri="{9D8B030D-6E8A-4147-A177-3AD203B41FA5}">
                      <a16:colId xmlns:a16="http://schemas.microsoft.com/office/drawing/2014/main" val="527350763"/>
                    </a:ext>
                  </a:extLst>
                </a:gridCol>
              </a:tblGrid>
              <a:tr h="1264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Materiály močových ciest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230525792"/>
                  </a:ext>
                </a:extLst>
              </a:tr>
              <a:tr h="7521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>
                          <a:effectLst/>
                        </a:rPr>
                        <a:t>Patogén rod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effectLst/>
                        </a:rPr>
                        <a:t>Patogén druh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effectLst/>
                        </a:rPr>
                        <a:t>Počet kmeňov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538830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Acinetobacter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>
                          <a:effectLst/>
                        </a:rPr>
                        <a:t>sp.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1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567140210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Citrobacter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freundii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1116661230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Citrobacter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Koseri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3173374912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Enterobacter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hormaechei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18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714602228"/>
                  </a:ext>
                </a:extLst>
              </a:tr>
              <a:tr h="147998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Enterobacter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sp.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3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1586695582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Enterococcus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faecalis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558559238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Enterococcus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faecium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103070055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Escherichia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coli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148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527443901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Klebsiella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oxytoca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26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630717337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Klebsiella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pneumoniae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55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803000844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Morganella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morganii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7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799364102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Proteus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mirabilis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498072666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Pseudomonas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aeruginosa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3930168117"/>
                  </a:ext>
                </a:extLst>
              </a:tr>
              <a:tr h="5900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Staphylococcus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aureus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4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1797017077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Streptococcus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agalactiae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5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604667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805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37CAF7-65FD-6C8A-5AD7-FBC08944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49" y="365672"/>
            <a:ext cx="7632700" cy="854075"/>
          </a:xfrm>
        </p:spPr>
        <p:txBody>
          <a:bodyPr/>
          <a:lstStyle/>
          <a:p>
            <a:pPr algn="ctr">
              <a:defRPr/>
            </a:pPr>
            <a:r>
              <a:rPr lang="sk-SK" sz="4000" b="1" dirty="0">
                <a:latin typeface="Calibri" panose="020F0502020204030204" pitchFamily="34" charset="0"/>
                <a:cs typeface="Calibri" panose="020F0502020204030204" pitchFamily="34" charset="0"/>
              </a:rPr>
              <a:t>Výskyt mikroorganizmov, 2024</a:t>
            </a: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2C07D696-8B02-45BE-98DA-2A39C43F8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55803"/>
              </p:ext>
            </p:extLst>
          </p:nvPr>
        </p:nvGraphicFramePr>
        <p:xfrm>
          <a:off x="2948501" y="1170619"/>
          <a:ext cx="6294996" cy="527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6558">
                  <a:extLst>
                    <a:ext uri="{9D8B030D-6E8A-4147-A177-3AD203B41FA5}">
                      <a16:colId xmlns:a16="http://schemas.microsoft.com/office/drawing/2014/main" val="2203423162"/>
                    </a:ext>
                  </a:extLst>
                </a:gridCol>
                <a:gridCol w="2160494">
                  <a:extLst>
                    <a:ext uri="{9D8B030D-6E8A-4147-A177-3AD203B41FA5}">
                      <a16:colId xmlns:a16="http://schemas.microsoft.com/office/drawing/2014/main" val="3869248747"/>
                    </a:ext>
                  </a:extLst>
                </a:gridCol>
                <a:gridCol w="2017944">
                  <a:extLst>
                    <a:ext uri="{9D8B030D-6E8A-4147-A177-3AD203B41FA5}">
                      <a16:colId xmlns:a16="http://schemas.microsoft.com/office/drawing/2014/main" val="527350763"/>
                    </a:ext>
                  </a:extLst>
                </a:gridCol>
              </a:tblGrid>
              <a:tr h="1264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2800" b="1" u="none" strike="noStrike" dirty="0">
                          <a:effectLst/>
                        </a:rPr>
                        <a:t>Materiály z rán</a:t>
                      </a:r>
                      <a:endParaRPr lang="sk-SK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230525792"/>
                  </a:ext>
                </a:extLst>
              </a:tr>
              <a:tr h="7521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u="none" strike="noStrike">
                          <a:effectLst/>
                        </a:rPr>
                        <a:t>Patogén rod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u="none" strike="noStrike" dirty="0">
                          <a:effectLst/>
                        </a:rPr>
                        <a:t>Patogén druh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u="none" strike="noStrike" dirty="0">
                          <a:effectLst/>
                        </a:rPr>
                        <a:t>Počet kmeňov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538830632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 dirty="0" err="1">
                          <a:effectLst/>
                        </a:rPr>
                        <a:t>Enterobacter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hormaechei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 dirty="0">
                          <a:effectLst/>
                        </a:rPr>
                        <a:t>11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714602228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Enterococcus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faecalis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558559238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Enterococcus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faecium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103070055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 dirty="0" err="1">
                          <a:effectLst/>
                        </a:rPr>
                        <a:t>Escherichia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coli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 dirty="0">
                          <a:effectLst/>
                        </a:rPr>
                        <a:t>51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527443901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 dirty="0" err="1">
                          <a:effectLst/>
                        </a:rPr>
                        <a:t>Klebsiella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pneumoniae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 dirty="0">
                          <a:effectLst/>
                        </a:rPr>
                        <a:t>11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803000844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 dirty="0" err="1">
                          <a:effectLst/>
                        </a:rPr>
                        <a:t>Morganella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 dirty="0" err="1">
                          <a:effectLst/>
                        </a:rPr>
                        <a:t>morganii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 dirty="0">
                          <a:effectLst/>
                        </a:rPr>
                        <a:t>1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799364102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Proteus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mirabilis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498072666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Pseudomonas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aeruginosa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3930168117"/>
                  </a:ext>
                </a:extLst>
              </a:tr>
              <a:tr h="59009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Staphylococcus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aureus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 dirty="0">
                          <a:effectLst/>
                        </a:rPr>
                        <a:t>136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1797017077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 dirty="0" err="1">
                          <a:effectLst/>
                        </a:rPr>
                        <a:t>Streptococcus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 dirty="0" err="1">
                          <a:effectLst/>
                        </a:rPr>
                        <a:t>agalactiae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 dirty="0">
                          <a:effectLst/>
                        </a:rPr>
                        <a:t>1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604667751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 dirty="0" err="1">
                          <a:effectLst/>
                        </a:rPr>
                        <a:t>Streptococcus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 dirty="0" err="1">
                          <a:effectLst/>
                        </a:rPr>
                        <a:t>dysgalactiae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 dirty="0">
                          <a:effectLst/>
                        </a:rPr>
                        <a:t>2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9764156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Streptococcus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 dirty="0" err="1">
                          <a:effectLst/>
                        </a:rPr>
                        <a:t>pyogenes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 dirty="0">
                          <a:effectLst/>
                        </a:rPr>
                        <a:t>45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95395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08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37CAF7-65FD-6C8A-5AD7-FBC08944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159485"/>
            <a:ext cx="7632700" cy="854075"/>
          </a:xfrm>
        </p:spPr>
        <p:txBody>
          <a:bodyPr/>
          <a:lstStyle/>
          <a:p>
            <a:pPr algn="ctr">
              <a:defRPr/>
            </a:pPr>
            <a:r>
              <a:rPr lang="sk-SK" sz="4000" b="1" dirty="0">
                <a:latin typeface="Calibri" panose="020F0502020204030204" pitchFamily="34" charset="0"/>
                <a:cs typeface="Calibri" panose="020F0502020204030204" pitchFamily="34" charset="0"/>
              </a:rPr>
              <a:t>Výskyt mikroorganizmov, 2024</a:t>
            </a:r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F52B30E2-DD6B-43C2-8B6F-20342AF5F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327958"/>
              </p:ext>
            </p:extLst>
          </p:nvPr>
        </p:nvGraphicFramePr>
        <p:xfrm>
          <a:off x="570985" y="1013560"/>
          <a:ext cx="5031957" cy="5666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1690">
                  <a:extLst>
                    <a:ext uri="{9D8B030D-6E8A-4147-A177-3AD203B41FA5}">
                      <a16:colId xmlns:a16="http://schemas.microsoft.com/office/drawing/2014/main" val="2142190587"/>
                    </a:ext>
                  </a:extLst>
                </a:gridCol>
                <a:gridCol w="1670446">
                  <a:extLst>
                    <a:ext uri="{9D8B030D-6E8A-4147-A177-3AD203B41FA5}">
                      <a16:colId xmlns:a16="http://schemas.microsoft.com/office/drawing/2014/main" val="1717382589"/>
                    </a:ext>
                  </a:extLst>
                </a:gridCol>
                <a:gridCol w="1649821">
                  <a:extLst>
                    <a:ext uri="{9D8B030D-6E8A-4147-A177-3AD203B41FA5}">
                      <a16:colId xmlns:a16="http://schemas.microsoft.com/office/drawing/2014/main" val="1095546389"/>
                    </a:ext>
                  </a:extLst>
                </a:gridCol>
              </a:tblGrid>
              <a:tr h="9950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Hemokultúry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4144228963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u="none" strike="noStrike">
                          <a:effectLst/>
                        </a:rPr>
                        <a:t>Patogén rod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u="none" strike="noStrike">
                          <a:effectLst/>
                        </a:rPr>
                        <a:t>Patogén druh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u="none" strike="noStrike" dirty="0">
                          <a:effectLst/>
                        </a:rPr>
                        <a:t>Počet kmeňov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902355892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Acinetobacter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johnsonii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640308383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Acinetobacter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lwoffii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4261436388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Acinetobacter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soli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2304504982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 err="1">
                          <a:effectLst/>
                        </a:rPr>
                        <a:t>Actinomyces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 err="1">
                          <a:effectLst/>
                        </a:rPr>
                        <a:t>oris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1585877845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 err="1">
                          <a:effectLst/>
                        </a:rPr>
                        <a:t>Bacillus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 err="1">
                          <a:effectLst/>
                        </a:rPr>
                        <a:t>cereus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3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3864665458"/>
                  </a:ext>
                </a:extLst>
              </a:tr>
              <a:tr h="123531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 err="1">
                          <a:effectLst/>
                        </a:rPr>
                        <a:t>Bacillus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licheniformis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58603233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 err="1">
                          <a:effectLst/>
                        </a:rPr>
                        <a:t>Brevibacterium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luteolum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1585084024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Campylobacter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ureolyticus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2614944890"/>
                  </a:ext>
                </a:extLst>
              </a:tr>
              <a:tr h="141956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Corynebacterium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lipophiloflavum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2135957176"/>
                  </a:ext>
                </a:extLst>
              </a:tr>
              <a:tr h="113579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 err="1">
                          <a:effectLst/>
                        </a:rPr>
                        <a:t>Corynebacterium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tuberculostearicum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2225838427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Enterobacter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hormaechei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2313811535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 err="1">
                          <a:effectLst/>
                        </a:rPr>
                        <a:t>Enterococcus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faecalis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4215657714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Enterococcus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faecium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3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1932737644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Escherichia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coli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28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2941370668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 err="1">
                          <a:effectLst/>
                        </a:rPr>
                        <a:t>Fusobacterium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nucleatum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1141552587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Grampozitívne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koky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1556204990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Klebsiella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oxytoca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3147963942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 err="1">
                          <a:effectLst/>
                        </a:rPr>
                        <a:t>Klebsiella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pneumoniae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13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2868711254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Klebsiella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variicola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1592783547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Micrococcus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luteus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2859602337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 err="1">
                          <a:effectLst/>
                        </a:rPr>
                        <a:t>Morganella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 err="1">
                          <a:effectLst/>
                        </a:rPr>
                        <a:t>morganii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832800919"/>
                  </a:ext>
                </a:extLst>
              </a:tr>
            </a:tbl>
          </a:graphicData>
        </a:graphic>
      </p:graphicFrame>
      <p:graphicFrame>
        <p:nvGraphicFramePr>
          <p:cNvPr id="6" name="Tabuľka 5">
            <a:extLst>
              <a:ext uri="{FF2B5EF4-FFF2-40B4-BE49-F238E27FC236}">
                <a16:creationId xmlns:a16="http://schemas.microsoft.com/office/drawing/2014/main" id="{BEF72A3A-B0C7-49F8-844E-1BA64253D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981137"/>
              </p:ext>
            </p:extLst>
          </p:nvPr>
        </p:nvGraphicFramePr>
        <p:xfrm>
          <a:off x="6589060" y="1013560"/>
          <a:ext cx="5229178" cy="5666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8778">
                  <a:extLst>
                    <a:ext uri="{9D8B030D-6E8A-4147-A177-3AD203B41FA5}">
                      <a16:colId xmlns:a16="http://schemas.microsoft.com/office/drawing/2014/main" val="2142190587"/>
                    </a:ext>
                  </a:extLst>
                </a:gridCol>
                <a:gridCol w="1735917">
                  <a:extLst>
                    <a:ext uri="{9D8B030D-6E8A-4147-A177-3AD203B41FA5}">
                      <a16:colId xmlns:a16="http://schemas.microsoft.com/office/drawing/2014/main" val="1717382589"/>
                    </a:ext>
                  </a:extLst>
                </a:gridCol>
                <a:gridCol w="1714483">
                  <a:extLst>
                    <a:ext uri="{9D8B030D-6E8A-4147-A177-3AD203B41FA5}">
                      <a16:colId xmlns:a16="http://schemas.microsoft.com/office/drawing/2014/main" val="1095546389"/>
                    </a:ext>
                  </a:extLst>
                </a:gridCol>
              </a:tblGrid>
              <a:tr h="6309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1600" b="1" i="0" u="none" strike="noStrike" dirty="0">
                          <a:effectLst/>
                        </a:rPr>
                        <a:t>Hemokultúry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4144228963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i="0" u="none" strike="noStrike">
                          <a:effectLst/>
                        </a:rPr>
                        <a:t>Patogén rod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i="0" u="none" strike="noStrike" dirty="0">
                          <a:effectLst/>
                        </a:rPr>
                        <a:t>Patogén druh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i="0" u="none" strike="noStrike" dirty="0">
                          <a:effectLst/>
                        </a:rPr>
                        <a:t>Počet kmeňov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902355892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 err="1">
                          <a:effectLst/>
                        </a:rPr>
                        <a:t>Porphyromonas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somerae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1655472384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Prevotella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bergensis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1380383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Pseudomonas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aeruginosa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7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3367778141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 err="1">
                          <a:effectLst/>
                        </a:rPr>
                        <a:t>Pseudomonas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monteilii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936028528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Salmonella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sp.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536788083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Serratia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marcescens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2822292484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Staphylococcus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aureus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14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2138687183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Staphylococcus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borealis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4008763239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Staphylococcus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capitis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3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689535390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Staphylococcus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caprae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3049044740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Staphylococcus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epidermidis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69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2977575674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Staphylococcus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haemolyticus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35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2894121191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Staphylococcus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hominis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2564445051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Staphylococcus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pasteuri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1955837080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Staphylococcus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warneri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2607755630"/>
                  </a:ext>
                </a:extLst>
              </a:tr>
              <a:tr h="113579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Stenotrophomonas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maltophilia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916417205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Streptococcus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intermedius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3258925737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Streptococcus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mitis_oralis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5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2049246126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 err="1">
                          <a:effectLst/>
                        </a:rPr>
                        <a:t>Streptococcus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parasanguinis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3815829750"/>
                  </a:ext>
                </a:extLst>
              </a:tr>
              <a:tr h="6057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Streptococcus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sp.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662471244"/>
                  </a:ext>
                </a:extLst>
              </a:tr>
              <a:tr h="63099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Streptococcus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vestibularis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4" marR="2524" marT="2524" marB="0" anchor="b"/>
                </a:tc>
                <a:extLst>
                  <a:ext uri="{0D108BD9-81ED-4DB2-BD59-A6C34878D82A}">
                    <a16:rowId xmlns:a16="http://schemas.microsoft.com/office/drawing/2014/main" val="774264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73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37CAF7-65FD-6C8A-5AD7-FBC08944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49" y="365672"/>
            <a:ext cx="7632700" cy="854075"/>
          </a:xfrm>
        </p:spPr>
        <p:txBody>
          <a:bodyPr/>
          <a:lstStyle/>
          <a:p>
            <a:pPr algn="ctr">
              <a:defRPr/>
            </a:pPr>
            <a:r>
              <a:rPr lang="sk-SK" sz="4000" b="1" dirty="0">
                <a:latin typeface="Calibri" panose="020F0502020204030204" pitchFamily="34" charset="0"/>
                <a:cs typeface="Calibri" panose="020F0502020204030204" pitchFamily="34" charset="0"/>
              </a:rPr>
              <a:t>Výskyt mikroorganizmov, 2024</a:t>
            </a: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2C07D696-8B02-45BE-98DA-2A39C43F8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04972"/>
              </p:ext>
            </p:extLst>
          </p:nvPr>
        </p:nvGraphicFramePr>
        <p:xfrm>
          <a:off x="483207" y="1219747"/>
          <a:ext cx="6294996" cy="2239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3191">
                  <a:extLst>
                    <a:ext uri="{9D8B030D-6E8A-4147-A177-3AD203B41FA5}">
                      <a16:colId xmlns:a16="http://schemas.microsoft.com/office/drawing/2014/main" val="2203423162"/>
                    </a:ext>
                  </a:extLst>
                </a:gridCol>
                <a:gridCol w="1789499">
                  <a:extLst>
                    <a:ext uri="{9D8B030D-6E8A-4147-A177-3AD203B41FA5}">
                      <a16:colId xmlns:a16="http://schemas.microsoft.com/office/drawing/2014/main" val="3869248747"/>
                    </a:ext>
                  </a:extLst>
                </a:gridCol>
                <a:gridCol w="2522306">
                  <a:extLst>
                    <a:ext uri="{9D8B030D-6E8A-4147-A177-3AD203B41FA5}">
                      <a16:colId xmlns:a16="http://schemas.microsoft.com/office/drawing/2014/main" val="527350763"/>
                    </a:ext>
                  </a:extLst>
                </a:gridCol>
              </a:tblGrid>
              <a:tr h="1264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Materiály z oka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230525792"/>
                  </a:ext>
                </a:extLst>
              </a:tr>
              <a:tr h="7521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>
                          <a:effectLst/>
                        </a:rPr>
                        <a:t>Patogén rod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effectLst/>
                        </a:rPr>
                        <a:t>Patogén druh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effectLst/>
                        </a:rPr>
                        <a:t>Počet kmeňov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538830632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Corynebacterium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macginleyi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103070055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Escherichia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coli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2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527443901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Haemophilus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influenzae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3000844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Pseudomonas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aeruginosa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3930168117"/>
                  </a:ext>
                </a:extLst>
              </a:tr>
              <a:tr h="5900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Staphylococcus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aureus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25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1797017077"/>
                  </a:ext>
                </a:extLst>
              </a:tr>
            </a:tbl>
          </a:graphicData>
        </a:graphic>
      </p:graphicFrame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20B389FD-EAC8-49CC-A266-34DC92D7B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206651"/>
              </p:ext>
            </p:extLst>
          </p:nvPr>
        </p:nvGraphicFramePr>
        <p:xfrm>
          <a:off x="5189678" y="3711934"/>
          <a:ext cx="6294996" cy="2863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3191">
                  <a:extLst>
                    <a:ext uri="{9D8B030D-6E8A-4147-A177-3AD203B41FA5}">
                      <a16:colId xmlns:a16="http://schemas.microsoft.com/office/drawing/2014/main" val="2203423162"/>
                    </a:ext>
                  </a:extLst>
                </a:gridCol>
                <a:gridCol w="1789499">
                  <a:extLst>
                    <a:ext uri="{9D8B030D-6E8A-4147-A177-3AD203B41FA5}">
                      <a16:colId xmlns:a16="http://schemas.microsoft.com/office/drawing/2014/main" val="3869248747"/>
                    </a:ext>
                  </a:extLst>
                </a:gridCol>
                <a:gridCol w="2522306">
                  <a:extLst>
                    <a:ext uri="{9D8B030D-6E8A-4147-A177-3AD203B41FA5}">
                      <a16:colId xmlns:a16="http://schemas.microsoft.com/office/drawing/2014/main" val="527350763"/>
                    </a:ext>
                  </a:extLst>
                </a:gridCol>
              </a:tblGrid>
              <a:tr h="1264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Materiály z ucha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230525792"/>
                  </a:ext>
                </a:extLst>
              </a:tr>
              <a:tr h="7521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>
                          <a:effectLst/>
                        </a:rPr>
                        <a:t>Patogén rod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effectLst/>
                        </a:rPr>
                        <a:t>Patogén druh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effectLst/>
                        </a:rPr>
                        <a:t>Počet kmeňov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538830632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Enterobacter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hormaechei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4001284854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Enterococcus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faecalis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103070055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Escherichia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coli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3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527443901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Haemophilus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influenzae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3000844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Klebsiella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pneumoniae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49816372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Pseudomonas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aeruginosa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3930168117"/>
                  </a:ext>
                </a:extLst>
              </a:tr>
              <a:tr h="5900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Staphylococcus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aureus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179701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38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37CAF7-65FD-6C8A-5AD7-FBC08944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49" y="365672"/>
            <a:ext cx="7632700" cy="854075"/>
          </a:xfrm>
        </p:spPr>
        <p:txBody>
          <a:bodyPr/>
          <a:lstStyle/>
          <a:p>
            <a:pPr algn="ctr">
              <a:defRPr/>
            </a:pPr>
            <a:r>
              <a:rPr lang="sk-SK" sz="4000" b="1" dirty="0">
                <a:latin typeface="Calibri" panose="020F0502020204030204" pitchFamily="34" charset="0"/>
                <a:cs typeface="Calibri" panose="020F0502020204030204" pitchFamily="34" charset="0"/>
              </a:rPr>
              <a:t>Výskyt mikroorganizmov, 2024</a:t>
            </a: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2C07D696-8B02-45BE-98DA-2A39C43F8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963574"/>
              </p:ext>
            </p:extLst>
          </p:nvPr>
        </p:nvGraphicFramePr>
        <p:xfrm>
          <a:off x="483207" y="1219747"/>
          <a:ext cx="6294996" cy="2239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3191">
                  <a:extLst>
                    <a:ext uri="{9D8B030D-6E8A-4147-A177-3AD203B41FA5}">
                      <a16:colId xmlns:a16="http://schemas.microsoft.com/office/drawing/2014/main" val="2203423162"/>
                    </a:ext>
                  </a:extLst>
                </a:gridCol>
                <a:gridCol w="1789499">
                  <a:extLst>
                    <a:ext uri="{9D8B030D-6E8A-4147-A177-3AD203B41FA5}">
                      <a16:colId xmlns:a16="http://schemas.microsoft.com/office/drawing/2014/main" val="3869248747"/>
                    </a:ext>
                  </a:extLst>
                </a:gridCol>
                <a:gridCol w="2522306">
                  <a:extLst>
                    <a:ext uri="{9D8B030D-6E8A-4147-A177-3AD203B41FA5}">
                      <a16:colId xmlns:a16="http://schemas.microsoft.com/office/drawing/2014/main" val="527350763"/>
                    </a:ext>
                  </a:extLst>
                </a:gridCol>
              </a:tblGrid>
              <a:tr h="1264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 err="1">
                          <a:effectLst/>
                        </a:rPr>
                        <a:t>Likvor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230525792"/>
                  </a:ext>
                </a:extLst>
              </a:tr>
              <a:tr h="7521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>
                          <a:effectLst/>
                        </a:rPr>
                        <a:t>Patogén rod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effectLst/>
                        </a:rPr>
                        <a:t>Patogén druh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effectLst/>
                        </a:rPr>
                        <a:t>Počet kmeňov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538830632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Brevundimonas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aurantiaca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103070055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>
                          <a:effectLst/>
                        </a:rPr>
                        <a:t>Micrococcus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>
                          <a:effectLst/>
                        </a:rPr>
                        <a:t>luteus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1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527443901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Sphigomonas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paucimobilis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3000844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>
                          <a:effectLst/>
                        </a:rPr>
                        <a:t>Staphylococcus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capitis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3930168117"/>
                  </a:ext>
                </a:extLst>
              </a:tr>
              <a:tr h="5900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>
                          <a:effectLst/>
                        </a:rPr>
                        <a:t>Staphylococcus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epidermidis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3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1797017077"/>
                  </a:ext>
                </a:extLst>
              </a:tr>
            </a:tbl>
          </a:graphicData>
        </a:graphic>
      </p:graphicFrame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20B389FD-EAC8-49CC-A266-34DC92D7B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94164"/>
              </p:ext>
            </p:extLst>
          </p:nvPr>
        </p:nvGraphicFramePr>
        <p:xfrm>
          <a:off x="5189678" y="3711934"/>
          <a:ext cx="6294996" cy="2863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3191">
                  <a:extLst>
                    <a:ext uri="{9D8B030D-6E8A-4147-A177-3AD203B41FA5}">
                      <a16:colId xmlns:a16="http://schemas.microsoft.com/office/drawing/2014/main" val="2203423162"/>
                    </a:ext>
                  </a:extLst>
                </a:gridCol>
                <a:gridCol w="2258002">
                  <a:extLst>
                    <a:ext uri="{9D8B030D-6E8A-4147-A177-3AD203B41FA5}">
                      <a16:colId xmlns:a16="http://schemas.microsoft.com/office/drawing/2014/main" val="3869248747"/>
                    </a:ext>
                  </a:extLst>
                </a:gridCol>
                <a:gridCol w="2053803">
                  <a:extLst>
                    <a:ext uri="{9D8B030D-6E8A-4147-A177-3AD203B41FA5}">
                      <a16:colId xmlns:a16="http://schemas.microsoft.com/office/drawing/2014/main" val="527350763"/>
                    </a:ext>
                  </a:extLst>
                </a:gridCol>
              </a:tblGrid>
              <a:tr h="1264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Materiály z pohlavných orgánov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230525792"/>
                  </a:ext>
                </a:extLst>
              </a:tr>
              <a:tr h="7521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>
                          <a:effectLst/>
                        </a:rPr>
                        <a:t>Patogén rod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effectLst/>
                        </a:rPr>
                        <a:t>Patogén druh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effectLst/>
                        </a:rPr>
                        <a:t>Počet kmeňov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538830632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Enterobacter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hormaechei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4001284854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Enterococcus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faecalis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103070055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Escherichia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coli</a:t>
                      </a:r>
                      <a:r>
                        <a:rPr lang="sk-SK" sz="2000" u="none" strike="noStrike" dirty="0">
                          <a:effectLst/>
                        </a:rPr>
                        <a:t> + </a:t>
                      </a:r>
                      <a:r>
                        <a:rPr lang="sk-SK" sz="2000" u="none" strike="noStrike" dirty="0" err="1">
                          <a:effectLst/>
                        </a:rPr>
                        <a:t>haemolytica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6+1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527443901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Klebsiella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pneumoniae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49816372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Proteus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mirabilis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7425441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Pseudomonas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aeruginosa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3930168117"/>
                  </a:ext>
                </a:extLst>
              </a:tr>
              <a:tr h="5900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>
                          <a:effectLst/>
                        </a:rPr>
                        <a:t>Staphylococcus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aureus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179701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339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D703F-C576-470E-DC72-FDF47DB60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77"/>
            <a:ext cx="10515600" cy="833717"/>
          </a:xfrm>
        </p:spPr>
        <p:txBody>
          <a:bodyPr>
            <a:normAutofit/>
          </a:bodyPr>
          <a:lstStyle/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Mikrobiálne osídlenie prostredia 2024</a:t>
            </a: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E23E1EA2-7628-4FAC-BFAF-2F800A5C1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569949"/>
              </p:ext>
            </p:extLst>
          </p:nvPr>
        </p:nvGraphicFramePr>
        <p:xfrm>
          <a:off x="340660" y="717017"/>
          <a:ext cx="11277600" cy="6085650"/>
        </p:xfrm>
        <a:graphic>
          <a:graphicData uri="http://schemas.openxmlformats.org/drawingml/2006/table">
            <a:tbl>
              <a:tblPr/>
              <a:tblGrid>
                <a:gridCol w="1151631">
                  <a:extLst>
                    <a:ext uri="{9D8B030D-6E8A-4147-A177-3AD203B41FA5}">
                      <a16:colId xmlns:a16="http://schemas.microsoft.com/office/drawing/2014/main" val="222833712"/>
                    </a:ext>
                  </a:extLst>
                </a:gridCol>
                <a:gridCol w="1860509">
                  <a:extLst>
                    <a:ext uri="{9D8B030D-6E8A-4147-A177-3AD203B41FA5}">
                      <a16:colId xmlns:a16="http://schemas.microsoft.com/office/drawing/2014/main" val="2013915275"/>
                    </a:ext>
                  </a:extLst>
                </a:gridCol>
                <a:gridCol w="1280302">
                  <a:extLst>
                    <a:ext uri="{9D8B030D-6E8A-4147-A177-3AD203B41FA5}">
                      <a16:colId xmlns:a16="http://schemas.microsoft.com/office/drawing/2014/main" val="739095632"/>
                    </a:ext>
                  </a:extLst>
                </a:gridCol>
                <a:gridCol w="1989180">
                  <a:extLst>
                    <a:ext uri="{9D8B030D-6E8A-4147-A177-3AD203B41FA5}">
                      <a16:colId xmlns:a16="http://schemas.microsoft.com/office/drawing/2014/main" val="4096095226"/>
                    </a:ext>
                  </a:extLst>
                </a:gridCol>
                <a:gridCol w="2031057">
                  <a:extLst>
                    <a:ext uri="{9D8B030D-6E8A-4147-A177-3AD203B41FA5}">
                      <a16:colId xmlns:a16="http://schemas.microsoft.com/office/drawing/2014/main" val="694069519"/>
                    </a:ext>
                  </a:extLst>
                </a:gridCol>
                <a:gridCol w="1130692">
                  <a:extLst>
                    <a:ext uri="{9D8B030D-6E8A-4147-A177-3AD203B41FA5}">
                      <a16:colId xmlns:a16="http://schemas.microsoft.com/office/drawing/2014/main" val="209912863"/>
                    </a:ext>
                  </a:extLst>
                </a:gridCol>
                <a:gridCol w="1080436">
                  <a:extLst>
                    <a:ext uri="{9D8B030D-6E8A-4147-A177-3AD203B41FA5}">
                      <a16:colId xmlns:a16="http://schemas.microsoft.com/office/drawing/2014/main" val="3284976271"/>
                    </a:ext>
                  </a:extLst>
                </a:gridCol>
                <a:gridCol w="753793">
                  <a:extLst>
                    <a:ext uri="{9D8B030D-6E8A-4147-A177-3AD203B41FA5}">
                      <a16:colId xmlns:a16="http://schemas.microsoft.com/office/drawing/2014/main" val="156580441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Dátum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Pracovisko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sterov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pozitívnych sterov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Percento pozitívnych sterov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negatívnych sterov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Ruky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435791"/>
                  </a:ext>
                </a:extLst>
              </a:tr>
              <a:tr h="19889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Hraničné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Negatívne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094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29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14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902370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0/6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887107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900820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888605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170073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547786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200516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883797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121694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491411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981079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521697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169298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382168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30.10.2024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304841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27.11.2024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618386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27.11.2024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07309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27.11.2024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67491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27.11.2024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351231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27.11.2024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716736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5603"/>
                  </a:ext>
                </a:extLst>
              </a:tr>
              <a:tr h="218932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4.12.2024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956147"/>
                  </a:ext>
                </a:extLst>
              </a:tr>
              <a:tr h="327022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SVALZ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0/13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670078"/>
                  </a:ext>
                </a:extLst>
              </a:tr>
            </a:tbl>
          </a:graphicData>
        </a:graphic>
      </p:graphicFrame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AE15AEF2-8C40-4421-8DB1-A390B9EBA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839293"/>
              </p:ext>
            </p:extLst>
          </p:nvPr>
        </p:nvGraphicFramePr>
        <p:xfrm>
          <a:off x="645458" y="2272676"/>
          <a:ext cx="5245240" cy="1733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6189">
                  <a:extLst>
                    <a:ext uri="{9D8B030D-6E8A-4147-A177-3AD203B41FA5}">
                      <a16:colId xmlns:a16="http://schemas.microsoft.com/office/drawing/2014/main" val="2203423162"/>
                    </a:ext>
                  </a:extLst>
                </a:gridCol>
                <a:gridCol w="1229051">
                  <a:extLst>
                    <a:ext uri="{9D8B030D-6E8A-4147-A177-3AD203B41FA5}">
                      <a16:colId xmlns:a16="http://schemas.microsoft.com/office/drawing/2014/main" val="527350763"/>
                    </a:ext>
                  </a:extLst>
                </a:gridCol>
              </a:tblGrid>
              <a:tr h="122024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sterov</a:t>
                      </a: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103070055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pozitívnych sterov</a:t>
                      </a: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527443901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Percento pozitivity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3000844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Ruky</a:t>
                      </a: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0/10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3930168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060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D703F-C576-470E-DC72-FDF47DB60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77"/>
            <a:ext cx="10515600" cy="833717"/>
          </a:xfrm>
        </p:spPr>
        <p:txBody>
          <a:bodyPr>
            <a:normAutofit/>
          </a:bodyPr>
          <a:lstStyle/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Mikrobiálne osídlenie prostredia 2024</a:t>
            </a:r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00BA18EF-26F5-407C-979F-7F81895B3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280693"/>
              </p:ext>
            </p:extLst>
          </p:nvPr>
        </p:nvGraphicFramePr>
        <p:xfrm>
          <a:off x="340660" y="717017"/>
          <a:ext cx="11277600" cy="5895420"/>
        </p:xfrm>
        <a:graphic>
          <a:graphicData uri="http://schemas.openxmlformats.org/drawingml/2006/table">
            <a:tbl>
              <a:tblPr/>
              <a:tblGrid>
                <a:gridCol w="1151631">
                  <a:extLst>
                    <a:ext uri="{9D8B030D-6E8A-4147-A177-3AD203B41FA5}">
                      <a16:colId xmlns:a16="http://schemas.microsoft.com/office/drawing/2014/main" val="222833712"/>
                    </a:ext>
                  </a:extLst>
                </a:gridCol>
                <a:gridCol w="1860509">
                  <a:extLst>
                    <a:ext uri="{9D8B030D-6E8A-4147-A177-3AD203B41FA5}">
                      <a16:colId xmlns:a16="http://schemas.microsoft.com/office/drawing/2014/main" val="2013915275"/>
                    </a:ext>
                  </a:extLst>
                </a:gridCol>
                <a:gridCol w="1280302">
                  <a:extLst>
                    <a:ext uri="{9D8B030D-6E8A-4147-A177-3AD203B41FA5}">
                      <a16:colId xmlns:a16="http://schemas.microsoft.com/office/drawing/2014/main" val="739095632"/>
                    </a:ext>
                  </a:extLst>
                </a:gridCol>
                <a:gridCol w="1989180">
                  <a:extLst>
                    <a:ext uri="{9D8B030D-6E8A-4147-A177-3AD203B41FA5}">
                      <a16:colId xmlns:a16="http://schemas.microsoft.com/office/drawing/2014/main" val="4096095226"/>
                    </a:ext>
                  </a:extLst>
                </a:gridCol>
                <a:gridCol w="2031057">
                  <a:extLst>
                    <a:ext uri="{9D8B030D-6E8A-4147-A177-3AD203B41FA5}">
                      <a16:colId xmlns:a16="http://schemas.microsoft.com/office/drawing/2014/main" val="694069519"/>
                    </a:ext>
                  </a:extLst>
                </a:gridCol>
                <a:gridCol w="1130692">
                  <a:extLst>
                    <a:ext uri="{9D8B030D-6E8A-4147-A177-3AD203B41FA5}">
                      <a16:colId xmlns:a16="http://schemas.microsoft.com/office/drawing/2014/main" val="209912863"/>
                    </a:ext>
                  </a:extLst>
                </a:gridCol>
                <a:gridCol w="1080436">
                  <a:extLst>
                    <a:ext uri="{9D8B030D-6E8A-4147-A177-3AD203B41FA5}">
                      <a16:colId xmlns:a16="http://schemas.microsoft.com/office/drawing/2014/main" val="3284976271"/>
                    </a:ext>
                  </a:extLst>
                </a:gridCol>
                <a:gridCol w="753793">
                  <a:extLst>
                    <a:ext uri="{9D8B030D-6E8A-4147-A177-3AD203B41FA5}">
                      <a16:colId xmlns:a16="http://schemas.microsoft.com/office/drawing/2014/main" val="156580441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Dátum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Pracovisko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sterov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pozitívnych sterov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Percento pozitívnych sterov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negatívnych sterov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Ruky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435791"/>
                  </a:ext>
                </a:extLst>
              </a:tr>
              <a:tr h="19889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Hraničné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Negatívne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094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629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114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902370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887107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900820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888605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170073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547786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200516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883797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121694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28.10.2024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491411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29.10.2024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981079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521697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169298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382168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304841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618386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07309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67491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10.12.2024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351231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11.12.2024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716736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12.12.2024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5603"/>
                  </a:ext>
                </a:extLst>
              </a:tr>
              <a:tr h="3270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Lôžkové pracoviská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670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871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D703F-C576-470E-DC72-FDF47DB60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688"/>
            <a:ext cx="10515600" cy="833717"/>
          </a:xfrm>
        </p:spPr>
        <p:txBody>
          <a:bodyPr>
            <a:normAutofit/>
          </a:bodyPr>
          <a:lstStyle/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Mikrobiálne osídlenie prostredia 2025</a:t>
            </a: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17D9E631-664D-43E1-BFD0-45F0ECC7C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98980"/>
              </p:ext>
            </p:extLst>
          </p:nvPr>
        </p:nvGraphicFramePr>
        <p:xfrm>
          <a:off x="628446" y="1332405"/>
          <a:ext cx="10830231" cy="3040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966">
                  <a:extLst>
                    <a:ext uri="{9D8B030D-6E8A-4147-A177-3AD203B41FA5}">
                      <a16:colId xmlns:a16="http://schemas.microsoft.com/office/drawing/2014/main" val="1208058408"/>
                    </a:ext>
                  </a:extLst>
                </a:gridCol>
                <a:gridCol w="1521315">
                  <a:extLst>
                    <a:ext uri="{9D8B030D-6E8A-4147-A177-3AD203B41FA5}">
                      <a16:colId xmlns:a16="http://schemas.microsoft.com/office/drawing/2014/main" val="2937520602"/>
                    </a:ext>
                  </a:extLst>
                </a:gridCol>
                <a:gridCol w="1081629">
                  <a:extLst>
                    <a:ext uri="{9D8B030D-6E8A-4147-A177-3AD203B41FA5}">
                      <a16:colId xmlns:a16="http://schemas.microsoft.com/office/drawing/2014/main" val="3979570411"/>
                    </a:ext>
                  </a:extLst>
                </a:gridCol>
                <a:gridCol w="1635633">
                  <a:extLst>
                    <a:ext uri="{9D8B030D-6E8A-4147-A177-3AD203B41FA5}">
                      <a16:colId xmlns:a16="http://schemas.microsoft.com/office/drawing/2014/main" val="136964464"/>
                    </a:ext>
                  </a:extLst>
                </a:gridCol>
                <a:gridCol w="1688396">
                  <a:extLst>
                    <a:ext uri="{9D8B030D-6E8A-4147-A177-3AD203B41FA5}">
                      <a16:colId xmlns:a16="http://schemas.microsoft.com/office/drawing/2014/main" val="3811893527"/>
                    </a:ext>
                  </a:extLst>
                </a:gridCol>
                <a:gridCol w="1349691">
                  <a:extLst>
                    <a:ext uri="{9D8B030D-6E8A-4147-A177-3AD203B41FA5}">
                      <a16:colId xmlns:a16="http://schemas.microsoft.com/office/drawing/2014/main" val="2293297239"/>
                    </a:ext>
                  </a:extLst>
                </a:gridCol>
                <a:gridCol w="1463923">
                  <a:extLst>
                    <a:ext uri="{9D8B030D-6E8A-4147-A177-3AD203B41FA5}">
                      <a16:colId xmlns:a16="http://schemas.microsoft.com/office/drawing/2014/main" val="2335030786"/>
                    </a:ext>
                  </a:extLst>
                </a:gridCol>
                <a:gridCol w="701678">
                  <a:extLst>
                    <a:ext uri="{9D8B030D-6E8A-4147-A177-3AD203B41FA5}">
                      <a16:colId xmlns:a16="http://schemas.microsoft.com/office/drawing/2014/main" val="2296525397"/>
                    </a:ext>
                  </a:extLst>
                </a:gridCol>
              </a:tblGrid>
              <a:tr h="3350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Dátum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Pracovisko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Počet sterov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Počet pozitívnych sterov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Percento pozitívnych sterov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Stery s negatívnym hodnotením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Ruky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61551400"/>
                  </a:ext>
                </a:extLst>
              </a:tr>
              <a:tr h="25957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Hraničné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Negatívne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043916"/>
                  </a:ext>
                </a:extLst>
              </a:tr>
              <a:tr h="2442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11.2.2025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40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8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20,0%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4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28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0/0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58900560"/>
                  </a:ext>
                </a:extLst>
              </a:tr>
              <a:tr h="244296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24.3.2025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50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6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12,0%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2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42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0/0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1622616"/>
                  </a:ext>
                </a:extLst>
              </a:tr>
              <a:tr h="14784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55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10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18,2%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8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37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0/0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66257429"/>
                  </a:ext>
                </a:extLst>
              </a:tr>
              <a:tr h="2442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25.3.2025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10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1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10,0%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9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0/0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90701039"/>
                  </a:ext>
                </a:extLst>
              </a:tr>
              <a:tr h="2442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30.6.2025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40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1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2,5%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39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0/0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67453588"/>
                  </a:ext>
                </a:extLst>
              </a:tr>
              <a:tr h="2442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1.7.2025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41254492"/>
                  </a:ext>
                </a:extLst>
              </a:tr>
              <a:tr h="1499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12.8.2025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52273509"/>
                  </a:ext>
                </a:extLst>
              </a:tr>
              <a:tr h="1499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8.9.2025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2/14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96449942"/>
                  </a:ext>
                </a:extLst>
              </a:tr>
              <a:tr h="3054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Lôžkové pracoviská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258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32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12,4%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17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2/14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13639522"/>
                  </a:ext>
                </a:extLst>
              </a:tr>
            </a:tbl>
          </a:graphicData>
        </a:graphic>
      </p:graphicFrame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171F304E-67CE-4CD4-B907-795095FFF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280767"/>
              </p:ext>
            </p:extLst>
          </p:nvPr>
        </p:nvGraphicFramePr>
        <p:xfrm>
          <a:off x="628446" y="4647704"/>
          <a:ext cx="10935108" cy="1755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5050">
                  <a:extLst>
                    <a:ext uri="{9D8B030D-6E8A-4147-A177-3AD203B41FA5}">
                      <a16:colId xmlns:a16="http://schemas.microsoft.com/office/drawing/2014/main" val="865977056"/>
                    </a:ext>
                  </a:extLst>
                </a:gridCol>
                <a:gridCol w="1503338">
                  <a:extLst>
                    <a:ext uri="{9D8B030D-6E8A-4147-A177-3AD203B41FA5}">
                      <a16:colId xmlns:a16="http://schemas.microsoft.com/office/drawing/2014/main" val="3583886094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374558301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622454696"/>
                    </a:ext>
                  </a:extLst>
                </a:gridCol>
                <a:gridCol w="1793966">
                  <a:extLst>
                    <a:ext uri="{9D8B030D-6E8A-4147-A177-3AD203B41FA5}">
                      <a16:colId xmlns:a16="http://schemas.microsoft.com/office/drawing/2014/main" val="2647651969"/>
                    </a:ext>
                  </a:extLst>
                </a:gridCol>
                <a:gridCol w="1428312">
                  <a:extLst>
                    <a:ext uri="{9D8B030D-6E8A-4147-A177-3AD203B41FA5}">
                      <a16:colId xmlns:a16="http://schemas.microsoft.com/office/drawing/2014/main" val="23446820"/>
                    </a:ext>
                  </a:extLst>
                </a:gridCol>
                <a:gridCol w="1358431">
                  <a:extLst>
                    <a:ext uri="{9D8B030D-6E8A-4147-A177-3AD203B41FA5}">
                      <a16:colId xmlns:a16="http://schemas.microsoft.com/office/drawing/2014/main" val="3394113819"/>
                    </a:ext>
                  </a:extLst>
                </a:gridCol>
                <a:gridCol w="766354">
                  <a:extLst>
                    <a:ext uri="{9D8B030D-6E8A-4147-A177-3AD203B41FA5}">
                      <a16:colId xmlns:a16="http://schemas.microsoft.com/office/drawing/2014/main" val="1234090667"/>
                    </a:ext>
                  </a:extLst>
                </a:gridCol>
              </a:tblGrid>
              <a:tr h="3073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Dátum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Pracovisko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Počet sterov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Počet pozitívnych sterov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Percento pozitívnych sterov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Stery s negatívnym hodnotením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Ruky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2337750"/>
                  </a:ext>
                </a:extLst>
              </a:tr>
              <a:tr h="32678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Hraničné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Negatívne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24372"/>
                  </a:ext>
                </a:extLst>
              </a:tr>
              <a:tr h="1200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5.5.2025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37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2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5,4%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35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0/0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6519726"/>
                  </a:ext>
                </a:extLst>
              </a:tr>
              <a:tr h="2393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12.5.2025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40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0,0%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0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40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0/0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42790235"/>
                  </a:ext>
                </a:extLst>
              </a:tr>
              <a:tr h="1046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08/2025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8079498"/>
                  </a:ext>
                </a:extLst>
              </a:tr>
              <a:tr h="30438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Nelôžkové pracoviská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3,1%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95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0/0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14647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77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D703F-C576-470E-DC72-FDF47DB60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9607"/>
            <a:ext cx="10515600" cy="1017361"/>
          </a:xfrm>
        </p:spPr>
        <p:txBody>
          <a:bodyPr/>
          <a:lstStyle/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Mikrobiálne osídlenie prostredia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056DF67-E12B-C5AE-DE71-DFEFA7EC3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10" y="1575151"/>
            <a:ext cx="8550179" cy="4852409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7A2F7C9A-8009-F443-19DD-A20F9E63342E}"/>
              </a:ext>
            </a:extLst>
          </p:cNvPr>
          <p:cNvSpPr txBox="1"/>
          <p:nvPr/>
        </p:nvSpPr>
        <p:spPr>
          <a:xfrm>
            <a:off x="7180146" y="986136"/>
            <a:ext cx="4571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k-SK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Centrálne operačné sály</a:t>
            </a:r>
            <a:endParaRPr lang="sk-SK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28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D703F-C576-470E-DC72-FDF47DB60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79" y="279403"/>
            <a:ext cx="10515600" cy="1017361"/>
          </a:xfrm>
        </p:spPr>
        <p:txBody>
          <a:bodyPr/>
          <a:lstStyle/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Mikrobiálne osídlenie ovzdušia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4D11B3A-2984-25C5-F99D-3E7C319D1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09" y="1375141"/>
            <a:ext cx="8511185" cy="1725240"/>
          </a:xfrm>
          <a:prstGeom prst="rect">
            <a:avLst/>
          </a:prstGeom>
        </p:spPr>
      </p:pic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0C06F913-7551-4AD8-9E0C-5ED858E68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648025"/>
              </p:ext>
            </p:extLst>
          </p:nvPr>
        </p:nvGraphicFramePr>
        <p:xfrm>
          <a:off x="1490707" y="3429000"/>
          <a:ext cx="10094264" cy="2754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5738">
                  <a:extLst>
                    <a:ext uri="{9D8B030D-6E8A-4147-A177-3AD203B41FA5}">
                      <a16:colId xmlns:a16="http://schemas.microsoft.com/office/drawing/2014/main" val="2004848438"/>
                    </a:ext>
                  </a:extLst>
                </a:gridCol>
                <a:gridCol w="3344092">
                  <a:extLst>
                    <a:ext uri="{9D8B030D-6E8A-4147-A177-3AD203B41FA5}">
                      <a16:colId xmlns:a16="http://schemas.microsoft.com/office/drawing/2014/main" val="2634689757"/>
                    </a:ext>
                  </a:extLst>
                </a:gridCol>
                <a:gridCol w="5654434">
                  <a:extLst>
                    <a:ext uri="{9D8B030D-6E8A-4147-A177-3AD203B41FA5}">
                      <a16:colId xmlns:a16="http://schemas.microsoft.com/office/drawing/2014/main" val="2671393206"/>
                    </a:ext>
                  </a:extLst>
                </a:gridCol>
              </a:tblGrid>
              <a:tr h="298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Dátum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Pracovisko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Výsledky (počet, hodnotenie)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5582691"/>
                  </a:ext>
                </a:extLst>
              </a:tr>
              <a:tr h="298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22.1.2025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2, 0 pozitívnych, 2 negatívne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2071881"/>
                  </a:ext>
                </a:extLst>
              </a:tr>
              <a:tr h="298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24.3.2025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16, 6 pozitívnych, 10 negatívny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1843418"/>
                  </a:ext>
                </a:extLst>
              </a:tr>
              <a:tr h="298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29.4.2025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3, 0 pozitívnych, 3 negatívne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4070603"/>
                  </a:ext>
                </a:extLst>
              </a:tr>
              <a:tr h="298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05/2025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6, 0 pozitívnych 6 negatívnych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9902"/>
                  </a:ext>
                </a:extLst>
              </a:tr>
              <a:tr h="298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30.6.2025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6, 3 pozitívne, 3 negatívne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1484206"/>
                  </a:ext>
                </a:extLst>
              </a:tr>
              <a:tr h="298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1.7.2025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 8 pozitívnych, 3 negatívne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62080"/>
                  </a:ext>
                </a:extLst>
              </a:tr>
              <a:tr h="298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8.9.2025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 4 pozitívne, 0 negatívnych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643396"/>
                  </a:ext>
                </a:extLst>
              </a:tr>
              <a:tr h="36967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SPOLU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48, 21 pozitívnych, 27 negatívnych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6647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35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5901A-19F4-CB0E-1E36-1EFD0FCA3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25A587-E6F4-1A24-72F5-D64A5D9DE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64D62AE-6B64-F342-D094-7B0BBFF05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82" y="190589"/>
            <a:ext cx="5646909" cy="6302286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F7EAB0B7-495F-6B99-65EC-43A021088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476" y="1557778"/>
            <a:ext cx="6248942" cy="3825572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260320E0-6247-7635-ADF9-4370832FC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873" y="5801633"/>
            <a:ext cx="5890945" cy="7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07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B9C14-2616-4910-B39C-81EEF93F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39353" cy="1325563"/>
          </a:xfrm>
        </p:spPr>
        <p:txBody>
          <a:bodyPr>
            <a:normAutofit/>
          </a:bodyPr>
          <a:lstStyle/>
          <a:p>
            <a:r>
              <a:rPr lang="sk-SK" sz="3200" i="1" dirty="0"/>
              <a:t>Pantoea </a:t>
            </a:r>
            <a:r>
              <a:rPr lang="sk-SK" sz="3200" dirty="0" err="1"/>
              <a:t>spp</a:t>
            </a:r>
            <a:r>
              <a:rPr lang="sk-SK" sz="3200" dirty="0"/>
              <a:t>. </a:t>
            </a:r>
            <a:endParaRPr lang="sk-SK" sz="3200" i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760385C-0D09-455B-92B9-708285841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50" y="1341531"/>
            <a:ext cx="3238781" cy="336833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D2969514-2AB7-46CB-984D-1370F19F4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954" y="2046350"/>
            <a:ext cx="3157810" cy="3368332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DA637763-2D6A-4DE3-9149-362B8F237CEC}"/>
              </a:ext>
            </a:extLst>
          </p:cNvPr>
          <p:cNvSpPr txBox="1">
            <a:spLocks/>
          </p:cNvSpPr>
          <p:nvPr/>
        </p:nvSpPr>
        <p:spPr>
          <a:xfrm>
            <a:off x="4453224" y="5334000"/>
            <a:ext cx="3946705" cy="991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i="1" dirty="0"/>
              <a:t>Acinetobacter </a:t>
            </a:r>
            <a:r>
              <a:rPr lang="sk-SK" sz="3200" dirty="0" err="1"/>
              <a:t>spp</a:t>
            </a:r>
            <a:r>
              <a:rPr lang="sk-SK" sz="3200" dirty="0"/>
              <a:t>. </a:t>
            </a:r>
            <a:endParaRPr lang="sk-SK" sz="3200" i="1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6545B53-F831-4D64-9E50-57BC47890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215" y="1870826"/>
            <a:ext cx="3290635" cy="3060923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3370BDB-2B7B-4E06-B093-C6A79BC1B208}"/>
              </a:ext>
            </a:extLst>
          </p:cNvPr>
          <p:cNvSpPr txBox="1">
            <a:spLocks/>
          </p:cNvSpPr>
          <p:nvPr/>
        </p:nvSpPr>
        <p:spPr>
          <a:xfrm>
            <a:off x="8060389" y="1054909"/>
            <a:ext cx="3319176" cy="991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i="1" dirty="0" err="1"/>
              <a:t>Pseudomonas</a:t>
            </a:r>
            <a:r>
              <a:rPr lang="sk-SK" sz="3200" i="1" dirty="0"/>
              <a:t> </a:t>
            </a:r>
            <a:r>
              <a:rPr lang="sk-SK" sz="3200" dirty="0" err="1"/>
              <a:t>spp</a:t>
            </a:r>
            <a:r>
              <a:rPr lang="sk-SK" sz="3200" dirty="0"/>
              <a:t>. </a:t>
            </a:r>
            <a:endParaRPr lang="sk-SK" sz="3200" i="1" dirty="0"/>
          </a:p>
        </p:txBody>
      </p:sp>
    </p:spTree>
    <p:extLst>
      <p:ext uri="{BB962C8B-B14F-4D97-AF65-F5344CB8AC3E}">
        <p14:creationId xmlns:p14="http://schemas.microsoft.com/office/powerpoint/2010/main" val="744514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terobakterie by k.gal94 on emaze">
            <a:extLst>
              <a:ext uri="{FF2B5EF4-FFF2-40B4-BE49-F238E27FC236}">
                <a16:creationId xmlns:a16="http://schemas.microsoft.com/office/drawing/2014/main" id="{05AB1E5A-B382-DF9A-7B63-112735488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61" y="222252"/>
            <a:ext cx="8538677" cy="641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1F1EAC4-F1E4-502E-E634-D319FFC6CB33}"/>
              </a:ext>
            </a:extLst>
          </p:cNvPr>
          <p:cNvSpPr txBox="1">
            <a:spLocks/>
          </p:cNvSpPr>
          <p:nvPr/>
        </p:nvSpPr>
        <p:spPr>
          <a:xfrm>
            <a:off x="1975951" y="5689854"/>
            <a:ext cx="4885742" cy="7949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5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Enterobaktérie</a:t>
            </a:r>
            <a:endParaRPr lang="sk-SK" sz="5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7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D2997907-7E8B-599C-6457-BACB004D0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23" y="285186"/>
            <a:ext cx="9452901" cy="62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44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B63BF76-5D34-C714-DEAA-00F0B7A6C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37" y="1097695"/>
            <a:ext cx="11422326" cy="520972"/>
          </a:xfrm>
          <a:prstGeom prst="rect">
            <a:avLst/>
          </a:prstGeom>
        </p:spPr>
      </p:pic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B9E0EC4A-BF03-D39E-61C4-FF124E340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9935"/>
            <a:ext cx="10515600" cy="3667027"/>
          </a:xfrm>
        </p:spPr>
        <p:txBody>
          <a:bodyPr/>
          <a:lstStyle/>
          <a:p>
            <a:r>
              <a:rPr lang="sk-SK" dirty="0"/>
              <a:t>Ideál – plný variant izolácie</a:t>
            </a:r>
          </a:p>
          <a:p>
            <a:endParaRPr lang="sk-SK" dirty="0"/>
          </a:p>
          <a:p>
            <a:r>
              <a:rPr lang="sk-SK" dirty="0"/>
              <a:t>Označenie izby, pracoviska, boxu</a:t>
            </a:r>
          </a:p>
          <a:p>
            <a:endParaRPr lang="sk-SK" dirty="0"/>
          </a:p>
          <a:p>
            <a:r>
              <a:rPr lang="sk-SK" dirty="0"/>
              <a:t>Podľa technických možností oddelenia, podľa možností ľudských zdrojov na pracovisku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ED568662-4334-8EFB-A3C0-4D2D690A0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782" y="1779448"/>
            <a:ext cx="2152704" cy="21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15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B9E0EC4A-BF03-D39E-61C4-FF124E340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7999"/>
            <a:ext cx="10515600" cy="3128963"/>
          </a:xfrm>
        </p:spPr>
        <p:txBody>
          <a:bodyPr/>
          <a:lstStyle/>
          <a:p>
            <a:r>
              <a:rPr lang="sk-SK" dirty="0"/>
              <a:t>Pri preklade pacienta na iné pracovisko v prípade neukončenia skríningu upozorniť dané pracovisko na dokončenie a pokračovanie skríningu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DE2C421-A808-210A-DB58-5CF9E6FD6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25" y="1018242"/>
            <a:ext cx="11278350" cy="128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83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CE3D7B14-646C-AF41-294E-0D9AEFCE7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871" y="2918457"/>
            <a:ext cx="5004683" cy="3645222"/>
          </a:xfrm>
          <a:prstGeom prst="rect">
            <a:avLst/>
          </a:prstGeom>
        </p:spPr>
      </p:pic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B9E0EC4A-BF03-D39E-61C4-FF124E340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1" y="3305174"/>
            <a:ext cx="10515600" cy="2871787"/>
          </a:xfrm>
        </p:spPr>
        <p:txBody>
          <a:bodyPr/>
          <a:lstStyle/>
          <a:p>
            <a:r>
              <a:rPr lang="sk-SK" dirty="0"/>
              <a:t>Hygiena rúk</a:t>
            </a:r>
          </a:p>
          <a:p>
            <a:r>
              <a:rPr lang="sk-SK" dirty="0"/>
              <a:t>Bariérová ošetrovacia technika</a:t>
            </a:r>
          </a:p>
          <a:p>
            <a:r>
              <a:rPr lang="sk-SK" dirty="0"/>
              <a:t>Individualizácia zdravotníckych pomôcok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995F417-F86A-4943-89D1-D16D90F1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95" y="1282339"/>
            <a:ext cx="11436459" cy="129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0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udy: MRSA Emerged Long Before Introduction of Antibiotic Methicillin into  Clinical Practice | Sci.News">
            <a:extLst>
              <a:ext uri="{FF2B5EF4-FFF2-40B4-BE49-F238E27FC236}">
                <a16:creationId xmlns:a16="http://schemas.microsoft.com/office/drawing/2014/main" id="{691957A0-392B-111C-6C97-D8FF30C0A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0"/>
            <a:ext cx="9131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1F1EAC4-F1E4-502E-E634-D319FFC6CB33}"/>
              </a:ext>
            </a:extLst>
          </p:cNvPr>
          <p:cNvSpPr txBox="1">
            <a:spLocks/>
          </p:cNvSpPr>
          <p:nvPr/>
        </p:nvSpPr>
        <p:spPr>
          <a:xfrm>
            <a:off x="1757071" y="5514974"/>
            <a:ext cx="3786674" cy="11363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7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MRSA</a:t>
            </a:r>
          </a:p>
        </p:txBody>
      </p:sp>
    </p:spTree>
    <p:extLst>
      <p:ext uri="{BB962C8B-B14F-4D97-AF65-F5344CB8AC3E}">
        <p14:creationId xmlns:p14="http://schemas.microsoft.com/office/powerpoint/2010/main" val="305590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sah 4">
            <a:extLst>
              <a:ext uri="{FF2B5EF4-FFF2-40B4-BE49-F238E27FC236}">
                <a16:creationId xmlns:a16="http://schemas.microsoft.com/office/drawing/2014/main" id="{8D4F7AE0-F18C-BB2E-91B4-4D403C97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391" y="5607698"/>
            <a:ext cx="10515600" cy="727787"/>
          </a:xfrm>
        </p:spPr>
        <p:txBody>
          <a:bodyPr>
            <a:normAutofit/>
          </a:bodyPr>
          <a:lstStyle/>
          <a:p>
            <a:r>
              <a:rPr lang="sk-SK" b="1" dirty="0"/>
              <a:t>Dekolonizácia pacienta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39FEAC67-59F1-D7F7-BA30-DBBA6E77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01" y="391887"/>
            <a:ext cx="11286598" cy="485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44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w to Recover Gut Health After Clostridium difficile Infection">
            <a:extLst>
              <a:ext uri="{FF2B5EF4-FFF2-40B4-BE49-F238E27FC236}">
                <a16:creationId xmlns:a16="http://schemas.microsoft.com/office/drawing/2014/main" id="{6F5C9045-DE1F-6DA0-6C78-84D4D5BC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44" y="129313"/>
            <a:ext cx="9891712" cy="659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1F1EAC4-F1E4-502E-E634-D319FFC6CB33}"/>
              </a:ext>
            </a:extLst>
          </p:cNvPr>
          <p:cNvSpPr txBox="1">
            <a:spLocks/>
          </p:cNvSpPr>
          <p:nvPr/>
        </p:nvSpPr>
        <p:spPr>
          <a:xfrm>
            <a:off x="1366546" y="5705476"/>
            <a:ext cx="6758280" cy="7715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8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Clostridioides</a:t>
            </a:r>
            <a:r>
              <a:rPr lang="sk-SK" sz="48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8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difficile</a:t>
            </a:r>
            <a:endParaRPr lang="sk-SK" sz="4800" b="1" i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5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>
            <a:extLst>
              <a:ext uri="{FF2B5EF4-FFF2-40B4-BE49-F238E27FC236}">
                <a16:creationId xmlns:a16="http://schemas.microsoft.com/office/drawing/2014/main" id="{F90C9340-858B-F26D-CD17-85AAF5E31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79" y="490455"/>
            <a:ext cx="11621042" cy="587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1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A1214-16F5-971C-AF1A-893ADC7E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527570C-F75C-0EC9-40D6-39122BA5C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4F0BF28-3D7F-50B7-2DC0-8496A859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1" y="238125"/>
            <a:ext cx="11412332" cy="618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15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08308868-FFE2-5C96-E361-24E8B755A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974" y="110888"/>
            <a:ext cx="7278049" cy="5497512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EC2F05E8-2B74-D00F-D59B-2C5C9F79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5720367"/>
            <a:ext cx="9144000" cy="953576"/>
          </a:xfrm>
        </p:spPr>
        <p:txBody>
          <a:bodyPr/>
          <a:lstStyle/>
          <a:p>
            <a:r>
              <a:rPr lang="sk-SK" b="1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183623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C9B4ADD-6D6B-43FA-A7F3-5CE295BA6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83" y="666887"/>
            <a:ext cx="10491633" cy="552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19C652E-F2EE-D390-7920-A5BE607B6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278" y="643467"/>
            <a:ext cx="8505443" cy="5571066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2A146707-DB70-3B43-2CF5-1D178A486C43}"/>
              </a:ext>
            </a:extLst>
          </p:cNvPr>
          <p:cNvSpPr txBox="1"/>
          <p:nvPr/>
        </p:nvSpPr>
        <p:spPr>
          <a:xfrm>
            <a:off x="6725264" y="3056672"/>
            <a:ext cx="4797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solidFill>
                  <a:srgbClr val="FF0000"/>
                </a:solidFill>
              </a:rPr>
              <a:t>CDI – </a:t>
            </a:r>
            <a:r>
              <a:rPr lang="sk-SK" sz="3200" b="1" i="1" dirty="0" err="1">
                <a:solidFill>
                  <a:srgbClr val="FF0000"/>
                </a:solidFill>
              </a:rPr>
              <a:t>Clostridioides</a:t>
            </a:r>
            <a:r>
              <a:rPr lang="sk-SK" sz="3200" b="1" i="1" dirty="0">
                <a:solidFill>
                  <a:srgbClr val="FF0000"/>
                </a:solidFill>
              </a:rPr>
              <a:t> </a:t>
            </a:r>
            <a:r>
              <a:rPr lang="sk-SK" sz="3200" b="1" i="1" dirty="0" err="1">
                <a:solidFill>
                  <a:srgbClr val="FF0000"/>
                </a:solidFill>
              </a:rPr>
              <a:t>difficile</a:t>
            </a:r>
            <a:endParaRPr lang="sk-SK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6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2999F0-4C32-FD8B-AE1C-2DCDB9DE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5C860B-3C91-AC83-2E40-D10BFF910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F750297-3FA5-4CCF-DF9E-7A2596959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59" y="681037"/>
            <a:ext cx="11568882" cy="476365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CE27E8E-0A28-3407-1962-1E7F312F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03" y="5803550"/>
            <a:ext cx="7132938" cy="7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4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C2533CA8-DFD7-4D35-BB2C-1EF97B7844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6" y="2156784"/>
            <a:ext cx="6244013" cy="4428721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E52137BF-C76F-48FD-8A8E-C6AD5CDCF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163" y="346384"/>
            <a:ext cx="6838560" cy="25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2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37CAF7-65FD-6C8A-5AD7-FBC08944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49" y="365672"/>
            <a:ext cx="7632700" cy="854075"/>
          </a:xfrm>
        </p:spPr>
        <p:txBody>
          <a:bodyPr/>
          <a:lstStyle/>
          <a:p>
            <a:pPr algn="ctr">
              <a:defRPr/>
            </a:pPr>
            <a:r>
              <a:rPr lang="sk-SK" sz="4000" b="1" dirty="0">
                <a:latin typeface="Calibri" panose="020F0502020204030204" pitchFamily="34" charset="0"/>
                <a:cs typeface="Calibri" panose="020F0502020204030204" pitchFamily="34" charset="0"/>
              </a:rPr>
              <a:t>Výskyt mikroorganizmov, 2024</a:t>
            </a: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2C07D696-8B02-45BE-98DA-2A39C43F8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39444"/>
              </p:ext>
            </p:extLst>
          </p:nvPr>
        </p:nvGraphicFramePr>
        <p:xfrm>
          <a:off x="2948501" y="1219747"/>
          <a:ext cx="6294996" cy="5349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3191">
                  <a:extLst>
                    <a:ext uri="{9D8B030D-6E8A-4147-A177-3AD203B41FA5}">
                      <a16:colId xmlns:a16="http://schemas.microsoft.com/office/drawing/2014/main" val="2203423162"/>
                    </a:ext>
                  </a:extLst>
                </a:gridCol>
                <a:gridCol w="1789499">
                  <a:extLst>
                    <a:ext uri="{9D8B030D-6E8A-4147-A177-3AD203B41FA5}">
                      <a16:colId xmlns:a16="http://schemas.microsoft.com/office/drawing/2014/main" val="3869248747"/>
                    </a:ext>
                  </a:extLst>
                </a:gridCol>
                <a:gridCol w="2522306">
                  <a:extLst>
                    <a:ext uri="{9D8B030D-6E8A-4147-A177-3AD203B41FA5}">
                      <a16:colId xmlns:a16="http://schemas.microsoft.com/office/drawing/2014/main" val="527350763"/>
                    </a:ext>
                  </a:extLst>
                </a:gridCol>
              </a:tblGrid>
              <a:tr h="1264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Materiály horných dýchacích ciest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230525792"/>
                  </a:ext>
                </a:extLst>
              </a:tr>
              <a:tr h="7521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>
                          <a:effectLst/>
                        </a:rPr>
                        <a:t>Patogén rod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effectLst/>
                        </a:rPr>
                        <a:t>Patogén druh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effectLst/>
                        </a:rPr>
                        <a:t>Počet kmeňov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538830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Acinetobacter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baumannii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38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567140210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>
                          <a:effectLst/>
                        </a:rPr>
                        <a:t>Acinetobacter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sp.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2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002876458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Citrobacter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freundii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8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1116661230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Enterobacter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hormaechei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157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714602228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Enterobacter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sp.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16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1586695582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Escherichia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coli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215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527443901"/>
                  </a:ext>
                </a:extLst>
              </a:tr>
              <a:tr h="132498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Haemophilus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influenzae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183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4061338196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Klebsiella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oxytoca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81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630717337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Klebsiella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pneumoniae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211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803000844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Moraxella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catarrhalis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258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799364102"/>
                  </a:ext>
                </a:extLst>
              </a:tr>
              <a:tr h="5900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Staphylococcus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aureus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1131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1797017077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Streptococcus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agalactiae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11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030859278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Streptococcus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dysgalactiae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20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604667751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Streptococcus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pneumoniae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2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3859155996"/>
                  </a:ext>
                </a:extLst>
              </a:tr>
              <a:tr h="156748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Streptococcus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pyogenes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96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5401066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37CAF7-65FD-6C8A-5AD7-FBC08944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49" y="365672"/>
            <a:ext cx="7632700" cy="854075"/>
          </a:xfrm>
        </p:spPr>
        <p:txBody>
          <a:bodyPr/>
          <a:lstStyle/>
          <a:p>
            <a:pPr algn="ctr">
              <a:defRPr/>
            </a:pPr>
            <a:r>
              <a:rPr lang="sk-SK" sz="4000" b="1" dirty="0">
                <a:latin typeface="Calibri" panose="020F0502020204030204" pitchFamily="34" charset="0"/>
                <a:cs typeface="Calibri" panose="020F0502020204030204" pitchFamily="34" charset="0"/>
              </a:rPr>
              <a:t>Výskyt mikroorganizmov, 2024</a:t>
            </a: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2C07D696-8B02-45BE-98DA-2A39C43F8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75322"/>
              </p:ext>
            </p:extLst>
          </p:nvPr>
        </p:nvGraphicFramePr>
        <p:xfrm>
          <a:off x="2948501" y="1170619"/>
          <a:ext cx="6294996" cy="5349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3191">
                  <a:extLst>
                    <a:ext uri="{9D8B030D-6E8A-4147-A177-3AD203B41FA5}">
                      <a16:colId xmlns:a16="http://schemas.microsoft.com/office/drawing/2014/main" val="2203423162"/>
                    </a:ext>
                  </a:extLst>
                </a:gridCol>
                <a:gridCol w="1789499">
                  <a:extLst>
                    <a:ext uri="{9D8B030D-6E8A-4147-A177-3AD203B41FA5}">
                      <a16:colId xmlns:a16="http://schemas.microsoft.com/office/drawing/2014/main" val="3869248747"/>
                    </a:ext>
                  </a:extLst>
                </a:gridCol>
                <a:gridCol w="2522306">
                  <a:extLst>
                    <a:ext uri="{9D8B030D-6E8A-4147-A177-3AD203B41FA5}">
                      <a16:colId xmlns:a16="http://schemas.microsoft.com/office/drawing/2014/main" val="527350763"/>
                    </a:ext>
                  </a:extLst>
                </a:gridCol>
              </a:tblGrid>
              <a:tr h="1264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Materiály dolných dýchacích ciest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230525792"/>
                  </a:ext>
                </a:extLst>
              </a:tr>
              <a:tr h="7521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>
                          <a:effectLst/>
                        </a:rPr>
                        <a:t>Patogén rod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effectLst/>
                        </a:rPr>
                        <a:t>Patogén druh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effectLst/>
                        </a:rPr>
                        <a:t>Počet kmeňov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538830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Acinetobacter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baumannii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3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567140210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Citrobacter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freundii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1116661230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Enterobacter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hormaechei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21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714602228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Enterobacter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sp.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1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1586695582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Enterococcus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faecalis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558559238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Escherichia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coli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17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527443901"/>
                  </a:ext>
                </a:extLst>
              </a:tr>
              <a:tr h="132498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Haemophilus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influenzae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43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4061338196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Klebsiella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oxytoca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10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630717337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Klebsiella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pneumoniae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32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803000844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Moraxella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catarrhalis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42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799364102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Pseudomonas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aeruginosa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3930168117"/>
                  </a:ext>
                </a:extLst>
              </a:tr>
              <a:tr h="5900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Staphylococcus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aureus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111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1797017077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Stenotropomonas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maltophilia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34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2030859278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Streptococcus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err="1">
                          <a:effectLst/>
                        </a:rPr>
                        <a:t>agalactiae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u="none" strike="noStrike" dirty="0">
                          <a:effectLst/>
                        </a:rPr>
                        <a:t>1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604667751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Streptococcus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pneumoniae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0" marR="6270" marT="62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70" marR="6270" marT="6270" marB="0" anchor="b"/>
                </a:tc>
                <a:extLst>
                  <a:ext uri="{0D108BD9-81ED-4DB2-BD59-A6C34878D82A}">
                    <a16:rowId xmlns:a16="http://schemas.microsoft.com/office/drawing/2014/main" val="3859155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33050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1253</Words>
  <Application>Microsoft Office PowerPoint</Application>
  <PresentationFormat>Širokouhlá</PresentationFormat>
  <Paragraphs>940</Paragraphs>
  <Slides>30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Motív Office</vt:lpstr>
      <vt:lpstr>Mikrobiálne osídlenie pracoviska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Výskyt mikroorganizmov, 2024</vt:lpstr>
      <vt:lpstr>Výskyt mikroorganizmov, 2024</vt:lpstr>
      <vt:lpstr>Výskyt mikroorganizmov, 2024</vt:lpstr>
      <vt:lpstr>Výskyt mikroorganizmov, 2024</vt:lpstr>
      <vt:lpstr>Výskyt mikroorganizmov, 2024</vt:lpstr>
      <vt:lpstr>Výskyt mikroorganizmov, 2024</vt:lpstr>
      <vt:lpstr>Výskyt mikroorganizmov, 2024</vt:lpstr>
      <vt:lpstr>Mikrobiálne osídlenie prostredia 2024</vt:lpstr>
      <vt:lpstr>Mikrobiálne osídlenie prostredia 2024</vt:lpstr>
      <vt:lpstr>Mikrobiálne osídlenie prostredia 2025</vt:lpstr>
      <vt:lpstr>Mikrobiálne osídlenie prostredia</vt:lpstr>
      <vt:lpstr>Mikrobiálne osídlenie ovzdušia</vt:lpstr>
      <vt:lpstr>Pantoea spp.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Vplyv mikrobiálneho osídlenia v prostredí Oddelenia centrálnej sterilizácie  a Centrálnych operačných sál</dc:title>
  <dc:creator>Michal Adamišin</dc:creator>
  <cp:lastModifiedBy>Michal Adamišin</cp:lastModifiedBy>
  <cp:revision>28</cp:revision>
  <dcterms:created xsi:type="dcterms:W3CDTF">2023-04-26T20:55:54Z</dcterms:created>
  <dcterms:modified xsi:type="dcterms:W3CDTF">2025-10-21T10:16:53Z</dcterms:modified>
</cp:coreProperties>
</file>