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59" r:id="rId4"/>
    <p:sldId id="265" r:id="rId5"/>
    <p:sldId id="264" r:id="rId6"/>
    <p:sldId id="266" r:id="rId7"/>
    <p:sldId id="267" r:id="rId8"/>
    <p:sldId id="269" r:id="rId9"/>
    <p:sldId id="260" r:id="rId10"/>
    <p:sldId id="268" r:id="rId11"/>
    <p:sldId id="272" r:id="rId12"/>
    <p:sldId id="275" r:id="rId13"/>
    <p:sldId id="270" r:id="rId14"/>
    <p:sldId id="271" r:id="rId15"/>
    <p:sldId id="262" r:id="rId16"/>
    <p:sldId id="273" r:id="rId17"/>
    <p:sldId id="274" r:id="rId1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BA5ADA-30F4-C4B6-5774-495AF09BF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5423779-78E3-84D2-3690-FDC1C160A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AF00B0-5180-8F13-9833-E6987161F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DDFB-694A-4EA2-80DF-BC3BA24A4F65}" type="datetimeFigureOut">
              <a:rPr lang="cs-CZ" smtClean="0"/>
              <a:t>17.10.2025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F2DD2D-9C0D-455C-95ED-97D2DA9B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0A78F6-7438-31DD-9B83-1593CDB4D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ACC7-365E-4251-B4DE-7AE9904577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58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45CB2D-A8F6-F39B-78FB-7EC5D8FAE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D9D5E16-9CCB-5054-1484-8824A0220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3B616-C4B8-B547-C1DC-736D0D9FF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DDFB-694A-4EA2-80DF-BC3BA24A4F65}" type="datetimeFigureOut">
              <a:rPr lang="cs-CZ" smtClean="0"/>
              <a:t>17.10.2025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D1AA97-6DB1-E674-D772-EF736B60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0F4428-37F2-1CFE-EA48-DF87236A4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ACC7-365E-4251-B4DE-7AE9904577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96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7C7636B-009A-EE00-FE52-247AC7BA9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3C233EB-024C-A43A-5166-0DF22E04D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35A66C-4C0A-312C-983A-724F0554F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DDFB-694A-4EA2-80DF-BC3BA24A4F65}" type="datetimeFigureOut">
              <a:rPr lang="cs-CZ" smtClean="0"/>
              <a:t>17.10.2025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1ED1A7-C88A-22D5-BA36-7851F9FE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E3B3A6-1D4A-DFB9-B8F9-ED8BDF8D4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ACC7-365E-4251-B4DE-7AE9904577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69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68ADB-AAED-8D25-4923-42E9AB27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DDCD4B-B3C8-2A9C-5DAF-151C665C1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010F21-1F37-9444-A313-C9ED497F8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DDFB-694A-4EA2-80DF-BC3BA24A4F65}" type="datetimeFigureOut">
              <a:rPr lang="cs-CZ" smtClean="0"/>
              <a:t>17.10.2025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812CCF-19AF-02F0-3C48-B4366351E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E12A5B-FC4D-8DFF-176B-D4F00E82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ACC7-365E-4251-B4DE-7AE9904577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63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E0CD0-CB38-AEDA-8DC0-085353C1F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230AFC-E8FD-2017-FA4C-DB719560B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A3B6BA-2B8D-0381-7132-0A9B9748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DDFB-694A-4EA2-80DF-BC3BA24A4F65}" type="datetimeFigureOut">
              <a:rPr lang="cs-CZ" smtClean="0"/>
              <a:t>17.10.2025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6BB1C5-CD7F-5CBE-3853-A13F9113F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33878C-0773-D711-E80A-714D497BD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ACC7-365E-4251-B4DE-7AE9904577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07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51FA8A-FB22-0D41-AB57-775C8281F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60810-D7AF-3835-8B8A-A19992082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F8A385-0756-7887-941E-11E33693C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834E67-1A46-DF6A-5B1D-910D9CB9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DDFB-694A-4EA2-80DF-BC3BA24A4F65}" type="datetimeFigureOut">
              <a:rPr lang="cs-CZ" smtClean="0"/>
              <a:t>17.10.2025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C7E2B61-58F0-2A88-130C-C4D7B5B6A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02D638A-C72A-50E7-0460-264B9088D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ACC7-365E-4251-B4DE-7AE9904577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32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3FF4CE-BDA5-273C-5C64-23911A05C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543699-E1E7-257B-3A77-7A96DF14C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2E0E017-FC35-DEE7-F40C-B9706E5D3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AC485AE-F153-A593-3DB7-819E2DE42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0402D2D-817E-2101-0F43-3E556C76B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1A292FA-F2BB-65F9-2068-936B65D52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DDFB-694A-4EA2-80DF-BC3BA24A4F65}" type="datetimeFigureOut">
              <a:rPr lang="cs-CZ" smtClean="0"/>
              <a:t>17.10.2025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9347A0A-90D6-0527-8E4F-8A04939A3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3EB86F1-2A52-A2CE-1C8F-ED2EAB70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ACC7-365E-4251-B4DE-7AE9904577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5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C5B44A-518C-A3C7-0019-B09997CF4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ECA5023-6133-0F66-BA6E-DCB9C1FFE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DDFB-694A-4EA2-80DF-BC3BA24A4F65}" type="datetimeFigureOut">
              <a:rPr lang="cs-CZ" smtClean="0"/>
              <a:t>17.10.2025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D46A762-0B26-4CA0-4577-69A30714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5F72D-A74A-3B75-4495-350605BC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ACC7-365E-4251-B4DE-7AE9904577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93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7F86FCF-D781-BBE7-B281-215FFE3FD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DDFB-694A-4EA2-80DF-BC3BA24A4F65}" type="datetimeFigureOut">
              <a:rPr lang="cs-CZ" smtClean="0"/>
              <a:t>17.10.2025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D568EBC-8E7F-F4CC-210D-2AE4CFAFC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220412F-165C-96D0-6EAF-0A9B278BC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ACC7-365E-4251-B4DE-7AE9904577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9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52B054-45CB-6300-07FF-B35CC87BF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0F2C20-D76D-76FC-F7A2-4B97B6A3B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5B6687C-142A-86C8-E0D9-9D61ECB85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952E44-D0C9-5B7C-53C4-273A5362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DDFB-694A-4EA2-80DF-BC3BA24A4F65}" type="datetimeFigureOut">
              <a:rPr lang="cs-CZ" smtClean="0"/>
              <a:t>17.10.2025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9C32C8-7E03-D1F3-FEDF-45B96D78A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58BF58-D5E1-F13A-B48C-51B341413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ACC7-365E-4251-B4DE-7AE9904577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5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610F3C-4B6E-BA2C-9F99-C52333F15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BF5A209-DD0C-4939-F3B2-792C23B139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58337F8-70CE-C683-A9D0-1EC849AAB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90E1D2-7B80-4608-CF65-BF64BC495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DDFB-694A-4EA2-80DF-BC3BA24A4F65}" type="datetimeFigureOut">
              <a:rPr lang="cs-CZ" smtClean="0"/>
              <a:t>17.10.2025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8B81495-7702-9E61-0236-CE1181FCD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51F9F55-28D0-0EC6-4677-DE4715CC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ACC7-365E-4251-B4DE-7AE9904577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13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74B8211-F8B2-68B6-9B44-46D3B3CCF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EE6F7A-BBB0-B64D-8970-FF7737D01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D91AFB-7857-C12B-D952-DABBBC6497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8DDFB-694A-4EA2-80DF-BC3BA24A4F65}" type="datetimeFigureOut">
              <a:rPr lang="cs-CZ" smtClean="0"/>
              <a:t>17.10.2025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4A9FE7-50BD-262D-88E3-BD10437B2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6A47F9-900B-2256-9D42-8CB4C80E4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2BACC7-365E-4251-B4DE-7AE9904577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05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ricjournal.biomedcentral.com/articles/10.1186/s13756-024-01386-5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2999" y="1676400"/>
            <a:ext cx="8708923" cy="11651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37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Přenos</a:t>
            </a:r>
            <a:r>
              <a:rPr lang="en-US" sz="37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MR </a:t>
            </a:r>
            <a:r>
              <a:rPr lang="en-US" sz="37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kmene</a:t>
            </a:r>
            <a:r>
              <a:rPr lang="en-US" sz="37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duodenoskopem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5677" y="3458497"/>
            <a:ext cx="8834284" cy="2408903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dirty="0">
                <a:solidFill>
                  <a:schemeClr val="accent5">
                    <a:lumMod val="75000"/>
                    <a:alpha val="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21.10.-22.10.2025 Brno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>
                  <a:lumMod val="75000"/>
                  <a:alpha val="5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chemeClr val="accent5">
                    <a:lumMod val="75000"/>
                    <a:alpha val="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MUDr. Lenka Hobzová, Ph.D.</a:t>
            </a:r>
            <a:endParaRPr lang="cs-CZ" dirty="0">
              <a:solidFill>
                <a:schemeClr val="accent5">
                  <a:lumMod val="75000"/>
                  <a:alpha val="5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err="1">
                <a:solidFill>
                  <a:schemeClr val="accent5">
                    <a:lumMod val="75000"/>
                    <a:alpha val="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nemocniční</a:t>
            </a:r>
            <a:r>
              <a:rPr lang="en-US" dirty="0">
                <a:solidFill>
                  <a:schemeClr val="accent5">
                    <a:lumMod val="75000"/>
                    <a:alpha val="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  <a:alpha val="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hygienik</a:t>
            </a:r>
            <a:r>
              <a:rPr lang="en-US" dirty="0">
                <a:solidFill>
                  <a:schemeClr val="accent5">
                    <a:lumMod val="75000"/>
                    <a:alpha val="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accent5">
                    <a:lumMod val="75000"/>
                    <a:alpha val="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epidemiolog</a:t>
            </a:r>
            <a:r>
              <a:rPr lang="en-US" dirty="0">
                <a:solidFill>
                  <a:schemeClr val="accent5">
                    <a:lumMod val="75000"/>
                    <a:alpha val="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FN HK</a:t>
            </a:r>
          </a:p>
        </p:txBody>
      </p:sp>
    </p:spTree>
    <p:extLst>
      <p:ext uri="{BB962C8B-B14F-4D97-AF65-F5344CB8AC3E}">
        <p14:creationId xmlns:p14="http://schemas.microsoft.com/office/powerpoint/2010/main" val="1380329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1F593-7A15-09E0-AA9D-3411161DA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BBDBAC9-E4EE-6D84-43EB-6C225FDAE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7E0EAF-38F6-BCB7-DC29-49C547BB0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324" y="1515825"/>
            <a:ext cx="10634132" cy="4567137"/>
          </a:xfrm>
        </p:spPr>
        <p:txBody>
          <a:bodyPr>
            <a:normAutofit/>
          </a:bodyPr>
          <a:lstStyle/>
          <a:p>
            <a:pPr algn="l"/>
            <a:r>
              <a:rPr lang="cs-CZ" sz="4400" b="0" i="0">
                <a:effectLst/>
                <a:latin typeface="Metropolis"/>
              </a:rPr>
              <a:t> </a:t>
            </a:r>
            <a:endParaRPr lang="cs-CZ" sz="440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F08C31-3EBD-DAE9-1268-AD3FFFCC2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110" y="1650124"/>
            <a:ext cx="10058400" cy="4529958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Stěry z prostředí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– endoskopické pracoviště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Výkonové sálky - pomůcky, plochy (místo výkonů ERCP, endoskopie)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Prostory pro skladování endoskopů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skříně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Endoskopy čisté, uskladněné (stěry + cíleně v místě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susp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 kontaminace)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Prostory mytí endoskopů – plochy, myčky</a:t>
            </a:r>
          </a:p>
          <a:p>
            <a:pPr algn="l"/>
            <a:r>
              <a:rPr lang="cs-CZ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Kontrola procesu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– servis, oplachové vody sterilní dlouhodobě (kontroly 1xM)</a:t>
            </a:r>
          </a:p>
          <a:p>
            <a:pPr algn="l"/>
            <a:r>
              <a:rPr lang="cs-CZ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Hygienický PAS endoskopu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– dohledatelnost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reprocesingu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– kdy, kdo, který pacient byl kdy a čím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endoskopován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Stěry z prostředí – endoskopické pracoviště – bez nálezu KPC</a:t>
            </a:r>
          </a:p>
          <a:p>
            <a:pPr algn="l"/>
            <a:endParaRPr lang="cs-CZ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A4B3341-A772-8D7E-5EBE-A3D6508940C4}"/>
              </a:ext>
            </a:extLst>
          </p:cNvPr>
          <p:cNvSpPr txBox="1"/>
          <p:nvPr/>
        </p:nvSpPr>
        <p:spPr>
          <a:xfrm>
            <a:off x="998483" y="567558"/>
            <a:ext cx="983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Epidemiologické šetření – endoskopie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6048C-5825-5718-65D4-C9BDB8A26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47B6BE7-9BA4-F45A-86B2-DB3013D88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2C61D2F-7F81-B026-FB4D-207B4D3A9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324" y="1515825"/>
            <a:ext cx="10634132" cy="4567137"/>
          </a:xfrm>
        </p:spPr>
        <p:txBody>
          <a:bodyPr>
            <a:normAutofit/>
          </a:bodyPr>
          <a:lstStyle/>
          <a:p>
            <a:pPr algn="l"/>
            <a:r>
              <a:rPr lang="cs-CZ" sz="4400" b="0" i="0">
                <a:effectLst/>
                <a:latin typeface="Metropolis"/>
              </a:rPr>
              <a:t> </a:t>
            </a:r>
            <a:endParaRPr lang="cs-CZ" sz="440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56011C-FAF7-8578-9138-6C07C9E92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110" y="1650124"/>
            <a:ext cx="10058400" cy="4529958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Endoskopie vs CPE pozitivní pacienti ve FN HK</a:t>
            </a:r>
          </a:p>
          <a:p>
            <a:pPr algn="l"/>
            <a:r>
              <a:rPr lang="cs-CZ" dirty="0">
                <a:latin typeface="Times New Roman" pitchFamily="18" charset="0"/>
                <a:cs typeface="Times New Roman" pitchFamily="18" charset="0"/>
              </a:rPr>
              <a:t>Kontrola databáze CPE pozitivních za posledních 6 měsíců ve FN (prohlédnout databázi CPE, kontrola i na UKM vyšetření z JZZ) a dohledání endoskopických výkonů </a:t>
            </a:r>
            <a:r>
              <a:rPr lang="cs-CZ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(nikdo s KPC neměl stejný endoskop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jako tato žena 4 endoskopie KPC pozitivních, ale jiným endoskopem, 2x ERCP a 1x gastro a 1x kolonoskopie</a:t>
            </a:r>
          </a:p>
          <a:p>
            <a:pPr algn="l"/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Hygienický PAS endoskopu </a:t>
            </a:r>
            <a:r>
              <a:rPr lang="cs-CZ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dohledatelnost </a:t>
            </a:r>
            <a:r>
              <a:rPr lang="cs-CZ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reprocesingu</a:t>
            </a:r>
            <a:r>
              <a:rPr lang="cs-CZ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kdy, kdo, který pacient byl kdy a čím </a:t>
            </a:r>
            <a:r>
              <a:rPr lang="cs-CZ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endoskopován</a:t>
            </a:r>
            <a:endParaRPr lang="cs-CZ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48D2612-9594-DBCA-17DF-ED5E202FCECA}"/>
              </a:ext>
            </a:extLst>
          </p:cNvPr>
          <p:cNvSpPr txBox="1"/>
          <p:nvPr/>
        </p:nvSpPr>
        <p:spPr>
          <a:xfrm>
            <a:off x="998483" y="567558"/>
            <a:ext cx="983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Epidemiologické šetření – endoskopie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3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C3CA89-989F-3AA4-C2EA-BB515DEA5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24" y="145881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Elevátor pinzety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kroužek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</a:t>
            </a:r>
          </a:p>
        </p:txBody>
      </p:sp>
      <p:pic>
        <p:nvPicPr>
          <p:cNvPr id="2050" name="Picture 2" descr="obrázek 2">
            <a:extLst>
              <a:ext uri="{FF2B5EF4-FFF2-40B4-BE49-F238E27FC236}">
                <a16:creationId xmlns:a16="http://schemas.microsoft.com/office/drawing/2014/main" id="{3FE79CA1-3C1E-CFCF-1AC2-9C92F6F48A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161" y="554182"/>
            <a:ext cx="5948148" cy="767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062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2AAFE-2495-04E6-C4BB-740286605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C0D0CA9-59EF-9720-4915-EFB5E0A2D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5CB0C1-D25A-0C68-4393-7C008018E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324" y="1515825"/>
            <a:ext cx="10634132" cy="4567137"/>
          </a:xfrm>
        </p:spPr>
        <p:txBody>
          <a:bodyPr>
            <a:normAutofit/>
          </a:bodyPr>
          <a:lstStyle/>
          <a:p>
            <a:pPr algn="l"/>
            <a:r>
              <a:rPr lang="cs-CZ" sz="4400" b="0" i="0">
                <a:effectLst/>
                <a:latin typeface="Metropolis"/>
              </a:rPr>
              <a:t> </a:t>
            </a:r>
            <a:endParaRPr lang="cs-CZ" sz="440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442D39-DD03-F973-9B6F-C1B5F892F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110" y="1650124"/>
            <a:ext cx="10058400" cy="4529958"/>
          </a:xfrm>
        </p:spPr>
        <p:txBody>
          <a:bodyPr>
            <a:normAutofit fontScale="85000" lnSpcReduction="20000"/>
          </a:bodyPr>
          <a:lstStyle/>
          <a:p>
            <a:pPr algn="l"/>
            <a:endParaRPr lang="cs-CZ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Proces DSD</a:t>
            </a:r>
          </a:p>
          <a:p>
            <a:pPr algn="l"/>
            <a:r>
              <a:rPr lang="cs-CZ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Stupeň proplach dezinfekcí, mytí enzym. detergentem</a:t>
            </a:r>
          </a:p>
          <a:p>
            <a:pPr algn="l"/>
            <a:r>
              <a:rPr lang="cs-CZ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Stupeň – mycí automaty na bázi PAA</a:t>
            </a:r>
          </a:p>
          <a:p>
            <a:pPr marL="457200" indent="-457200" algn="l">
              <a:buAutoNum type="arabicPeriod"/>
            </a:pPr>
            <a:endParaRPr lang="cs-CZ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dirty="0">
                <a:latin typeface="Times New Roman" pitchFamily="18" charset="0"/>
                <a:cs typeface="Times New Roman" pitchFamily="18" charset="0"/>
              </a:rPr>
              <a:t>Složitá konstrukce flexibilních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duodenoskopů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= náročnost při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reprocesingu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dirty="0">
                <a:latin typeface="Times New Roman" pitchFamily="18" charset="0"/>
                <a:cs typeface="Times New Roman" pitchFamily="18" charset="0"/>
              </a:rPr>
              <a:t>Běžné kultivace negativní, po rozebrání (destruktivní demontáž) endoskopu (elevátor pinzety, O kroužek a port)  – nález CPE</a:t>
            </a:r>
          </a:p>
          <a:p>
            <a:pPr algn="l"/>
            <a:r>
              <a:rPr lang="cs-CZ" dirty="0">
                <a:latin typeface="Times New Roman" pitchFamily="18" charset="0"/>
                <a:cs typeface="Times New Roman" pitchFamily="18" charset="0"/>
              </a:rPr>
              <a:t>Změna konstrukce endoskopů (výrobce o tom ví)  </a:t>
            </a:r>
          </a:p>
          <a:p>
            <a:pPr algn="l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dirty="0">
                <a:latin typeface="Times New Roman" pitchFamily="18" charset="0"/>
                <a:cs typeface="Times New Roman" pitchFamily="18" charset="0"/>
              </a:rPr>
              <a:t>Přenos MR kmene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duodenoskopem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při ERCP je opakovaně v zahraničí zdokumentován jako rizikový  </a:t>
            </a:r>
          </a:p>
          <a:p>
            <a:pPr algn="l"/>
            <a:r>
              <a:rPr lang="cs-CZ" b="1" dirty="0">
                <a:solidFill>
                  <a:srgbClr val="FF0000"/>
                </a:solidFill>
                <a:latin typeface="Georgia" panose="02040502050405020303" pitchFamily="18" charset="0"/>
              </a:rPr>
              <a:t>K</a:t>
            </a:r>
            <a:r>
              <a:rPr lang="cs-CZ" b="1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ontaminace ERCP </a:t>
            </a:r>
            <a:r>
              <a:rPr lang="cs-CZ" b="1" i="0" dirty="0" err="1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duodenoskopů</a:t>
            </a:r>
            <a:r>
              <a:rPr lang="cs-CZ" b="1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 nemusí být vzácná!!!</a:t>
            </a:r>
            <a:endParaRPr lang="cs-CZ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3EA84D3-6401-E568-B8FA-B54A56EB2DD9}"/>
              </a:ext>
            </a:extLst>
          </p:cNvPr>
          <p:cNvSpPr txBox="1"/>
          <p:nvPr/>
        </p:nvSpPr>
        <p:spPr>
          <a:xfrm>
            <a:off x="998483" y="567558"/>
            <a:ext cx="983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Epidemiologické šetření – endoskopie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0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4D381-1031-00F1-E152-0159CC2D1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DB8925E-9E8F-6B77-2892-371731672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03D809-BB9E-C8E7-3D85-43CB7F6F7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324" y="1515825"/>
            <a:ext cx="10634132" cy="4567137"/>
          </a:xfrm>
        </p:spPr>
        <p:txBody>
          <a:bodyPr>
            <a:normAutofit/>
          </a:bodyPr>
          <a:lstStyle/>
          <a:p>
            <a:pPr algn="l"/>
            <a:r>
              <a:rPr lang="cs-CZ" sz="4400" b="0" i="0">
                <a:effectLst/>
                <a:latin typeface="Metropolis"/>
              </a:rPr>
              <a:t> </a:t>
            </a:r>
            <a:endParaRPr lang="cs-CZ" sz="440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10D1AA4-0490-669A-A168-85608CE8C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110" y="1650124"/>
            <a:ext cx="10058400" cy="4529958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latin typeface="Times New Roman" pitchFamily="18" charset="0"/>
                <a:cs typeface="Times New Roman" pitchFamily="18" charset="0"/>
              </a:rPr>
              <a:t>Kontrola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reprocesingu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nastavení bezpečného procesu, aplikovatelný,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dodržovatelný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proces (realita vs ideál)</a:t>
            </a:r>
          </a:p>
          <a:p>
            <a:pPr algn="l"/>
            <a:r>
              <a:rPr lang="cs-CZ" dirty="0">
                <a:latin typeface="Times New Roman" pitchFamily="18" charset="0"/>
                <a:cs typeface="Times New Roman" pitchFamily="18" charset="0"/>
              </a:rPr>
              <a:t>Systém kontroly - oplachové vody</a:t>
            </a:r>
          </a:p>
          <a:p>
            <a:pPr algn="l"/>
            <a:r>
              <a:rPr lang="cs-CZ" dirty="0">
                <a:latin typeface="Times New Roman" pitchFamily="18" charset="0"/>
                <a:cs typeface="Times New Roman" pitchFamily="18" charset="0"/>
              </a:rPr>
              <a:t>Dezinfekční automat – BTK, servis</a:t>
            </a:r>
          </a:p>
          <a:p>
            <a:pPr algn="l"/>
            <a:r>
              <a:rPr lang="cs-CZ" dirty="0">
                <a:latin typeface="Times New Roman" pitchFamily="18" charset="0"/>
                <a:cs typeface="Times New Roman" pitchFamily="18" charset="0"/>
              </a:rPr>
              <a:t>Ochranné obaly – adekvátní</a:t>
            </a:r>
          </a:p>
          <a:p>
            <a:pPr algn="l"/>
            <a:r>
              <a:rPr lang="cs-CZ" dirty="0">
                <a:latin typeface="Times New Roman" pitchFamily="18" charset="0"/>
                <a:cs typeface="Times New Roman" pitchFamily="18" charset="0"/>
              </a:rPr>
              <a:t>Skladování </a:t>
            </a:r>
          </a:p>
          <a:p>
            <a:pPr algn="l"/>
            <a:r>
              <a:rPr lang="cs-CZ" dirty="0">
                <a:latin typeface="Times New Roman" pitchFamily="18" charset="0"/>
                <a:cs typeface="Times New Roman" pitchFamily="18" charset="0"/>
              </a:rPr>
              <a:t>Transport – jak, kdo, v čem</a:t>
            </a:r>
          </a:p>
          <a:p>
            <a:pPr algn="l"/>
            <a:r>
              <a:rPr lang="cs-CZ" dirty="0">
                <a:latin typeface="Times New Roman" pitchFamily="18" charset="0"/>
                <a:cs typeface="Times New Roman" pitchFamily="18" charset="0"/>
              </a:rPr>
              <a:t>Endoskop – úroveň poškození ? servis</a:t>
            </a:r>
          </a:p>
          <a:p>
            <a:pPr algn="l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Lidské chování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689742E-26AD-0D59-14A0-15B4B9CF8111}"/>
              </a:ext>
            </a:extLst>
          </p:cNvPr>
          <p:cNvSpPr txBox="1"/>
          <p:nvPr/>
        </p:nvSpPr>
        <p:spPr>
          <a:xfrm>
            <a:off x="998483" y="567558"/>
            <a:ext cx="983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Epidemiologické šetření – na co si dát pozor ?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6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789CE-4AE4-692E-F9C3-D23D1402C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3F164C-06EF-09CD-0909-5D396B17E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815" y="0"/>
            <a:ext cx="10886535" cy="1156138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Epidemiologické šetření – závěry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BC3867-8190-4C73-798D-1DC6F0434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724" y="1271752"/>
            <a:ext cx="9984828" cy="4992413"/>
          </a:xfrm>
        </p:spPr>
        <p:txBody>
          <a:bodyPr>
            <a:normAutofit fontScale="25000" lnSpcReduction="20000"/>
          </a:bodyPr>
          <a:lstStyle/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cs-CZ" sz="11200" dirty="0">
                <a:latin typeface="Times New Roman" pitchFamily="18" charset="0"/>
                <a:cs typeface="Times New Roman" pitchFamily="18" charset="0"/>
              </a:rPr>
              <a:t>Vnímání rizika infekce zdravotnickými pracovníky – rozdílné dle vzdělání a odpovědnosti (kompetencí)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cs-CZ" sz="11200" dirty="0">
                <a:latin typeface="Times New Roman" pitchFamily="18" charset="0"/>
                <a:cs typeface="Times New Roman" pitchFamily="18" charset="0"/>
              </a:rPr>
              <a:t>Vnímání se mění po incidentu nebo infekci </a:t>
            </a:r>
          </a:p>
          <a:p>
            <a:pPr algn="l"/>
            <a:r>
              <a:rPr lang="cs-CZ" sz="11200" dirty="0">
                <a:latin typeface="Times New Roman" pitchFamily="18" charset="0"/>
                <a:cs typeface="Times New Roman" pitchFamily="18" charset="0"/>
              </a:rPr>
              <a:t>            (zvyšuje důslednost, pochopení významu)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cs-CZ" sz="11200" dirty="0">
                <a:latin typeface="Times New Roman" pitchFamily="18" charset="0"/>
                <a:cs typeface="Times New Roman" pitchFamily="18" charset="0"/>
              </a:rPr>
              <a:t>Výběr dezinfekce (</a:t>
            </a:r>
            <a:r>
              <a:rPr lang="cs-CZ" sz="11200" dirty="0" err="1">
                <a:latin typeface="Times New Roman" pitchFamily="18" charset="0"/>
                <a:cs typeface="Times New Roman" pitchFamily="18" charset="0"/>
              </a:rPr>
              <a:t>sporicidita</a:t>
            </a:r>
            <a:r>
              <a:rPr lang="cs-CZ" sz="11200" dirty="0">
                <a:latin typeface="Times New Roman" pitchFamily="18" charset="0"/>
                <a:cs typeface="Times New Roman" pitchFamily="18" charset="0"/>
              </a:rPr>
              <a:t>?)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cs-CZ" sz="11200" dirty="0">
                <a:latin typeface="Times New Roman" pitchFamily="18" charset="0"/>
                <a:cs typeface="Times New Roman" pitchFamily="18" charset="0"/>
              </a:rPr>
              <a:t>Automatizace procesů – vysoká důvěra v automatické procesy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cs-CZ" sz="11200" dirty="0">
                <a:latin typeface="Times New Roman" pitchFamily="18" charset="0"/>
                <a:cs typeface="Times New Roman" pitchFamily="18" charset="0"/>
              </a:rPr>
              <a:t>Monitorování kvality </a:t>
            </a:r>
            <a:r>
              <a:rPr lang="cs-CZ" sz="11200" dirty="0" err="1">
                <a:latin typeface="Times New Roman" pitchFamily="18" charset="0"/>
                <a:cs typeface="Times New Roman" pitchFamily="18" charset="0"/>
              </a:rPr>
              <a:t>reprocesingu</a:t>
            </a:r>
            <a:endParaRPr lang="cs-CZ" sz="11200" dirty="0">
              <a:latin typeface="Times New Roman" pitchFamily="18" charset="0"/>
              <a:cs typeface="Times New Roman" pitchFamily="18" charset="0"/>
            </a:endParaRP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cs-CZ" sz="11200" dirty="0">
                <a:latin typeface="Times New Roman" pitchFamily="18" charset="0"/>
                <a:cs typeface="Times New Roman" pitchFamily="18" charset="0"/>
              </a:rPr>
              <a:t>Kultura bezpečí na pracovišti – jak vážně vnímají rizika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cs-CZ" sz="11200" dirty="0">
                <a:latin typeface="Times New Roman" pitchFamily="18" charset="0"/>
                <a:cs typeface="Times New Roman" pitchFamily="18" charset="0"/>
              </a:rPr>
              <a:t>Edukace – pojem o rizicích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403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282FB-4328-138D-04F2-F20CBC80A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56BC5A0-F536-78B4-B291-91B6F4874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4B96A3-5E01-9D11-1F47-59F5F785F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324" y="1515825"/>
            <a:ext cx="10634132" cy="4567137"/>
          </a:xfrm>
        </p:spPr>
        <p:txBody>
          <a:bodyPr>
            <a:normAutofit/>
          </a:bodyPr>
          <a:lstStyle/>
          <a:p>
            <a:pPr algn="l"/>
            <a:r>
              <a:rPr lang="cs-CZ" sz="4400" b="0" i="0">
                <a:effectLst/>
                <a:latin typeface="Metropolis"/>
              </a:rPr>
              <a:t> </a:t>
            </a:r>
            <a:endParaRPr lang="cs-CZ" sz="440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0AB746E-2F88-485D-E8C2-358B98FA7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110" y="1650124"/>
            <a:ext cx="10058400" cy="4529958"/>
          </a:xfrm>
        </p:spPr>
        <p:txBody>
          <a:bodyPr>
            <a:normAutofit lnSpcReduction="10000"/>
          </a:bodyPr>
          <a:lstStyle/>
          <a:p>
            <a:pPr algn="l"/>
            <a:r>
              <a:rPr lang="cs-CZ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Pravděpodobně pacientka kolonizovaná již před aktuální hospitalizací</a:t>
            </a:r>
          </a:p>
          <a:p>
            <a:pPr algn="l"/>
            <a:r>
              <a:rPr lang="cs-CZ" dirty="0">
                <a:latin typeface="Times New Roman" pitchFamily="18" charset="0"/>
                <a:cs typeface="Times New Roman" pitchFamily="18" charset="0"/>
              </a:rPr>
              <a:t>Zdrojový pacient nenalezen</a:t>
            </a:r>
          </a:p>
          <a:p>
            <a:pPr algn="l"/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Nutné pravidelné edukace a kontroly automatických procesů, vnímání osobní odpovědnosti</a:t>
            </a:r>
          </a:p>
          <a:p>
            <a:pPr algn="l"/>
            <a:r>
              <a:rPr lang="cs-CZ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Nedostatečné dodržování postupů=riziko</a:t>
            </a:r>
          </a:p>
          <a:p>
            <a:pPr algn="l"/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Endoskopy – pravidelný servis, obměna</a:t>
            </a:r>
          </a:p>
          <a:p>
            <a:pPr algn="l"/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Dodržování nastavených postupů a pravidel=prevence přenosu, bezpečnost procesu (endoskopie)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121F2B7-42E5-8E9F-F33E-33BBF82731EC}"/>
              </a:ext>
            </a:extLst>
          </p:cNvPr>
          <p:cNvSpPr txBox="1"/>
          <p:nvPr/>
        </p:nvSpPr>
        <p:spPr>
          <a:xfrm>
            <a:off x="998483" y="567558"/>
            <a:ext cx="983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Epidemiologické šetření – závěr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68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4F4E71-889F-EAA0-EF4A-1D2DCF33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cs-CZ" sz="3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</a:p>
        </p:txBody>
      </p:sp>
      <p:pic>
        <p:nvPicPr>
          <p:cNvPr id="3" name="Picture 2" descr="Endoskop – Wikipedie">
            <a:extLst>
              <a:ext uri="{FF2B5EF4-FFF2-40B4-BE49-F238E27FC236}">
                <a16:creationId xmlns:a16="http://schemas.microsoft.com/office/drawing/2014/main" id="{35331B87-BDFD-148B-2D0A-62CF849F7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7933" y="677708"/>
            <a:ext cx="7347537" cy="550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961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9567E-E160-96E5-B520-D359A3BC1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D37CD-4476-BDED-DD1B-109894403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815" y="0"/>
            <a:ext cx="10886535" cy="2493034"/>
          </a:xfrm>
        </p:spPr>
        <p:txBody>
          <a:bodyPr>
            <a:noAutofit/>
          </a:bodyPr>
          <a:lstStyle/>
          <a:p>
            <a:r>
              <a:rPr lang="cs-CZ" sz="1400" b="0" i="0" dirty="0">
                <a:solidFill>
                  <a:srgbClr val="666666"/>
                </a:solidFill>
                <a:effectLst/>
                <a:latin typeface="Metropolis"/>
              </a:rPr>
              <a:t> </a:t>
            </a:r>
            <a:endParaRPr lang="cs-CZ" sz="4800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023FBCD-B717-4707-2171-984CC0ECB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3018" y="2780928"/>
            <a:ext cx="5543422" cy="2976736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Dobrý den, tady „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mikrobiologie“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hlásím závažný nález,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karbapenemázu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produkujících kmenů z hemokultury u pacientky XY </a:t>
            </a: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b="1" i="1" dirty="0" err="1">
                <a:latin typeface="Times New Roman" pitchFamily="18" charset="0"/>
                <a:cs typeface="Times New Roman" pitchFamily="18" charset="0"/>
              </a:rPr>
              <a:t>Klebsiella</a:t>
            </a:r>
            <a:r>
              <a:rPr lang="cs-CZ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err="1"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cs-CZ" b="1" i="1" dirty="0">
                <a:latin typeface="Times New Roman" pitchFamily="18" charset="0"/>
                <a:cs typeface="Times New Roman" pitchFamily="18" charset="0"/>
              </a:rPr>
              <a:t> s produkcí KPC a </a:t>
            </a:r>
            <a:r>
              <a:rPr lang="cs-CZ" b="1" i="1" dirty="0" err="1">
                <a:latin typeface="Times New Roman" pitchFamily="18" charset="0"/>
                <a:cs typeface="Times New Roman" pitchFamily="18" charset="0"/>
              </a:rPr>
              <a:t>E.coli</a:t>
            </a:r>
            <a:r>
              <a:rPr lang="cs-CZ" b="1" i="1" dirty="0">
                <a:latin typeface="Times New Roman" pitchFamily="18" charset="0"/>
                <a:cs typeface="Times New Roman" pitchFamily="18" charset="0"/>
              </a:rPr>
              <a:t> s produkcí KPC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0CCB56-179E-D34A-A4FD-1F003FC55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079" y="2312651"/>
            <a:ext cx="2133898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31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6CADC-0C52-2685-5DAE-9F575AFE0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A8F59C-029C-4E58-0F2F-5E2C5F4AF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cs-CZ" sz="4400" b="0" i="0">
                <a:effectLst/>
                <a:latin typeface="Metropolis"/>
              </a:rPr>
              <a:t> </a:t>
            </a:r>
            <a:endParaRPr lang="cs-CZ" sz="440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58AD937-5CA1-C5B6-B6AE-79BE5815E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6441" y="777766"/>
            <a:ext cx="5297214" cy="4529958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l">
              <a:buAutoNum type="arabicPeriod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Předání informace na oddělení a zajištění izolačního režimu</a:t>
            </a:r>
          </a:p>
          <a:p>
            <a:pPr marL="342900" indent="-342900" algn="l">
              <a:buFontTx/>
              <a:buChar char="-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akce přímo na oddělení, kde probíhá aktuální hospitalizace</a:t>
            </a:r>
          </a:p>
          <a:p>
            <a:pPr marL="342900" indent="-342900" algn="l">
              <a:buFontTx/>
              <a:buChar char="-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„C“ režim v KIS, označení pokoje,</a:t>
            </a:r>
          </a:p>
          <a:p>
            <a:pPr algn="l"/>
            <a:r>
              <a:rPr lang="cs-CZ" dirty="0">
                <a:latin typeface="Times New Roman" pitchFamily="18" charset="0"/>
                <a:cs typeface="Times New Roman" pitchFamily="18" charset="0"/>
              </a:rPr>
              <a:t>OOPP, edukace atd.</a:t>
            </a:r>
          </a:p>
          <a:p>
            <a:pPr algn="l"/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reslený obrázek, vědci materiál starý, starší, vědec, úsměv, fiktivní  postava png | PNGEgg">
            <a:extLst>
              <a:ext uri="{FF2B5EF4-FFF2-40B4-BE49-F238E27FC236}">
                <a16:creationId xmlns:a16="http://schemas.microsoft.com/office/drawing/2014/main" id="{267BE735-731C-0878-D811-3C59DFDD6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/>
          <a:stretch>
            <a:fillRect/>
          </a:stretch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50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3BCE6-E5AF-4CFE-27B4-CCFB7BD52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A034DE-F736-C626-DE82-7F09B4220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FC1146-408D-011F-512D-FB979106A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1408386"/>
            <a:ext cx="5092194" cy="476857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Epidemiologické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šetření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Pacient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Oddělení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místo hospitalizace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Reprocessing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endoskopů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38" name="Oval 103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Nalezený obrázek pro zmatený člověk">
            <a:extLst>
              <a:ext uri="{FF2B5EF4-FFF2-40B4-BE49-F238E27FC236}">
                <a16:creationId xmlns:a16="http://schemas.microsoft.com/office/drawing/2014/main" id="{78015508-B935-8968-9CBB-EB1D9EBEB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0"/>
          <a:stretch>
            <a:fillRect/>
          </a:stretch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Arc 1039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Kreslený obrázek, vědci materiál starý, starší, vědec, úsměv, fiktivní  postava png | PNGEgg">
            <a:extLst>
              <a:ext uri="{FF2B5EF4-FFF2-40B4-BE49-F238E27FC236}">
                <a16:creationId xmlns:a16="http://schemas.microsoft.com/office/drawing/2014/main" id="{8F716C1A-952F-4722-4FF0-39F61E21F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7" r="-2" b="1793"/>
          <a:stretch>
            <a:fillRect/>
          </a:stretch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05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4FD37-36B1-42DA-4D9C-554236679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D2866D4-2C65-D464-0C2D-8808EC23B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79E3DC-A4AB-A050-8B65-50D734E0E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324" y="1515825"/>
            <a:ext cx="10634132" cy="4567137"/>
          </a:xfrm>
        </p:spPr>
        <p:txBody>
          <a:bodyPr>
            <a:normAutofit/>
          </a:bodyPr>
          <a:lstStyle/>
          <a:p>
            <a:pPr algn="l"/>
            <a:r>
              <a:rPr lang="cs-CZ" sz="4400" b="0" i="0" dirty="0">
                <a:effectLst/>
                <a:latin typeface="Metropolis"/>
              </a:rPr>
              <a:t> </a:t>
            </a:r>
            <a:endParaRPr lang="cs-CZ" sz="44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F03BBFC-EE76-476B-71E7-6D4BF45F6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579" y="1261241"/>
            <a:ext cx="10089931" cy="5255173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latin typeface="Times New Roman" pitchFamily="18" charset="0"/>
                <a:cs typeface="Times New Roman" pitchFamily="18" charset="0"/>
              </a:rPr>
              <a:t>Co to je za pacienta? …..</a:t>
            </a:r>
            <a:r>
              <a:rPr lang="cs-CZ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mladá žena, 33 let</a:t>
            </a:r>
          </a:p>
          <a:p>
            <a:pPr algn="l"/>
            <a:r>
              <a:rPr lang="cs-CZ" dirty="0">
                <a:latin typeface="Times New Roman" pitchFamily="18" charset="0"/>
                <a:cs typeface="Times New Roman" pitchFamily="18" charset="0"/>
              </a:rPr>
              <a:t>O koho se jedná?...</a:t>
            </a:r>
            <a:r>
              <a:rPr lang="cs-CZ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polymorbidní</a:t>
            </a:r>
            <a:r>
              <a:rPr lang="cs-CZ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imunosuprimovaná</a:t>
            </a:r>
            <a:r>
              <a:rPr lang="cs-CZ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6 let se léčí s autoimunitní hepatitidou ve stadiu jaterní cirhózy a </a:t>
            </a:r>
            <a:r>
              <a:rPr lang="cs-CZ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sklerozující</a:t>
            </a:r>
            <a:r>
              <a:rPr lang="cs-CZ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cholangoitidou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dirty="0">
                <a:latin typeface="Times New Roman" pitchFamily="18" charset="0"/>
                <a:cs typeface="Times New Roman" pitchFamily="18" charset="0"/>
              </a:rPr>
              <a:t>Kde je hospitalizována?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hospitalizován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nyní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všude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předtím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přišel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kontaktu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cs-CZ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nyní JIP, předtím standardní oddělení</a:t>
            </a:r>
          </a:p>
          <a:p>
            <a:pPr algn="l"/>
            <a:r>
              <a:rPr lang="cs-CZ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 nás kontakty (spolubydlící) neměla a nemá, byla pořád sama, na jednolůžkovém pokoji, potom na JIP boxu</a:t>
            </a:r>
          </a:p>
          <a:p>
            <a:pPr algn="l"/>
            <a:r>
              <a:rPr lang="cs-CZ" dirty="0">
                <a:latin typeface="Times New Roman" pitchFamily="18" charset="0"/>
                <a:cs typeface="Times New Roman" pitchFamily="18" charset="0"/>
              </a:rPr>
              <a:t>Kdy u nás byla naposledy?</a:t>
            </a:r>
          </a:p>
          <a:p>
            <a:pPr algn="l"/>
            <a:r>
              <a:rPr lang="cs-CZ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…u nás v nemocnici je poprvé hospitalizována po 15 letech, předtím celé dětství až do 18 let v péči (ambulantně a hospitalizace) na dětské gastroenterologii</a:t>
            </a:r>
          </a:p>
          <a:p>
            <a:pPr algn="l"/>
            <a:r>
              <a:rPr lang="cs-CZ" dirty="0">
                <a:latin typeface="Times New Roman" pitchFamily="18" charset="0"/>
                <a:cs typeface="Times New Roman" pitchFamily="18" charset="0"/>
              </a:rPr>
              <a:t>Zdroj – kontakty </a:t>
            </a:r>
            <a:r>
              <a:rPr lang="cs-CZ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…nemáme </a:t>
            </a:r>
            <a:r>
              <a:rPr lang="cs-CZ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info</a:t>
            </a:r>
            <a:r>
              <a:rPr lang="cs-CZ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/potvrzený kontakt s pacientem s CPE </a:t>
            </a:r>
          </a:p>
          <a:p>
            <a:pPr algn="l"/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85632B1-2B60-710C-82B9-C0C02B833254}"/>
              </a:ext>
            </a:extLst>
          </p:cNvPr>
          <p:cNvSpPr txBox="1"/>
          <p:nvPr/>
        </p:nvSpPr>
        <p:spPr>
          <a:xfrm>
            <a:off x="998483" y="567558"/>
            <a:ext cx="983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Epidemiologické šetření – pacient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6A339-A108-7BFE-74DF-F5EE275B9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8ACAEF1-F1A1-13A6-E739-4CDD5EEC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86E49A-86F6-A3A1-5203-C275F205D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324" y="1515825"/>
            <a:ext cx="10634132" cy="4567137"/>
          </a:xfrm>
        </p:spPr>
        <p:txBody>
          <a:bodyPr>
            <a:normAutofit/>
          </a:bodyPr>
          <a:lstStyle/>
          <a:p>
            <a:pPr algn="l"/>
            <a:r>
              <a:rPr lang="cs-CZ" sz="4400" b="0" i="0">
                <a:effectLst/>
                <a:latin typeface="Metropolis"/>
              </a:rPr>
              <a:t> </a:t>
            </a:r>
            <a:endParaRPr lang="cs-CZ" sz="440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5EFE808-76FF-8A57-1D25-96A0E383D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110" y="1650124"/>
            <a:ext cx="10058400" cy="4529958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latin typeface="Times New Roman" pitchFamily="18" charset="0"/>
                <a:cs typeface="Times New Roman" pitchFamily="18" charset="0"/>
              </a:rPr>
              <a:t>Rizikové faktory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chronické autoimunitní onemocnění, imunosuprese, časté návštěvy ve ZZ a častá </a:t>
            </a:r>
            <a:r>
              <a:rPr lang="cs-CZ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atb</a:t>
            </a:r>
            <a:r>
              <a:rPr lang="cs-CZ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léčba ve spádu</a:t>
            </a:r>
          </a:p>
          <a:p>
            <a:pPr algn="l"/>
            <a:r>
              <a:rPr lang="cs-CZ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Cestuje ?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naposled před 5 měsíci </a:t>
            </a:r>
            <a:r>
              <a:rPr lang="cs-CZ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 Řecku, </a:t>
            </a:r>
          </a:p>
          <a:p>
            <a:pPr algn="l"/>
            <a:r>
              <a:rPr lang="cs-CZ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Nikde v cizině (rizikovém zahraničí)  nikdy hospitalizovaná ani ošetřená nebyla</a:t>
            </a:r>
          </a:p>
          <a:p>
            <a:pPr algn="l"/>
            <a:r>
              <a:rPr lang="cs-CZ" b="1" dirty="0">
                <a:latin typeface="Times New Roman" pitchFamily="18" charset="0"/>
                <a:cs typeface="Times New Roman" pitchFamily="18" charset="0"/>
              </a:rPr>
              <a:t>Vstupní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skrínink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na MR kmeny - </a:t>
            </a:r>
            <a:r>
              <a:rPr lang="cs-CZ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nebyl proveden, moč negativní,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žluč odebraná při ERCP 2. den hospitalizace negativní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dirty="0">
                <a:latin typeface="Times New Roman" pitchFamily="18" charset="0"/>
                <a:cs typeface="Times New Roman" pitchFamily="18" charset="0"/>
              </a:rPr>
              <a:t>ERCP 2. den hospitalizace a poté za 5 dní sepse s nálezem KPC kmenů </a:t>
            </a:r>
            <a:r>
              <a:rPr lang="cs-CZ" b="1" i="1" dirty="0" err="1">
                <a:latin typeface="Times New Roman" pitchFamily="18" charset="0"/>
                <a:cs typeface="Times New Roman" pitchFamily="18" charset="0"/>
              </a:rPr>
              <a:t>Klebsiella</a:t>
            </a:r>
            <a:r>
              <a:rPr lang="cs-CZ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err="1"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cs-CZ" b="1" i="1" dirty="0">
                <a:latin typeface="Times New Roman" pitchFamily="18" charset="0"/>
                <a:cs typeface="Times New Roman" pitchFamily="18" charset="0"/>
              </a:rPr>
              <a:t> s produkcí KPC a E. coli s produkcí KPC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Kde k tomu přišel/šla? Nemá to od nás? Nemá to z toho endoskopu? Funguje proces DSD?</a:t>
            </a:r>
          </a:p>
          <a:p>
            <a:pPr algn="l"/>
            <a:endParaRPr lang="cs-CZ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8B39D28-4C22-BA63-F1B9-744F146A9E64}"/>
              </a:ext>
            </a:extLst>
          </p:cNvPr>
          <p:cNvSpPr txBox="1"/>
          <p:nvPr/>
        </p:nvSpPr>
        <p:spPr>
          <a:xfrm>
            <a:off x="998483" y="567558"/>
            <a:ext cx="983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Epidemiologické šetření – pacient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1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EF7B8-B9CA-2544-6DF5-B509A5356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7DD4D72-2351-950A-29C7-8F37F6739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96508F-6D5B-52C7-6542-2E1C5135C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324" y="1515825"/>
            <a:ext cx="10634132" cy="4567137"/>
          </a:xfrm>
        </p:spPr>
        <p:txBody>
          <a:bodyPr>
            <a:normAutofit/>
          </a:bodyPr>
          <a:lstStyle/>
          <a:p>
            <a:pPr algn="l"/>
            <a:r>
              <a:rPr lang="cs-CZ" sz="4400" b="0" i="0">
                <a:effectLst/>
                <a:latin typeface="Metropolis"/>
              </a:rPr>
              <a:t> </a:t>
            </a:r>
            <a:endParaRPr lang="cs-CZ" sz="440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75CC93-1AE3-AED3-B789-04B37D409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110" y="1650124"/>
            <a:ext cx="10058400" cy="4529958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 zjištění KPC z hemokultury</a:t>
            </a:r>
          </a:p>
          <a:p>
            <a:pPr algn="l"/>
            <a:r>
              <a:rPr lang="cs-CZ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Klebsiella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 s produkcí KPC a </a:t>
            </a: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E.coli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 s produkcí KPC)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b="1" dirty="0">
                <a:latin typeface="Times New Roman" pitchFamily="18" charset="0"/>
                <a:cs typeface="Times New Roman" pitchFamily="18" charset="0"/>
              </a:rPr>
              <a:t>odběr </a:t>
            </a:r>
            <a:r>
              <a:rPr lang="cs-CZ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žluč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nález dtto</a:t>
            </a:r>
          </a:p>
          <a:p>
            <a:pPr algn="l"/>
            <a:r>
              <a:rPr lang="cs-CZ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Klebsiella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 s produkcí KPC a </a:t>
            </a: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E.coli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 s produkcí KPC)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rektum </a:t>
            </a:r>
          </a:p>
          <a:p>
            <a:pPr algn="l"/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Klebsiella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 s produkcí KPC a </a:t>
            </a: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E.coli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 s produkcí KPC + VRE</a:t>
            </a:r>
            <a:endParaRPr lang="cs-CZ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Revize ATB </a:t>
            </a:r>
            <a:r>
              <a:rPr lang="cs-CZ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cs-CZ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probíhá kontinuálně </a:t>
            </a:r>
          </a:p>
          <a:p>
            <a:pPr algn="l"/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78B43C9-0FE2-DD7D-FFB1-DE950101995E}"/>
              </a:ext>
            </a:extLst>
          </p:cNvPr>
          <p:cNvSpPr txBox="1"/>
          <p:nvPr/>
        </p:nvSpPr>
        <p:spPr>
          <a:xfrm>
            <a:off x="998483" y="567558"/>
            <a:ext cx="983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Epidemiologické šetření - pacient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3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FA103-8CD2-B842-E8DE-7EA8CC8B8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FEBC2C-6EBA-129C-11A4-348138A4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7EA158-6604-22D3-9AF8-99D0E2DDC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324" y="1515825"/>
            <a:ext cx="10634132" cy="4567137"/>
          </a:xfrm>
        </p:spPr>
        <p:txBody>
          <a:bodyPr>
            <a:normAutofit/>
          </a:bodyPr>
          <a:lstStyle/>
          <a:p>
            <a:pPr algn="l"/>
            <a:r>
              <a:rPr lang="cs-CZ" sz="4400" b="0" i="0">
                <a:effectLst/>
                <a:latin typeface="Metropolis"/>
              </a:rPr>
              <a:t> </a:t>
            </a:r>
            <a:endParaRPr lang="cs-CZ" sz="440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6B958F5-FAD9-111A-9492-D1171BB0B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110" y="1650124"/>
            <a:ext cx="10058400" cy="4529958"/>
          </a:xfrm>
        </p:spPr>
        <p:txBody>
          <a:bodyPr>
            <a:normAutofit/>
          </a:bodyPr>
          <a:lstStyle/>
          <a:p>
            <a:pPr algn="l"/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Skrínink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všech hospitalizovaných pacientů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na oddělení, kde hospitalizována nyní a kde byla předtím </a:t>
            </a:r>
          </a:p>
          <a:p>
            <a:pPr algn="l"/>
            <a:r>
              <a:rPr lang="cs-CZ" dirty="0">
                <a:latin typeface="Times New Roman" pitchFamily="18" charset="0"/>
                <a:cs typeface="Times New Roman" pitchFamily="18" charset="0"/>
              </a:rPr>
              <a:t>Domluva s mikrobiologem (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adekvátní vzorek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správná indikace a vyšetření)</a:t>
            </a:r>
          </a:p>
          <a:p>
            <a:pPr algn="l"/>
            <a:r>
              <a:rPr lang="cs-CZ" sz="2400" b="1" dirty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CRE</a:t>
            </a:r>
            <a:r>
              <a:rPr lang="cs-CZ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– výtěr – rektum, chronické rány, moč </a:t>
            </a:r>
          </a:p>
          <a:p>
            <a:pPr algn="l"/>
            <a:r>
              <a:rPr lang="cs-CZ" sz="2400" i="1" dirty="0">
                <a:latin typeface="Times New Roman" pitchFamily="18" charset="0"/>
                <a:cs typeface="Times New Roman" pitchFamily="18" charset="0"/>
              </a:rPr>
              <a:t>Na žádanku </a:t>
            </a:r>
            <a:r>
              <a:rPr 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cs-CZ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skrínink</a:t>
            </a:r>
            <a:r>
              <a:rPr 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MR kmeny“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– selektivní kultivace (CRE, ESBL)  - citlivost –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karbapenemy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ceftriaxon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, detekce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karbapenemázy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PCR – CARBA testy – KPC, VIM, NDM….orientační</a:t>
            </a:r>
          </a:p>
          <a:p>
            <a:pPr algn="l"/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Nikdo další pozitivní, s nikým se nepotkala (nemáme důkaz)</a:t>
            </a:r>
          </a:p>
          <a:p>
            <a:pPr algn="l"/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5F3897B-9602-67FA-1CBB-4980C9DBAF4E}"/>
              </a:ext>
            </a:extLst>
          </p:cNvPr>
          <p:cNvSpPr txBox="1"/>
          <p:nvPr/>
        </p:nvSpPr>
        <p:spPr>
          <a:xfrm>
            <a:off x="998483" y="567558"/>
            <a:ext cx="983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Epidemiologické šetření – oddělení 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5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D02D9-0C04-DB28-1BB2-40592F26D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651189-F775-6AF7-3E49-1B2027AE2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815" y="0"/>
            <a:ext cx="10886535" cy="1208690"/>
          </a:xfrm>
        </p:spPr>
        <p:txBody>
          <a:bodyPr>
            <a:noAutofit/>
          </a:bodyPr>
          <a:lstStyle/>
          <a:p>
            <a:r>
              <a:rPr lang="cs-CZ" sz="1400" b="0" i="0" dirty="0">
                <a:solidFill>
                  <a:srgbClr val="666666"/>
                </a:solidFill>
                <a:effectLst/>
                <a:latin typeface="Metropolis"/>
              </a:rPr>
              <a:t> </a:t>
            </a:r>
            <a:endParaRPr lang="cs-CZ" sz="4800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0F51ED-7F8C-DEC4-DDCD-11888D224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3767" y="1240221"/>
            <a:ext cx="3815254" cy="4517443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Zahraniční zkušenosti  zdokumentován (popsán) přenos CPE skrz endoskop </a:t>
            </a:r>
            <a:r>
              <a:rPr lang="cs-CZ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https://aricjournal.biomedcentral.com/articles/10.1186/s13756-024-01386-5</a:t>
            </a:r>
            <a:endParaRPr lang="cs-CZ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Nemohli jsme ji nakazit u nás?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Je u nás gastroskopie /endoskopie bezpečná?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Fungují „ty myčky endoskopů“ dobře?</a:t>
            </a:r>
          </a:p>
          <a:p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Epid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. šetření procesu DSD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Obsah zdarma Lékař, Kreslený starý doktor, plocha, umělecká díla png |  PNGEgg">
            <a:extLst>
              <a:ext uri="{FF2B5EF4-FFF2-40B4-BE49-F238E27FC236}">
                <a16:creationId xmlns:a16="http://schemas.microsoft.com/office/drawing/2014/main" id="{3DCAE28A-7F2E-B6AC-F21D-AA0415081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654" y="2279175"/>
            <a:ext cx="4085119" cy="407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F64E069-CE41-8BB2-4C50-6EFB1AAF1C5B}"/>
              </a:ext>
            </a:extLst>
          </p:cNvPr>
          <p:cNvSpPr txBox="1"/>
          <p:nvPr/>
        </p:nvSpPr>
        <p:spPr>
          <a:xfrm>
            <a:off x="945931" y="924910"/>
            <a:ext cx="5264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Epidemiologické šetření – </a:t>
            </a:r>
            <a:r>
              <a:rPr lang="cs-CZ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reprocessing</a:t>
            </a:r>
            <a:r>
              <a:rPr lang="cs-CZ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duodenoskopů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2380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1012</Words>
  <Application>Microsoft Office PowerPoint</Application>
  <PresentationFormat>Širokoúhlá obrazovka</PresentationFormat>
  <Paragraphs>136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Georgia</vt:lpstr>
      <vt:lpstr>Metropolis</vt:lpstr>
      <vt:lpstr>Times New Roman</vt:lpstr>
      <vt:lpstr>Motiv Office</vt:lpstr>
      <vt:lpstr> Přenos MR kmene duodenoskopem?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Elevátor pinzety O kroužek Port</vt:lpstr>
      <vt:lpstr> </vt:lpstr>
      <vt:lpstr> </vt:lpstr>
      <vt:lpstr>Epidemiologické šetření – závěry</vt:lpstr>
      <vt:lpstr> </vt:lpstr>
      <vt:lpstr>Děkuji za pozornost</vt:lpstr>
    </vt:vector>
  </TitlesOfParts>
  <Company>FNHK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Hobza Jan</dc:creator>
  <cp:lastModifiedBy>Hobzová Lenka</cp:lastModifiedBy>
  <cp:revision>30</cp:revision>
  <cp:lastPrinted>2025-09-16T12:44:52Z</cp:lastPrinted>
  <dcterms:created xsi:type="dcterms:W3CDTF">2025-05-14T09:24:17Z</dcterms:created>
  <dcterms:modified xsi:type="dcterms:W3CDTF">2025-10-17T13:19:44Z</dcterms:modified>
</cp:coreProperties>
</file>