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3" r:id="rId3"/>
    <p:sldId id="286" r:id="rId4"/>
    <p:sldId id="288" r:id="rId5"/>
    <p:sldId id="287" r:id="rId6"/>
    <p:sldId id="290" r:id="rId7"/>
    <p:sldId id="283" r:id="rId8"/>
    <p:sldId id="289" r:id="rId9"/>
    <p:sldId id="284" r:id="rId10"/>
    <p:sldId id="285" r:id="rId11"/>
    <p:sldId id="275" r:id="rId12"/>
    <p:sldId id="274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89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BA5ADA-30F4-C4B6-5774-495AF09BF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423779-78E3-84D2-3690-FDC1C160A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AF00B0-5180-8F13-9833-E6987161F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F2DD2D-9C0D-455C-95ED-97D2DA9B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0A78F6-7438-31DD-9B83-1593CDB4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858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45CB2D-A8F6-F39B-78FB-7EC5D8FAE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D9D5E16-9CCB-5054-1484-8824A0220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3B616-C4B8-B547-C1DC-736D0D9FF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D1AA97-6DB1-E674-D772-EF736B60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0F4428-37F2-1CFE-EA48-DF87236A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96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C7636B-009A-EE00-FE52-247AC7BA9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3C233EB-024C-A43A-5166-0DF22E04D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35A66C-4C0A-312C-983A-724F055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1ED1A7-C88A-22D5-BA36-7851F9FEF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E3B3A6-1D4A-DFB9-B8F9-ED8BDF8D4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69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E68ADB-AAED-8D25-4923-42E9AB27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DDCD4B-B3C8-2A9C-5DAF-151C665C1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010F21-1F37-9444-A313-C9ED497F8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812CCF-19AF-02F0-3C48-B4366351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E12A5B-FC4D-8DFF-176B-D4F00E829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63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FE0CD0-CB38-AEDA-8DC0-085353C1F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230AFC-E8FD-2017-FA4C-DB719560B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A3B6BA-2B8D-0381-7132-0A9B97489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6BB1C5-CD7F-5CBE-3853-A13F9113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33878C-0773-D711-E80A-714D497BD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07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51FA8A-FB22-0D41-AB57-775C8281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60810-D7AF-3835-8B8A-A19992082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F8A385-0756-7887-941E-11E33693C4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834E67-1A46-DF6A-5B1D-910D9CB91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7E2B61-58F0-2A88-130C-C4D7B5B6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2D638A-C72A-50E7-0460-264B9088D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32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FF4CE-BDA5-273C-5C64-23911A05C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543699-E1E7-257B-3A77-7A96DF14C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E0E017-FC35-DEE7-F40C-B9706E5D31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AC485AE-F153-A593-3DB7-819E2DE42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0402D2D-817E-2101-0F43-3E556C76B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1A292FA-F2BB-65F9-2068-936B65D52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9347A0A-90D6-0527-8E4F-8A04939A3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3EB86F1-2A52-A2CE-1C8F-ED2EAB700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65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C5B44A-518C-A3C7-0019-B09997CF4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ECA5023-6133-0F66-BA6E-DCB9C1FF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D46A762-0B26-4CA0-4577-69A30714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5F72D-A74A-3B75-4495-350605BC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93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7F86FCF-D781-BBE7-B281-215FFE3FD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D568EBC-8E7F-F4CC-210D-2AE4CFAFC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220412F-165C-96D0-6EAF-0A9B278BC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90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2B054-45CB-6300-07FF-B35CC87BF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0F2C20-D76D-76FC-F7A2-4B97B6A3B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5B6687C-142A-86C8-E0D9-9D61ECB85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952E44-D0C9-5B7C-53C4-273A5362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9C32C8-7E03-D1F3-FEDF-45B96D78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58BF58-D5E1-F13A-B48C-51B34141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456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10F3C-4B6E-BA2C-9F99-C52333F15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BF5A209-DD0C-4939-F3B2-792C23B13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58337F8-70CE-C683-A9D0-1EC849AAB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190E1D2-7B80-4608-CF65-BF64BC495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81495-7702-9E61-0236-CE1181FC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1F9F55-28D0-0EC6-4677-DE4715CCB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13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74B8211-F8B2-68B6-9B44-46D3B3CCF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EE6F7A-BBB0-B64D-8970-FF7737D01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D91AFB-7857-C12B-D952-DABBBC649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68DDFB-694A-4EA2-80DF-BC3BA24A4F65}" type="datetimeFigureOut">
              <a:rPr lang="cs-CZ" smtClean="0"/>
              <a:t>21.10.2025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4A9FE7-50BD-262D-88E3-BD10437B2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6A47F9-900B-2256-9D42-8CB4C80E47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2BACC7-365E-4251-B4DE-7AE9904577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05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3BCE6-E5AF-4CFE-27B4-CCFB7BD52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7A034DE-F736-C626-DE82-7F09B4220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1" y="345810"/>
            <a:ext cx="51205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b="0" i="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sz="4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FC1146-408D-011F-512D-FB979106A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1" y="1408386"/>
            <a:ext cx="5092194" cy="476857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cs-C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Chirurgické nástroje a jejich </a:t>
            </a:r>
            <a:r>
              <a:rPr lang="cs-CZ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reprocesing</a:t>
            </a:r>
            <a:endParaRPr lang="cs-CZ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cs-CZ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to dělat správně =</a:t>
            </a:r>
          </a:p>
          <a:p>
            <a:pPr algn="l"/>
            <a:r>
              <a:rPr lang="cs-CZ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bezpečně a podle legislativy </a:t>
            </a:r>
          </a:p>
          <a:p>
            <a:pPr algn="l"/>
            <a:r>
              <a:rPr lang="cs-CZ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….a nezbláznit se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/>
          </a:p>
        </p:txBody>
      </p:sp>
      <p:sp>
        <p:nvSpPr>
          <p:cNvPr id="1038" name="Oval 1037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2" descr="Nalezený obrázek pro zmatený člověk">
            <a:extLst>
              <a:ext uri="{FF2B5EF4-FFF2-40B4-BE49-F238E27FC236}">
                <a16:creationId xmlns:a16="http://schemas.microsoft.com/office/drawing/2014/main" id="{78015508-B935-8968-9CBB-EB1D9EBEB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40"/>
          <a:stretch>
            <a:fillRect/>
          </a:stretch>
        </p:blipFill>
        <p:spPr bwMode="auto"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Arc 1039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2" descr="Kreslený obrázek, vědci materiál starý, starší, vědec, úsměv, fiktivní  postava png | PNGEgg">
            <a:extLst>
              <a:ext uri="{FF2B5EF4-FFF2-40B4-BE49-F238E27FC236}">
                <a16:creationId xmlns:a16="http://schemas.microsoft.com/office/drawing/2014/main" id="{8F716C1A-952F-4722-4FF0-39F61E21F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37" r="-2" b="1793"/>
          <a:stretch>
            <a:fillRect/>
          </a:stretch>
        </p:blipFill>
        <p:spPr bwMode="auto"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05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5B7351-FAA2-6558-4E36-B60E6CB61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FB4AD5B5-E966-8274-62FA-EEB18D54C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44CEF7D-0DF1-C48D-C47B-BF7D5BE14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FA482ED-568A-1267-29F5-F946BF6F2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110" y="1650124"/>
            <a:ext cx="10058400" cy="4529958"/>
          </a:xfrm>
        </p:spPr>
        <p:txBody>
          <a:bodyPr>
            <a:normAutofit lnSpcReduction="10000"/>
          </a:bodyPr>
          <a:lstStyle/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Nákup – správný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výběr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nástroje (vybereme si, co potřebujeme)</a:t>
            </a: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Dodání –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kontrola dodaného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(zkontrolujeme si, že nám poslali, co jsme si objednali a co jsme opravdu chtěli , důsledná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přejímka dodávky, kontrola parametrů nástrojů, správné označení…REKLAMACE</a:t>
            </a:r>
          </a:p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Evidence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- nástroje, síta…na CS nafocení nástrojů, sít kvůli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setování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evidence na OCSS - centrální registr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sterilizovatelných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nástrojů – MEDIX</a:t>
            </a:r>
          </a:p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Dodání na konkrétní pracoviště</a:t>
            </a:r>
          </a:p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Koloběh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nástroje – sál nebo ambulance, centrální sterilizace (sterilizační centrum) mytí,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setování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sterilizace - dokumentovaný</a:t>
            </a:r>
          </a:p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Software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k podpoře evidence, sterilizace, skladování (pohyb nástroje – celý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reprocessing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9A84C80-EF41-D665-1C0F-BD7AE7FB6010}"/>
              </a:ext>
            </a:extLst>
          </p:cNvPr>
          <p:cNvSpPr txBox="1"/>
          <p:nvPr/>
        </p:nvSpPr>
        <p:spPr>
          <a:xfrm>
            <a:off x="998483" y="567558"/>
            <a:ext cx="983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- nákupy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79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1DEDB0-CFF7-733C-1B6E-42EFC3312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846809E-6B29-97C3-D5F8-B065651B8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E7CA885-95F9-E9F7-29A2-248776EF2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01092F1-749F-F72F-B9DB-86F3E0B0E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110" y="1650124"/>
            <a:ext cx="10058400" cy="452995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Průběžná obnova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sterilizační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techniky – koncepce ZZ, centralizace sterilizace, zaškolený personál = kvalita a bezpečí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Optimalizace a </a:t>
            </a:r>
            <a:r>
              <a:rPr lang="cs-CZ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nákup nových nástrojů a nástrojových kontejnerů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koncept průběžné obnovy celých sít</a:t>
            </a:r>
          </a:p>
          <a:p>
            <a:pPr algn="l"/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nebo</a:t>
            </a:r>
          </a:p>
          <a:p>
            <a:pPr algn="l"/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Zápůjčka instrumentária podle oborů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veřejná zakázka</a:t>
            </a:r>
          </a:p>
          <a:p>
            <a:pPr algn="l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nelze všude, specifika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trauma, neuro – speciální zápůjční instrumentária (vlastní pasporty)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O-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sklad základních nástrojů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Nové nástroje (nebo VŘ zápůjčky) – označené, identifikovatelné</a:t>
            </a:r>
          </a:p>
          <a:p>
            <a:pPr algn="l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DD11B8B-C6F5-DE5F-B9CA-1AFB27BF483A}"/>
              </a:ext>
            </a:extLst>
          </p:cNvPr>
          <p:cNvSpPr txBox="1"/>
          <p:nvPr/>
        </p:nvSpPr>
        <p:spPr>
          <a:xfrm>
            <a:off x="998483" y="567558"/>
            <a:ext cx="983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Závěr pro praxi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57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4F4E71-889F-EAA0-EF4A-1D2DCF33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159" y="2214945"/>
            <a:ext cx="10515600" cy="1325563"/>
          </a:xfrm>
        </p:spPr>
        <p:txBody>
          <a:bodyPr/>
          <a:lstStyle/>
          <a:p>
            <a:r>
              <a:rPr lang="cs-C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</a:t>
            </a:r>
          </a:p>
        </p:txBody>
      </p:sp>
      <p:pic>
        <p:nvPicPr>
          <p:cNvPr id="1026" name="Picture 2" descr="Jak vzniká sníh? · Pigy.cz · pohádkové rádio · hry · omalovánky · zábava  pro děti">
            <a:extLst>
              <a:ext uri="{FF2B5EF4-FFF2-40B4-BE49-F238E27FC236}">
                <a16:creationId xmlns:a16="http://schemas.microsoft.com/office/drawing/2014/main" id="{35F2104A-90FE-6E7D-2574-5C5258D35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138" y="2690977"/>
            <a:ext cx="289560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mel a jeho účinky - Lékárna.cz">
            <a:extLst>
              <a:ext uri="{FF2B5EF4-FFF2-40B4-BE49-F238E27FC236}">
                <a16:creationId xmlns:a16="http://schemas.microsoft.com/office/drawing/2014/main" id="{E9D5970B-E724-6C7B-2B66-29D067D25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367" y="434469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296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9282FB-4328-138D-04F2-F20CBC80A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56BC5A0-F536-78B4-B291-91B6F4874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74B96A3-5E01-9D11-1F47-59F5F785F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AB746E-2F88-485D-E8C2-358B98FA7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110" y="1650124"/>
            <a:ext cx="10058400" cy="4529958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Cíl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Dostatečný počet funkčních, kvalitních nástrojů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Bezpečný proces sterilizace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předsterilizační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příprava,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setování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sterilizace)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Evidovaný, dohledatelný nástroj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Hygienický PASSPORT nástroje/síta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121F2B7-42E5-8E9F-F33E-33BBF82731EC}"/>
              </a:ext>
            </a:extLst>
          </p:cNvPr>
          <p:cNvSpPr txBox="1"/>
          <p:nvPr/>
        </p:nvSpPr>
        <p:spPr>
          <a:xfrm>
            <a:off x="998483" y="567558"/>
            <a:ext cx="9835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v nemocnici</a:t>
            </a:r>
          </a:p>
        </p:txBody>
      </p:sp>
    </p:spTree>
    <p:extLst>
      <p:ext uri="{BB962C8B-B14F-4D97-AF65-F5344CB8AC3E}">
        <p14:creationId xmlns:p14="http://schemas.microsoft.com/office/powerpoint/2010/main" val="181574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756A24-0AC5-716E-9E59-AA633F3D9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7223BDD-86DE-0654-2F0E-872F8AF7C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7322D5E-DCC3-91AF-88CC-E143E9E6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46C6B7-78A8-6B6E-BFD0-450983057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806" y="1699820"/>
            <a:ext cx="10058400" cy="4529958"/>
          </a:xfrm>
        </p:spPr>
        <p:txBody>
          <a:bodyPr>
            <a:normAutofit/>
          </a:bodyPr>
          <a:lstStyle/>
          <a:p>
            <a:pPr algn="l"/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předsterilizační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příprava,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setování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 sterilizace, skladování, transport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Dostatek funkční techniky - nečekáme na poruchu, koncept pravidelné obnovy 10-15 let max</a:t>
            </a:r>
          </a:p>
          <a:p>
            <a:pPr algn="l"/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cs-CZ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myčky, sterilizátory, úpravny vody atd…skladovací skříně, </a:t>
            </a:r>
            <a:r>
              <a:rPr lang="cs-CZ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převozové</a:t>
            </a:r>
            <a:r>
              <a:rPr lang="cs-CZ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vozíky</a:t>
            </a:r>
          </a:p>
          <a:p>
            <a:pPr algn="l"/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Personální zajištění - dostatek proškolených lidí, kteří zajistí proces od mytí až po sterilizaci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A329A2C-A29F-F774-010A-0067DEBC2630}"/>
              </a:ext>
            </a:extLst>
          </p:cNvPr>
          <p:cNvSpPr txBox="1"/>
          <p:nvPr/>
        </p:nvSpPr>
        <p:spPr>
          <a:xfrm>
            <a:off x="998483" y="567558"/>
            <a:ext cx="9835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Bezpečný proces sterilizace 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19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1BD364-D67C-D5ED-CFDB-D0EB45E17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EC4A18D-3C53-266E-E0FD-D4A4A6760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A90AF21-4470-7C76-AE9B-C789D713D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308AC7-7424-E36C-A12B-C204FD003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124" y="1278480"/>
            <a:ext cx="10058400" cy="4529958"/>
          </a:xfrm>
        </p:spPr>
        <p:txBody>
          <a:bodyPr>
            <a:normAutofit/>
          </a:bodyPr>
          <a:lstStyle/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cs-CZ" b="1" dirty="0">
                <a:latin typeface="Times New Roman" pitchFamily="18" charset="0"/>
                <a:cs typeface="Times New Roman" pitchFamily="18" charset="0"/>
              </a:rPr>
              <a:t>Hygienický pas nástroje a/nebo síta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– dokumentace celého procesu – dekontaminace/mytí,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setování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– kontrola funkčnosti nástroje, sterilizace, uskladnění</a:t>
            </a:r>
          </a:p>
          <a:p>
            <a:pPr algn="l"/>
            <a:r>
              <a:rPr lang="cs-CZ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Vím, kde se nástroj nachází, kde, kdy byl použit, kolikrát opraven atd….</a:t>
            </a:r>
          </a:p>
          <a:p>
            <a:pPr algn="l"/>
            <a:r>
              <a:rPr lang="cs-CZ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automatizace, elektronizace evidence </a:t>
            </a:r>
          </a:p>
          <a:p>
            <a:pPr algn="l"/>
            <a:r>
              <a:rPr lang="cs-CZ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Odolnost proti lidským chybám (konkrétní nástroj/kód zajistí použití správného sterilizačního média – prevence poškození nástroje a/nebo pacienta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9D54EE7-7EF1-C3C4-06F0-6C61DB6D4490}"/>
              </a:ext>
            </a:extLst>
          </p:cNvPr>
          <p:cNvSpPr txBox="1"/>
          <p:nvPr/>
        </p:nvSpPr>
        <p:spPr>
          <a:xfrm>
            <a:off x="1966672" y="442052"/>
            <a:ext cx="9835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Hygienický PAS</a:t>
            </a:r>
          </a:p>
        </p:txBody>
      </p:sp>
      <p:pic>
        <p:nvPicPr>
          <p:cNvPr id="2050" name="Picture 2" descr="Nalezený obrázek pro cestovní pas s razítka">
            <a:extLst>
              <a:ext uri="{FF2B5EF4-FFF2-40B4-BE49-F238E27FC236}">
                <a16:creationId xmlns:a16="http://schemas.microsoft.com/office/drawing/2014/main" id="{974A7CA3-0CC2-E8E0-9A3B-1AD15572C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228" y="4945156"/>
            <a:ext cx="18954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alezený obrázek pro cestovní pas s razítka">
            <a:extLst>
              <a:ext uri="{FF2B5EF4-FFF2-40B4-BE49-F238E27FC236}">
                <a16:creationId xmlns:a16="http://schemas.microsoft.com/office/drawing/2014/main" id="{FD9204E6-AB45-75B4-C36F-AFA604240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391" y="4536141"/>
            <a:ext cx="1485900" cy="2083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97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2F4D4A-7E91-5C65-A85B-2A60BEE16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42B738D-6B75-0906-BEA2-D834A4247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DD77A4A-D9B3-6C5A-4FBE-D73E0EB1E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6D8B1E9-7C86-D73C-8E40-8CE4C6839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56" y="1515653"/>
            <a:ext cx="10058400" cy="4529958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Dostatečný počet funkčních, kvalitních nástrojů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Analýza, optimalizace </a:t>
            </a:r>
            <a:r>
              <a:rPr lang="cs-CZ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– mít jen to, co se opravdu používá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Síta – vyjmout nástroje používané zřídka (využít jednotlivce)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To, co se používá – v potřebné kvalitě (aby se dal operační výkon provést)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Zkušenost – 1/3 nástrojů k okamžité výměně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FC1FE0A-1B1E-E6F0-99C2-AF1B2A7B36F5}"/>
              </a:ext>
            </a:extLst>
          </p:cNvPr>
          <p:cNvSpPr txBox="1"/>
          <p:nvPr/>
        </p:nvSpPr>
        <p:spPr>
          <a:xfrm>
            <a:off x="998483" y="567558"/>
            <a:ext cx="983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v nemocnici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61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0F795-9D8C-F4AB-3E73-28BA95EBF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8A0375D-55D2-1790-732E-6077A95E3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F0547E3-D984-EF29-DC1E-88C0F0ED0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8807A5-2342-7E8D-E459-27C2E7F30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393" y="1461866"/>
            <a:ext cx="10058400" cy="4529958"/>
          </a:xfrm>
        </p:spPr>
        <p:txBody>
          <a:bodyPr>
            <a:normAutofit lnSpcReduction="10000"/>
          </a:bodyPr>
          <a:lstStyle/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Legislativní požadavek </a:t>
            </a: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1. označený nástroj</a:t>
            </a: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2. SW, který umí zajistit evidenci a dohledatelnost</a:t>
            </a: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Označení QR, RFID…dle platné legislativy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Jak toho dosáhneme?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Nákup nových – lze koupit nástroje s potřebným kódem? </a:t>
            </a:r>
          </a:p>
          <a:p>
            <a:pPr algn="l"/>
            <a:r>
              <a:rPr lang="cs-CZ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Částečně ano, ne všichni výrobci mají všechny nástroje označené dle platné legislativy</a:t>
            </a:r>
          </a:p>
          <a:p>
            <a:pPr algn="l"/>
            <a:r>
              <a:rPr lang="cs-CZ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Podmínky, požadavky nákupu – při nesplnění reklamace, </a:t>
            </a:r>
            <a:r>
              <a:rPr lang="cs-CZ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doznačení</a:t>
            </a:r>
            <a:r>
              <a:rPr lang="cs-CZ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výrobcem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Co se starými?</a:t>
            </a:r>
          </a:p>
          <a:p>
            <a:pPr algn="l"/>
            <a:r>
              <a:rPr lang="cs-C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Zkušenost s laserovým značením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– pilotní projekt – menší klinika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4EED412-147E-B995-160E-67A9D0946039}"/>
              </a:ext>
            </a:extLst>
          </p:cNvPr>
          <p:cNvSpPr txBox="1"/>
          <p:nvPr/>
        </p:nvSpPr>
        <p:spPr>
          <a:xfrm>
            <a:off x="998483" y="567558"/>
            <a:ext cx="983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v nemocnici - evidovaný, dohledatelný 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41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B1727-ED4F-01C8-20C7-180AC6FCC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>
            <a:extLst>
              <a:ext uri="{FF2B5EF4-FFF2-40B4-BE49-F238E27FC236}">
                <a16:creationId xmlns:a16="http://schemas.microsoft.com/office/drawing/2014/main" id="{1D88BC4D-0BFD-55CF-71D0-1C5CFC546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565" y="345977"/>
            <a:ext cx="10715946" cy="1195952"/>
          </a:xfrm>
        </p:spPr>
        <p:txBody>
          <a:bodyPr>
            <a:noAutofit/>
          </a:bodyPr>
          <a:lstStyle/>
          <a:p>
            <a:pPr algn="l"/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Pilotní projekt – laserové značení nástrojů ORL klinika</a:t>
            </a:r>
          </a:p>
          <a:p>
            <a:r>
              <a:rPr lang="cs-C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- po odstranění nedostatků – implementace na ostatní pracoviště  FN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3013356-DC92-B846-72DD-23DCD3989696}"/>
              </a:ext>
            </a:extLst>
          </p:cNvPr>
          <p:cNvSpPr txBox="1"/>
          <p:nvPr/>
        </p:nvSpPr>
        <p:spPr>
          <a:xfrm>
            <a:off x="843791" y="1129250"/>
            <a:ext cx="108084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0BF0373-05C7-BBF3-1EB1-D1E37A9FAD17}"/>
              </a:ext>
            </a:extLst>
          </p:cNvPr>
          <p:cNvSpPr txBox="1"/>
          <p:nvPr/>
        </p:nvSpPr>
        <p:spPr>
          <a:xfrm>
            <a:off x="-80683" y="1838138"/>
            <a:ext cx="1204131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Značení nástrojů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označeno cca 6. 000 položek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kódy - stírání po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nalaserování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nedrží deklarovaných 100 cyklů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některé se smývají už po cca 6-30 cyklech, problém u zakřivených nebo drobných nástrojů, nutno přeznačovat,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nalaserování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přímo do kovu nelze – nedostatečná energie laseru (nebylo požadováno, zásah do nástroje)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- laserové značení nesplňuje očekávání, systém dlouhodobě neudržitelný, legislativní problém</a:t>
            </a:r>
          </a:p>
          <a:p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Servisní návštěva – kontrola (</a:t>
            </a:r>
            <a:r>
              <a:rPr lang="cs-CZ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vody a chemie v myčkách – splňujeme, sestaveno referenční síto pro důkaz ne/funkčnosti laseru </a:t>
            </a:r>
          </a:p>
          <a:p>
            <a:r>
              <a:rPr 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-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1/3 (1300 ks) nástrojů je k výměně (likvidace a nákup nových položek)</a:t>
            </a:r>
          </a:p>
          <a:p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problémy – nastavování SW </a:t>
            </a:r>
            <a:r>
              <a:rPr lang="cs-CZ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Medix</a:t>
            </a:r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délka kódu, komunikace </a:t>
            </a:r>
            <a:r>
              <a:rPr lang="cs-CZ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Medix</a:t>
            </a:r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M4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Zatím načítání přes „</a:t>
            </a:r>
            <a:r>
              <a:rPr lang="cs-CZ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štítek“</a:t>
            </a:r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celé síto – </a:t>
            </a:r>
            <a:r>
              <a:rPr lang="cs-CZ" sz="24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Medix</a:t>
            </a:r>
            <a:r>
              <a:rPr lang="cs-CZ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sestavení síta, kontrola, M4 – evidence síta na pacienta</a:t>
            </a:r>
          </a:p>
        </p:txBody>
      </p:sp>
    </p:spTree>
    <p:extLst>
      <p:ext uri="{BB962C8B-B14F-4D97-AF65-F5344CB8AC3E}">
        <p14:creationId xmlns:p14="http://schemas.microsoft.com/office/powerpoint/2010/main" val="160915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75459D-BEF7-023F-6D61-DF6E52337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D4D944C-92BF-E363-D17B-AF624A64F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0C724AD-65E7-C19A-06AA-225FCBEAF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24" y="1515825"/>
            <a:ext cx="10634132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0" i="0">
                <a:effectLst/>
                <a:latin typeface="Metropolis"/>
              </a:rPr>
              <a:t> </a:t>
            </a:r>
            <a:endParaRPr lang="cs-CZ" sz="44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C66853A-960F-E77F-73D2-F658472EE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956" y="1515653"/>
            <a:ext cx="10058400" cy="4529958"/>
          </a:xfrm>
        </p:spPr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Předpoklad 1/3 nástrojů k výměně</a:t>
            </a:r>
          </a:p>
          <a:p>
            <a:pPr algn="l"/>
            <a:r>
              <a:rPr lang="cs-CZ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Kde rychle nakoupím nástroje, které chci/potřebuji?</a:t>
            </a:r>
          </a:p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Koupím jen havarijní kousky?  nové nástroje + staré nástroje = problém</a:t>
            </a:r>
          </a:p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nové nástroje + starý kontejner = problém (i naopak)</a:t>
            </a:r>
          </a:p>
          <a:p>
            <a:pPr algn="l"/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cs-CZ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znehodnocení nových</a:t>
            </a:r>
          </a:p>
          <a:p>
            <a:pPr algn="l"/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E334CCE-095D-28DD-346D-217274F10AD2}"/>
              </a:ext>
            </a:extLst>
          </p:cNvPr>
          <p:cNvSpPr txBox="1"/>
          <p:nvPr/>
        </p:nvSpPr>
        <p:spPr>
          <a:xfrm>
            <a:off x="998483" y="567558"/>
            <a:ext cx="983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v nemocnici</a:t>
            </a:r>
            <a:endParaRPr lang="cs-CZ" sz="36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Nalezený obrázek pro vězeň obrázek">
            <a:extLst>
              <a:ext uri="{FF2B5EF4-FFF2-40B4-BE49-F238E27FC236}">
                <a16:creationId xmlns:a16="http://schemas.microsoft.com/office/drawing/2014/main" id="{9A7AA19D-19B3-514B-D723-B6D1EE606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328" y="809064"/>
            <a:ext cx="24955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17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8892C-C7A5-E19E-9401-751D17A44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2">
            <a:extLst>
              <a:ext uri="{FF2B5EF4-FFF2-40B4-BE49-F238E27FC236}">
                <a16:creationId xmlns:a16="http://schemas.microsoft.com/office/drawing/2014/main" id="{2964A212-5915-8216-DCB3-AAD33BBD9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7775" y="705573"/>
            <a:ext cx="8438567" cy="873709"/>
          </a:xfrm>
        </p:spPr>
        <p:txBody>
          <a:bodyPr>
            <a:noAutofit/>
          </a:bodyPr>
          <a:lstStyle/>
          <a:p>
            <a:pPr algn="l"/>
            <a:r>
              <a:rPr lang="cs-CZ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Nástroje - nákupy 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7CCED95-40B4-4E8D-2125-593B92EBF131}"/>
              </a:ext>
            </a:extLst>
          </p:cNvPr>
          <p:cNvSpPr txBox="1"/>
          <p:nvPr/>
        </p:nvSpPr>
        <p:spPr>
          <a:xfrm>
            <a:off x="762001" y="2558265"/>
            <a:ext cx="1012860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Zhodnocení potřeb pracovišť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Havárie vs dlouhodobá strategie postupného nákupu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nebo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zápůjčka komplet nebo větší části instrumentária včetně servisu a event. SW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78009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750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Metropolis</vt:lpstr>
      <vt:lpstr>Times New Roman</vt:lpstr>
      <vt:lpstr>Motiv Office</vt:lpstr>
      <vt:lpstr> </vt:lpstr>
      <vt:lpstr> </vt:lpstr>
      <vt:lpstr> </vt:lpstr>
      <vt:lpstr> </vt:lpstr>
      <vt:lpstr> </vt:lpstr>
      <vt:lpstr> </vt:lpstr>
      <vt:lpstr>PowerPoint Presentation</vt:lpstr>
      <vt:lpstr> </vt:lpstr>
      <vt:lpstr>PowerPoint Presentation</vt:lpstr>
      <vt:lpstr> </vt:lpstr>
      <vt:lpstr> </vt:lpstr>
      <vt:lpstr>Děkuji za pozornost</vt:lpstr>
    </vt:vector>
  </TitlesOfParts>
  <Company>FNHK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Hobza Jan</dc:creator>
  <cp:lastModifiedBy>Kletch CZ s.r.o.</cp:lastModifiedBy>
  <cp:revision>31</cp:revision>
  <cp:lastPrinted>2025-05-16T13:11:47Z</cp:lastPrinted>
  <dcterms:created xsi:type="dcterms:W3CDTF">2025-05-14T09:24:17Z</dcterms:created>
  <dcterms:modified xsi:type="dcterms:W3CDTF">2025-10-21T07:09:56Z</dcterms:modified>
</cp:coreProperties>
</file>