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390" r:id="rId2"/>
    <p:sldId id="264" r:id="rId3"/>
    <p:sldId id="301" r:id="rId4"/>
    <p:sldId id="302" r:id="rId5"/>
    <p:sldId id="365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60" r:id="rId17"/>
    <p:sldId id="313" r:id="rId18"/>
    <p:sldId id="361" r:id="rId19"/>
    <p:sldId id="270" r:id="rId20"/>
    <p:sldId id="362" r:id="rId21"/>
    <p:sldId id="275" r:id="rId22"/>
    <p:sldId id="274" r:id="rId23"/>
    <p:sldId id="276" r:id="rId24"/>
    <p:sldId id="279" r:id="rId25"/>
    <p:sldId id="282" r:id="rId26"/>
    <p:sldId id="283" r:id="rId27"/>
    <p:sldId id="285" r:id="rId28"/>
    <p:sldId id="286" r:id="rId29"/>
    <p:sldId id="287" r:id="rId30"/>
    <p:sldId id="389" r:id="rId31"/>
    <p:sldId id="393" r:id="rId32"/>
    <p:sldId id="392" r:id="rId33"/>
    <p:sldId id="391" r:id="rId34"/>
    <p:sldId id="397" r:id="rId35"/>
    <p:sldId id="394" r:id="rId36"/>
    <p:sldId id="396" r:id="rId37"/>
    <p:sldId id="395" r:id="rId38"/>
    <p:sldId id="293" r:id="rId39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303" autoAdjust="0"/>
    <p:restoredTop sz="94660"/>
  </p:normalViewPr>
  <p:slideViewPr>
    <p:cSldViewPr snapToGrid="0">
      <p:cViewPr varScale="1">
        <p:scale>
          <a:sx n="79" d="100"/>
          <a:sy n="79" d="100"/>
        </p:scale>
        <p:origin x="14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3a3e92bcfc2ad8a1" providerId="LiveId" clId="{2984D07C-CD95-440A-ABB7-CBF084BB9F0F}"/>
    <pc:docChg chg="undo custSel addSld modSld sldOrd">
      <pc:chgData name="" userId="3a3e92bcfc2ad8a1" providerId="LiveId" clId="{2984D07C-CD95-440A-ABB7-CBF084BB9F0F}" dt="2026-05-13T10:46:11.925" v="489" actId="1076"/>
      <pc:docMkLst>
        <pc:docMk/>
      </pc:docMkLst>
      <pc:sldChg chg="addSp delSp modSp">
        <pc:chgData name="" userId="3a3e92bcfc2ad8a1" providerId="LiveId" clId="{2984D07C-CD95-440A-ABB7-CBF084BB9F0F}" dt="2026-05-13T07:08:04.915" v="46" actId="1076"/>
        <pc:sldMkLst>
          <pc:docMk/>
          <pc:sldMk cId="4140892537" sldId="301"/>
        </pc:sldMkLst>
        <pc:picChg chg="add del mod">
          <ac:chgData name="" userId="3a3e92bcfc2ad8a1" providerId="LiveId" clId="{2984D07C-CD95-440A-ABB7-CBF084BB9F0F}" dt="2026-05-13T07:07:50.886" v="39" actId="478"/>
          <ac:picMkLst>
            <pc:docMk/>
            <pc:sldMk cId="4140892537" sldId="301"/>
            <ac:picMk id="2" creationId="{66D8058D-E132-473B-8D3E-D194CABED699}"/>
          </ac:picMkLst>
        </pc:picChg>
        <pc:picChg chg="add mod">
          <ac:chgData name="" userId="3a3e92bcfc2ad8a1" providerId="LiveId" clId="{2984D07C-CD95-440A-ABB7-CBF084BB9F0F}" dt="2026-05-13T07:08:04.915" v="46" actId="1076"/>
          <ac:picMkLst>
            <pc:docMk/>
            <pc:sldMk cId="4140892537" sldId="301"/>
            <ac:picMk id="3" creationId="{F1C6F79C-968B-4D9E-A738-C1CE0E40ADBD}"/>
          </ac:picMkLst>
        </pc:picChg>
        <pc:picChg chg="mod">
          <ac:chgData name="" userId="3a3e92bcfc2ad8a1" providerId="LiveId" clId="{2984D07C-CD95-440A-ABB7-CBF084BB9F0F}" dt="2026-05-13T07:08:00.094" v="44" actId="1076"/>
          <ac:picMkLst>
            <pc:docMk/>
            <pc:sldMk cId="4140892537" sldId="301"/>
            <ac:picMk id="5" creationId="{C538E4D0-B542-6D0B-1478-AEF4C759436A}"/>
          </ac:picMkLst>
        </pc:picChg>
      </pc:sldChg>
      <pc:sldChg chg="addSp delSp modSp">
        <pc:chgData name="" userId="3a3e92bcfc2ad8a1" providerId="LiveId" clId="{2984D07C-CD95-440A-ABB7-CBF084BB9F0F}" dt="2026-05-13T07:16:06.614" v="54" actId="1076"/>
        <pc:sldMkLst>
          <pc:docMk/>
          <pc:sldMk cId="0" sldId="307"/>
        </pc:sldMkLst>
        <pc:picChg chg="add mod ord">
          <ac:chgData name="" userId="3a3e92bcfc2ad8a1" providerId="LiveId" clId="{2984D07C-CD95-440A-ABB7-CBF084BB9F0F}" dt="2026-05-13T07:16:06.614" v="54" actId="1076"/>
          <ac:picMkLst>
            <pc:docMk/>
            <pc:sldMk cId="0" sldId="307"/>
            <ac:picMk id="3" creationId="{597C3CF1-4219-4D2F-8080-A6E7C2FBF238}"/>
          </ac:picMkLst>
        </pc:picChg>
        <pc:picChg chg="del">
          <ac:chgData name="" userId="3a3e92bcfc2ad8a1" providerId="LiveId" clId="{2984D07C-CD95-440A-ABB7-CBF084BB9F0F}" dt="2026-05-13T07:15:29.698" v="47" actId="478"/>
          <ac:picMkLst>
            <pc:docMk/>
            <pc:sldMk cId="0" sldId="307"/>
            <ac:picMk id="6" creationId="{00000000-0000-0000-0000-000000000000}"/>
          </ac:picMkLst>
        </pc:picChg>
      </pc:sldChg>
      <pc:sldChg chg="modSp">
        <pc:chgData name="" userId="3a3e92bcfc2ad8a1" providerId="LiveId" clId="{2984D07C-CD95-440A-ABB7-CBF084BB9F0F}" dt="2026-05-13T07:04:30.205" v="35" actId="1076"/>
        <pc:sldMkLst>
          <pc:docMk/>
          <pc:sldMk cId="366900840" sldId="390"/>
        </pc:sldMkLst>
        <pc:spChg chg="mod">
          <ac:chgData name="" userId="3a3e92bcfc2ad8a1" providerId="LiveId" clId="{2984D07C-CD95-440A-ABB7-CBF084BB9F0F}" dt="2026-05-13T07:04:30.205" v="35" actId="1076"/>
          <ac:spMkLst>
            <pc:docMk/>
            <pc:sldMk cId="366900840" sldId="390"/>
            <ac:spMk id="2" creationId="{38F71440-2CA8-4073-B0DA-3C13A736663C}"/>
          </ac:spMkLst>
        </pc:spChg>
      </pc:sldChg>
      <pc:sldChg chg="addSp delSp modSp add mod">
        <pc:chgData name="" userId="3a3e92bcfc2ad8a1" providerId="LiveId" clId="{2984D07C-CD95-440A-ABB7-CBF084BB9F0F}" dt="2026-05-13T10:30:16.264" v="181" actId="27918"/>
        <pc:sldMkLst>
          <pc:docMk/>
          <pc:sldMk cId="1543032290" sldId="394"/>
        </pc:sldMkLst>
        <pc:spChg chg="del">
          <ac:chgData name="" userId="3a3e92bcfc2ad8a1" providerId="LiveId" clId="{2984D07C-CD95-440A-ABB7-CBF084BB9F0F}" dt="2026-05-13T10:14:00.688" v="68" actId="478"/>
          <ac:spMkLst>
            <pc:docMk/>
            <pc:sldMk cId="1543032290" sldId="394"/>
            <ac:spMk id="2" creationId="{CD532717-7A4F-4CA6-BA7B-22E739DCDC1F}"/>
          </ac:spMkLst>
        </pc:spChg>
        <pc:spChg chg="del">
          <ac:chgData name="" userId="3a3e92bcfc2ad8a1" providerId="LiveId" clId="{2984D07C-CD95-440A-ABB7-CBF084BB9F0F}" dt="2026-05-13T10:14:07.046" v="72" actId="478"/>
          <ac:spMkLst>
            <pc:docMk/>
            <pc:sldMk cId="1543032290" sldId="394"/>
            <ac:spMk id="3" creationId="{E8332C05-62EC-4BC1-9B44-642E2530AB88}"/>
          </ac:spMkLst>
        </pc:spChg>
        <pc:graphicFrameChg chg="add del mod">
          <ac:chgData name="" userId="3a3e92bcfc2ad8a1" providerId="LiveId" clId="{2984D07C-CD95-440A-ABB7-CBF084BB9F0F}" dt="2026-05-13T10:18:42.691" v="174" actId="14100"/>
          <ac:graphicFrameMkLst>
            <pc:docMk/>
            <pc:sldMk cId="1543032290" sldId="394"/>
            <ac:graphicFrameMk id="4" creationId="{5479AC1C-1BD6-4FC5-9D9E-70CAE89870A8}"/>
          </ac:graphicFrameMkLst>
        </pc:graphicFrameChg>
        <pc:graphicFrameChg chg="add mod modGraphic">
          <ac:chgData name="" userId="3a3e92bcfc2ad8a1" providerId="LiveId" clId="{2984D07C-CD95-440A-ABB7-CBF084BB9F0F}" dt="2026-05-13T10:18:45.888" v="175" actId="1076"/>
          <ac:graphicFrameMkLst>
            <pc:docMk/>
            <pc:sldMk cId="1543032290" sldId="394"/>
            <ac:graphicFrameMk id="5" creationId="{BF68129A-7B45-4B08-9809-37A52375E71E}"/>
          </ac:graphicFrameMkLst>
        </pc:graphicFrameChg>
        <pc:graphicFrameChg chg="add mod modGraphic">
          <ac:chgData name="" userId="3a3e92bcfc2ad8a1" providerId="LiveId" clId="{2984D07C-CD95-440A-ABB7-CBF084BB9F0F}" dt="2026-05-13T10:18:51.457" v="176" actId="1076"/>
          <ac:graphicFrameMkLst>
            <pc:docMk/>
            <pc:sldMk cId="1543032290" sldId="394"/>
            <ac:graphicFrameMk id="6" creationId="{050E8A4B-7049-47B1-8674-0EE2D4B49BC2}"/>
          </ac:graphicFrameMkLst>
        </pc:graphicFrameChg>
      </pc:sldChg>
      <pc:sldChg chg="addSp delSp modSp add modAnim">
        <pc:chgData name="" userId="3a3e92bcfc2ad8a1" providerId="LiveId" clId="{2984D07C-CD95-440A-ABB7-CBF084BB9F0F}" dt="2026-05-13T10:36:09.849" v="334" actId="1076"/>
        <pc:sldMkLst>
          <pc:docMk/>
          <pc:sldMk cId="2869350580" sldId="395"/>
        </pc:sldMkLst>
        <pc:spChg chg="add del">
          <ac:chgData name="" userId="3a3e92bcfc2ad8a1" providerId="LiveId" clId="{2984D07C-CD95-440A-ABB7-CBF084BB9F0F}" dt="2026-05-13T10:35:00.929" v="321"/>
          <ac:spMkLst>
            <pc:docMk/>
            <pc:sldMk cId="2869350580" sldId="395"/>
            <ac:spMk id="3" creationId="{8BE704C8-4F06-4B8A-9E57-E86323AF5844}"/>
          </ac:spMkLst>
        </pc:spChg>
        <pc:spChg chg="add del">
          <ac:chgData name="" userId="3a3e92bcfc2ad8a1" providerId="LiveId" clId="{2984D07C-CD95-440A-ABB7-CBF084BB9F0F}" dt="2026-05-13T10:35:00.929" v="323"/>
          <ac:spMkLst>
            <pc:docMk/>
            <pc:sldMk cId="2869350580" sldId="395"/>
            <ac:spMk id="7" creationId="{6A0D29D5-3D5A-432E-B7EE-CF2C1F602D5B}"/>
          </ac:spMkLst>
        </pc:spChg>
        <pc:spChg chg="add mod">
          <ac:chgData name="" userId="3a3e92bcfc2ad8a1" providerId="LiveId" clId="{2984D07C-CD95-440A-ABB7-CBF084BB9F0F}" dt="2026-05-13T10:36:09.849" v="334" actId="1076"/>
          <ac:spMkLst>
            <pc:docMk/>
            <pc:sldMk cId="2869350580" sldId="395"/>
            <ac:spMk id="8" creationId="{C1EB90F5-0B03-4C80-B030-B36191BEB02A}"/>
          </ac:spMkLst>
        </pc:spChg>
        <pc:graphicFrameChg chg="add mod modGraphic">
          <ac:chgData name="" userId="3a3e92bcfc2ad8a1" providerId="LiveId" clId="{2984D07C-CD95-440A-ABB7-CBF084BB9F0F}" dt="2026-05-13T10:36:06.692" v="333" actId="14100"/>
          <ac:graphicFrameMkLst>
            <pc:docMk/>
            <pc:sldMk cId="2869350580" sldId="395"/>
            <ac:graphicFrameMk id="2" creationId="{F52F70C7-4460-4AE9-AE13-917887438C11}"/>
          </ac:graphicFrameMkLst>
        </pc:graphicFrameChg>
        <pc:graphicFrameChg chg="del">
          <ac:chgData name="" userId="3a3e92bcfc2ad8a1" providerId="LiveId" clId="{2984D07C-CD95-440A-ABB7-CBF084BB9F0F}" dt="2026-05-13T10:19:59.633" v="178" actId="478"/>
          <ac:graphicFrameMkLst>
            <pc:docMk/>
            <pc:sldMk cId="2869350580" sldId="395"/>
            <ac:graphicFrameMk id="4" creationId="{5479AC1C-1BD6-4FC5-9D9E-70CAE89870A8}"/>
          </ac:graphicFrameMkLst>
        </pc:graphicFrameChg>
        <pc:graphicFrameChg chg="del">
          <ac:chgData name="" userId="3a3e92bcfc2ad8a1" providerId="LiveId" clId="{2984D07C-CD95-440A-ABB7-CBF084BB9F0F}" dt="2026-05-13T10:20:02.057" v="180" actId="478"/>
          <ac:graphicFrameMkLst>
            <pc:docMk/>
            <pc:sldMk cId="2869350580" sldId="395"/>
            <ac:graphicFrameMk id="5" creationId="{BF68129A-7B45-4B08-9809-37A52375E71E}"/>
          </ac:graphicFrameMkLst>
        </pc:graphicFrameChg>
        <pc:graphicFrameChg chg="del">
          <ac:chgData name="" userId="3a3e92bcfc2ad8a1" providerId="LiveId" clId="{2984D07C-CD95-440A-ABB7-CBF084BB9F0F}" dt="2026-05-13T10:20:00.713" v="179" actId="478"/>
          <ac:graphicFrameMkLst>
            <pc:docMk/>
            <pc:sldMk cId="2869350580" sldId="395"/>
            <ac:graphicFrameMk id="6" creationId="{050E8A4B-7049-47B1-8674-0EE2D4B49BC2}"/>
          </ac:graphicFrameMkLst>
        </pc:graphicFrameChg>
      </pc:sldChg>
      <pc:sldChg chg="addSp delSp modSp add ord">
        <pc:chgData name="" userId="3a3e92bcfc2ad8a1" providerId="LiveId" clId="{2984D07C-CD95-440A-ABB7-CBF084BB9F0F}" dt="2026-05-13T10:43:50.590" v="460" actId="20577"/>
        <pc:sldMkLst>
          <pc:docMk/>
          <pc:sldMk cId="544289299" sldId="396"/>
        </pc:sldMkLst>
        <pc:spChg chg="del">
          <ac:chgData name="" userId="3a3e92bcfc2ad8a1" providerId="LiveId" clId="{2984D07C-CD95-440A-ABB7-CBF084BB9F0F}" dt="2026-05-13T10:37:13.624" v="337" actId="478"/>
          <ac:spMkLst>
            <pc:docMk/>
            <pc:sldMk cId="544289299" sldId="396"/>
            <ac:spMk id="2" creationId="{95814157-FC3A-4BEA-8DFF-9DB88476A9AB}"/>
          </ac:spMkLst>
        </pc:spChg>
        <pc:spChg chg="del">
          <ac:chgData name="" userId="3a3e92bcfc2ad8a1" providerId="LiveId" clId="{2984D07C-CD95-440A-ABB7-CBF084BB9F0F}" dt="2026-05-13T10:37:09.689" v="336"/>
          <ac:spMkLst>
            <pc:docMk/>
            <pc:sldMk cId="544289299" sldId="396"/>
            <ac:spMk id="3" creationId="{95A2A270-1AF7-42F8-9316-FB4148C48F23}"/>
          </ac:spMkLst>
        </pc:spChg>
        <pc:graphicFrameChg chg="add mod modGraphic">
          <ac:chgData name="" userId="3a3e92bcfc2ad8a1" providerId="LiveId" clId="{2984D07C-CD95-440A-ABB7-CBF084BB9F0F}" dt="2026-05-13T10:43:50.590" v="460" actId="20577"/>
          <ac:graphicFrameMkLst>
            <pc:docMk/>
            <pc:sldMk cId="544289299" sldId="396"/>
            <ac:graphicFrameMk id="4" creationId="{D276AEAE-108F-4BA4-B3EF-5A3297F8A154}"/>
          </ac:graphicFrameMkLst>
        </pc:graphicFrameChg>
      </pc:sldChg>
      <pc:sldChg chg="addSp delSp modSp add">
        <pc:chgData name="" userId="3a3e92bcfc2ad8a1" providerId="LiveId" clId="{2984D07C-CD95-440A-ABB7-CBF084BB9F0F}" dt="2026-05-13T10:46:11.925" v="489" actId="1076"/>
        <pc:sldMkLst>
          <pc:docMk/>
          <pc:sldMk cId="2602526675" sldId="397"/>
        </pc:sldMkLst>
        <pc:spChg chg="mod">
          <ac:chgData name="" userId="3a3e92bcfc2ad8a1" providerId="LiveId" clId="{2984D07C-CD95-440A-ABB7-CBF084BB9F0F}" dt="2026-05-13T10:46:11.925" v="489" actId="1076"/>
          <ac:spMkLst>
            <pc:docMk/>
            <pc:sldMk cId="2602526675" sldId="397"/>
            <ac:spMk id="2" creationId="{C8646444-4009-4A73-A245-380CD13FDCF0}"/>
          </ac:spMkLst>
        </pc:spChg>
        <pc:spChg chg="del mod">
          <ac:chgData name="" userId="3a3e92bcfc2ad8a1" providerId="LiveId" clId="{2984D07C-CD95-440A-ABB7-CBF084BB9F0F}" dt="2026-05-13T10:44:31.383" v="480" actId="478"/>
          <ac:spMkLst>
            <pc:docMk/>
            <pc:sldMk cId="2602526675" sldId="397"/>
            <ac:spMk id="3" creationId="{7711D361-27C1-4A1D-9FB2-8E66BEDD2B83}"/>
          </ac:spMkLst>
        </pc:spChg>
        <pc:spChg chg="add del">
          <ac:chgData name="" userId="3a3e92bcfc2ad8a1" providerId="LiveId" clId="{2984D07C-CD95-440A-ABB7-CBF084BB9F0F}" dt="2026-05-13T10:45:29.130" v="484" actId="478"/>
          <ac:spMkLst>
            <pc:docMk/>
            <pc:sldMk cId="2602526675" sldId="397"/>
            <ac:spMk id="4" creationId="{757C9281-129E-4C3D-828E-96E9E762D9B2}"/>
          </ac:spMkLst>
        </pc:spChg>
        <pc:picChg chg="add mod">
          <ac:chgData name="" userId="3a3e92bcfc2ad8a1" providerId="LiveId" clId="{2984D07C-CD95-440A-ABB7-CBF084BB9F0F}" dt="2026-05-13T10:46:08.606" v="488" actId="1076"/>
          <ac:picMkLst>
            <pc:docMk/>
            <pc:sldMk cId="2602526675" sldId="397"/>
            <ac:picMk id="6" creationId="{FD5D83BD-4A7F-47AC-9F44-2BAE9B9CFFEA}"/>
          </ac:picMkLst>
        </pc:picChg>
      </pc:sldChg>
    </pc:docChg>
  </pc:docChgLst>
  <pc:docChgLst>
    <pc:chgData name="Michal Adamišin" userId="3a3e92bcfc2ad8a1" providerId="LiveId" clId="{714FBB93-3C27-4191-BA7C-120F389ED79E}"/>
  </pc:docChgLst>
  <pc:docChgLst>
    <pc:chgData userId="3a3e92bcfc2ad8a1" providerId="LiveId" clId="{4C9F7F62-507D-44ED-B57A-876D63298D7C}"/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icha\Downloads\HR%20-%20koleni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Hárok2!$B$72</c:f>
              <c:strCache>
                <c:ptCount val="1"/>
                <c:pt idx="0">
                  <c:v>Počet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Hárok2!$A$73:$A$88</c:f>
              <c:strCache>
                <c:ptCount val="16"/>
                <c:pt idx="0">
                  <c:v>Sestra</c:v>
                </c:pt>
                <c:pt idx="1">
                  <c:v>Lekár</c:v>
                </c:pt>
                <c:pt idx="2">
                  <c:v>PS</c:v>
                </c:pt>
                <c:pt idx="3">
                  <c:v>Zdravotnícky laborant</c:v>
                </c:pt>
                <c:pt idx="4">
                  <c:v>Farmaceutický laborant</c:v>
                </c:pt>
                <c:pt idx="5">
                  <c:v>Laboratórny diagnostik</c:v>
                </c:pt>
                <c:pt idx="6">
                  <c:v>Nutričný terapeut</c:v>
                </c:pt>
                <c:pt idx="7">
                  <c:v>Farmaceut</c:v>
                </c:pt>
                <c:pt idx="8">
                  <c:v>Dokumentarista</c:v>
                </c:pt>
                <c:pt idx="9">
                  <c:v>PPvZ</c:v>
                </c:pt>
                <c:pt idx="10">
                  <c:v>Sanitár</c:v>
                </c:pt>
                <c:pt idx="11">
                  <c:v>Antropológ</c:v>
                </c:pt>
                <c:pt idx="12">
                  <c:v>Fyzioterapeut</c:v>
                </c:pt>
                <c:pt idx="13">
                  <c:v>Kuchár</c:v>
                </c:pt>
                <c:pt idx="14">
                  <c:v>Pomocná sila</c:v>
                </c:pt>
                <c:pt idx="15">
                  <c:v>Zdravotnícky záchranár</c:v>
                </c:pt>
              </c:strCache>
            </c:strRef>
          </c:cat>
          <c:val>
            <c:numRef>
              <c:f>Hárok2!$B$73:$B$88</c:f>
              <c:numCache>
                <c:formatCode>General</c:formatCode>
                <c:ptCount val="16"/>
                <c:pt idx="0">
                  <c:v>46</c:v>
                </c:pt>
                <c:pt idx="1">
                  <c:v>23</c:v>
                </c:pt>
                <c:pt idx="2">
                  <c:v>8</c:v>
                </c:pt>
                <c:pt idx="3">
                  <c:v>6</c:v>
                </c:pt>
                <c:pt idx="4">
                  <c:v>5</c:v>
                </c:pt>
                <c:pt idx="5">
                  <c:v>4</c:v>
                </c:pt>
                <c:pt idx="6">
                  <c:v>4</c:v>
                </c:pt>
                <c:pt idx="7">
                  <c:v>3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CD-43CE-983C-75A91E741E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53274240"/>
        <c:axId val="824313264"/>
      </c:barChart>
      <c:catAx>
        <c:axId val="55327424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824313264"/>
        <c:crosses val="autoZero"/>
        <c:auto val="1"/>
        <c:lblAlgn val="ctr"/>
        <c:lblOffset val="100"/>
        <c:noMultiLvlLbl val="0"/>
      </c:catAx>
      <c:valAx>
        <c:axId val="824313264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553274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sk-S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337CF3-95D3-4CF0-B039-E8C264028CA2}" type="datetimeFigureOut">
              <a:rPr lang="sk-SK" smtClean="0"/>
              <a:t>13. 10. 2026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1E57C3-3FCE-4849-BC91-01BDBF3E49A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11328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2617C0-A748-41C7-ACAB-C41434DDAF79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sk-SK" dirty="0"/>
              <a:t>Používanie alkoholovej dezinfekcie má</a:t>
            </a:r>
            <a:r>
              <a:rPr lang="sk-SK" baseline="0" dirty="0"/>
              <a:t> </a:t>
            </a:r>
            <a:r>
              <a:rPr lang="sk-SK" dirty="0"/>
              <a:t>signifikantne väčší</a:t>
            </a:r>
            <a:r>
              <a:rPr lang="sk-SK" baseline="0" dirty="0"/>
              <a:t> efekt ako umývanie rúk s mydlom a vodou v redukcií patogénov na kontaminovaných rukách. Alkoholová dezinfekcia je rýchlejšia – dosahuje účinnosť už po 15 - 20 sekundách.</a:t>
            </a:r>
            <a:endParaRPr lang="sk-SK" dirty="0"/>
          </a:p>
          <a:p>
            <a:pPr eaLnBrk="1" hangingPunct="1">
              <a:spcBef>
                <a:spcPct val="0"/>
              </a:spcBef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27591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5F7A63D-A3BC-2AE5-993B-4C546BA303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6A69477-DF47-EF41-5709-499A27AF8C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219370BB-37AA-A1F0-3398-6DD2EC22A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4DE1-FC35-446C-B067-F7ECA012EAA1}" type="datetimeFigureOut">
              <a:rPr lang="sk-SK" smtClean="0"/>
              <a:t>13. 10. 2026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50CA13E5-9C47-0CE5-8C03-81B4225D6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043D1C1-A7E5-8C7E-9FC1-302FF6ACE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D262-06D0-4622-A42E-5D01A0C4B00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9871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79CE62-C253-A9E0-886D-D813A5EEC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156DA8F-A1A8-741A-D839-982B0E63B1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2DEE429F-D691-757D-6A05-13B6A24FE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4DE1-FC35-446C-B067-F7ECA012EAA1}" type="datetimeFigureOut">
              <a:rPr lang="sk-SK" smtClean="0"/>
              <a:t>13. 10. 2026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19215777-E787-869B-1020-AD09C9F2B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F42E6A3-D656-F383-FB2F-2A6AB7C9D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D262-06D0-4622-A42E-5D01A0C4B00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68962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F7A344-22E7-7F74-829B-5850E6C10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E7854B0-7FA6-B0A5-3FF4-E6D490B707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06496D9B-6DC5-B080-3104-812254E74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4DE1-FC35-446C-B067-F7ECA012EAA1}" type="datetimeFigureOut">
              <a:rPr lang="sk-SK" smtClean="0"/>
              <a:t>13. 10. 2026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09FE4271-9991-3948-08A0-22D0A8FFD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1BB89E0-D0AE-4D3C-AA99-617B35D6A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D262-06D0-4622-A42E-5D01A0C4B00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38673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C6F96A-2AA5-3C16-B1BB-3F9C49B71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AED2293-31E6-A203-8B0F-E35A75421A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3ADBEE2E-3987-7454-3E8E-F8389992C3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18EC7FE4-2F38-E5FC-7D7B-0A53A8022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4DE1-FC35-446C-B067-F7ECA012EAA1}" type="datetimeFigureOut">
              <a:rPr lang="sk-SK" smtClean="0"/>
              <a:t>13. 10. 2026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B6870E9C-8719-CD06-D3B2-414E4E0E7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F63C0576-F4B5-7948-655E-73532506F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D262-06D0-4622-A42E-5D01A0C4B00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63172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B3CA53-0AE5-492E-4C8E-A898CF929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9434208-B47C-3D24-D2BA-B77E97B4EB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98573FF5-58A5-6725-E219-B3F8872980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453FC8C5-8565-FADC-D97D-CCA57DC224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F795DF48-525F-0F6F-7C78-C19AB653A4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CFFA5587-70D7-E8B3-D3AF-D231BC578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4DE1-FC35-446C-B067-F7ECA012EAA1}" type="datetimeFigureOut">
              <a:rPr lang="sk-SK" smtClean="0"/>
              <a:t>13. 10. 2026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9F044855-748A-2129-39C9-F05DE11D3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FAFC377D-AB9F-A68C-22DF-51F424DB8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D262-06D0-4622-A42E-5D01A0C4B00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69940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17C74A-AA6A-291D-5844-14802650A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665BC81B-EC74-714B-D841-6198B2738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4DE1-FC35-446C-B067-F7ECA012EAA1}" type="datetimeFigureOut">
              <a:rPr lang="sk-SK" smtClean="0"/>
              <a:t>13. 10. 2026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F642C025-440E-4A21-3D23-CDE0DF629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EB93D4B3-AF2D-BAD6-1BE3-B95465CA2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D262-06D0-4622-A42E-5D01A0C4B00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82343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3D97543E-BAF1-6375-9C79-B755CBB44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4DE1-FC35-446C-B067-F7ECA012EAA1}" type="datetimeFigureOut">
              <a:rPr lang="sk-SK" smtClean="0"/>
              <a:t>13. 10. 2026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24EAD2F0-07D3-6940-B2E0-718F4858E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EC6F44A6-AFFA-5137-D6BF-08AC69CA7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D262-06D0-4622-A42E-5D01A0C4B00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43997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A0D98B-E470-E87F-A03C-9E1A501C4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E93A905-66BF-26AE-AFD6-83AA67819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50C857F-A329-93FD-4598-A6DEF1AC1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60EFB588-8ADF-D4B3-76D3-2D386AFEF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4DE1-FC35-446C-B067-F7ECA012EAA1}" type="datetimeFigureOut">
              <a:rPr lang="sk-SK" smtClean="0"/>
              <a:t>13. 10. 2026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A1777DA2-017D-3AF3-5DA9-7A427B4A8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C6FDE153-A34E-D9B1-2537-B6D37B69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D262-06D0-4622-A42E-5D01A0C4B00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32895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DFCD2A-31D4-EE55-803A-213945766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5118EC2B-13A8-1D10-1B7A-4D3ABBCD6A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BFA4975-905B-8DE8-3EB6-4C38E1A309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E96422CC-3E4C-0D6F-4A88-24D4574C2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4DE1-FC35-446C-B067-F7ECA012EAA1}" type="datetimeFigureOut">
              <a:rPr lang="sk-SK" smtClean="0"/>
              <a:t>13. 10. 2026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A4B0E3F0-0ABB-D456-90BB-754A48576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0E07B2BE-8461-ACEB-5051-37F76F7A9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D262-06D0-4622-A42E-5D01A0C4B00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06184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4B1740-46A4-8845-C23A-381F8E507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85F7F02F-9958-5070-8D00-DA7A0DB47D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8D8D1435-0290-0AD8-B473-6EC8EF584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4DE1-FC35-446C-B067-F7ECA012EAA1}" type="datetimeFigureOut">
              <a:rPr lang="sk-SK" smtClean="0"/>
              <a:t>13. 10. 2026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2B8FB27-EF66-9E94-2D39-BB1A0D248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A81B601-5442-5277-1DD9-B571F5AAA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D262-06D0-4622-A42E-5D01A0C4B00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73975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B94AB888-E92E-E12E-A77B-9D10A1662D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6EF8121A-8224-DD6F-B024-1014401032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B0739763-D8A4-35BA-99CD-E96FBCACC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84DE1-FC35-446C-B067-F7ECA012EAA1}" type="datetimeFigureOut">
              <a:rPr lang="sk-SK" smtClean="0"/>
              <a:t>13. 10. 2026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C1CFD3A7-7AE5-1A17-2ADC-6AF1F878E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5CE1AEE-B9C8-4080-BE02-7AECB50BF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4D262-06D0-4622-A42E-5D01A0C4B00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94429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6F11588D-88A6-899B-121A-FDC215F62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86C5A95-586D-E65F-C2D4-F653404816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070B3FB-6D7E-3A99-2606-F01FE94F84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84DE1-FC35-446C-B067-F7ECA012EAA1}" type="datetimeFigureOut">
              <a:rPr lang="sk-SK" smtClean="0"/>
              <a:t>13. 10. 2026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1675013A-374A-CFF8-5A0A-55D5B78C0F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B4EA6D65-C985-9898-54ED-34BCF81F61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4D262-06D0-4622-A42E-5D01A0C4B00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50686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>
            <a:extLst>
              <a:ext uri="{FF2B5EF4-FFF2-40B4-BE49-F238E27FC236}">
                <a16:creationId xmlns:a16="http://schemas.microsoft.com/office/drawing/2014/main" id="{74FABA98-15F6-4316-BD78-560829A49F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755" y="149529"/>
            <a:ext cx="7415200" cy="5555607"/>
          </a:xfrm>
          <a:prstGeom prst="rect">
            <a:avLst/>
          </a:prstGeom>
        </p:spPr>
      </p:pic>
      <p:sp>
        <p:nvSpPr>
          <p:cNvPr id="3" name="Podnadpis 2">
            <a:extLst>
              <a:ext uri="{FF2B5EF4-FFF2-40B4-BE49-F238E27FC236}">
                <a16:creationId xmlns:a16="http://schemas.microsoft.com/office/drawing/2014/main" id="{0C9B2CA0-FBDD-9A8D-7DAE-D1C0879DA1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97172" y="5846125"/>
            <a:ext cx="5987010" cy="862346"/>
          </a:xfrm>
        </p:spPr>
        <p:txBody>
          <a:bodyPr>
            <a:normAutofit/>
          </a:bodyPr>
          <a:lstStyle/>
          <a:p>
            <a:pPr algn="r"/>
            <a:r>
              <a:rPr lang="sk-SK" sz="1800" b="1" dirty="0"/>
              <a:t>Mgr. Michal Adamišin, PhD., MPH</a:t>
            </a:r>
          </a:p>
          <a:p>
            <a:pPr algn="r"/>
            <a:r>
              <a:rPr lang="sk-SK" sz="1800" dirty="0"/>
              <a:t>Nemocničný hygienik – verejný zdravotník</a:t>
            </a:r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38F71440-2CA8-4073-B0DA-3C13A736663C}"/>
              </a:ext>
            </a:extLst>
          </p:cNvPr>
          <p:cNvSpPr/>
          <p:nvPr/>
        </p:nvSpPr>
        <p:spPr>
          <a:xfrm>
            <a:off x="221448" y="4830464"/>
            <a:ext cx="80935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6000" b="1" dirty="0">
                <a:solidFill>
                  <a:schemeClr val="accent4">
                    <a:lumMod val="50000"/>
                  </a:schemeClr>
                </a:solidFill>
              </a:rPr>
              <a:t>HYGIENA RÚK V PRAXI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12B8DC06-C0A9-4817-BCDE-6BFEFD5D7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807" y="178712"/>
            <a:ext cx="3903603" cy="2068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0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2999F0-4C32-FD8B-AE1C-2DCDB9DE3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E5C860B-3C91-AC83-2E40-D10BFF9102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9F750297-3FA5-4CCF-DF9E-7A2596959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559" y="681037"/>
            <a:ext cx="11568882" cy="4763657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7CE27E8E-0A28-3407-1962-1E7F312F98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7503" y="5803550"/>
            <a:ext cx="7132938" cy="746825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5D1EB68A-9F4B-42BC-95F9-60A6860436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9531" y="154864"/>
            <a:ext cx="7132938" cy="65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244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C538E4D0-B542-6D0B-1478-AEF4C75943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769" y="1457325"/>
            <a:ext cx="8281362" cy="4968819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F1C6F79C-968B-4D9E-A738-C1CE0E40AD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399" y="239972"/>
            <a:ext cx="6434544" cy="177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892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FD53A88E-9581-3218-661E-A4CE21B8AF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08" b="26454"/>
          <a:stretch/>
        </p:blipFill>
        <p:spPr>
          <a:xfrm>
            <a:off x="838200" y="704765"/>
            <a:ext cx="10628376" cy="5440003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68E8ED4C-2FEE-71E9-6232-2FB50F200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6751" y="630903"/>
            <a:ext cx="8451273" cy="558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53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5C72B17C-B1F3-BCB9-04A5-DAE9A24334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4398" y="914400"/>
            <a:ext cx="8247003" cy="496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878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260648"/>
            <a:ext cx="8229600" cy="850106"/>
          </a:xfrm>
        </p:spPr>
        <p:txBody>
          <a:bodyPr/>
          <a:lstStyle/>
          <a:p>
            <a:r>
              <a:rPr lang="sk-SK" b="1" dirty="0"/>
              <a:t>Hygiena rúk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981200" y="1340768"/>
            <a:ext cx="8229600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/>
              <a:t>Pracovné postupy </a:t>
            </a:r>
            <a:endParaRPr lang="sk-SK" dirty="0"/>
          </a:p>
          <a:p>
            <a:r>
              <a:rPr lang="sk-SK" dirty="0"/>
              <a:t>Umývanie rúk</a:t>
            </a:r>
          </a:p>
          <a:p>
            <a:r>
              <a:rPr lang="sk-SK" dirty="0"/>
              <a:t>Hygienická dezinfekcia rúk</a:t>
            </a:r>
          </a:p>
          <a:p>
            <a:r>
              <a:rPr lang="sk-SK" dirty="0"/>
              <a:t>Kombinované ošetrenie rúk</a:t>
            </a:r>
          </a:p>
          <a:p>
            <a:r>
              <a:rPr lang="sk-SK" dirty="0"/>
              <a:t>Chirurgická dezinfekcia rúk</a:t>
            </a:r>
          </a:p>
          <a:p>
            <a:r>
              <a:rPr lang="sk-SK" dirty="0"/>
              <a:t>Ošetrovanie pokožky rúk</a:t>
            </a:r>
          </a:p>
          <a:p>
            <a:r>
              <a:rPr lang="sk-SK" dirty="0"/>
              <a:t>Predoperačná príprava rúk</a:t>
            </a:r>
          </a:p>
          <a:p>
            <a:r>
              <a:rPr lang="sk-SK" dirty="0"/>
              <a:t>Používanie ochranných rúk</a:t>
            </a:r>
          </a:p>
        </p:txBody>
      </p:sp>
      <p:pic>
        <p:nvPicPr>
          <p:cNvPr id="4" name="Picture 3" descr="17472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56048" y="360040"/>
            <a:ext cx="8028384" cy="602128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807968" y="1268761"/>
            <a:ext cx="38164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4800" b="1" dirty="0">
                <a:solidFill>
                  <a:schemeClr val="accent3">
                    <a:lumMod val="75000"/>
                  </a:schemeClr>
                </a:solidFill>
              </a:rPr>
              <a:t>Umývanie rúk</a:t>
            </a:r>
          </a:p>
        </p:txBody>
      </p:sp>
    </p:spTree>
    <p:extLst>
      <p:ext uri="{BB962C8B-B14F-4D97-AF65-F5344CB8AC3E}">
        <p14:creationId xmlns:p14="http://schemas.microsoft.com/office/powerpoint/2010/main" val="13454207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50106"/>
          </a:xfrm>
        </p:spPr>
        <p:txBody>
          <a:bodyPr/>
          <a:lstStyle/>
          <a:p>
            <a:r>
              <a:rPr lang="sk-SK" b="1" dirty="0"/>
              <a:t>Umývanie rúk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981200" y="1196752"/>
            <a:ext cx="8229600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/>
              <a:t>Cieľ: mechanické odstránenie viditeľného znečistenia rúk, organických a anorganických nečistôt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b="1" dirty="0"/>
              <a:t>Indikácie</a:t>
            </a:r>
          </a:p>
          <a:p>
            <a:r>
              <a:rPr lang="sk-SK" dirty="0"/>
              <a:t>Príchod na pracovisko</a:t>
            </a:r>
          </a:p>
          <a:p>
            <a:r>
              <a:rPr lang="sk-SK" dirty="0"/>
              <a:t>Viditeľné znečistenie rúk</a:t>
            </a:r>
          </a:p>
          <a:p>
            <a:r>
              <a:rPr lang="sk-SK" dirty="0"/>
              <a:t>Súčasť osobnej hygieny</a:t>
            </a:r>
          </a:p>
          <a:p>
            <a:r>
              <a:rPr lang="sk-SK" dirty="0"/>
              <a:t>Možná alebo dokázaná kontaminácia rúk mikroorganizmami tvoriacimi spóry</a:t>
            </a:r>
          </a:p>
        </p:txBody>
      </p:sp>
    </p:spTree>
    <p:extLst>
      <p:ext uri="{BB962C8B-B14F-4D97-AF65-F5344CB8AC3E}">
        <p14:creationId xmlns:p14="http://schemas.microsoft.com/office/powerpoint/2010/main" val="3913166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50106"/>
          </a:xfrm>
        </p:spPr>
        <p:txBody>
          <a:bodyPr/>
          <a:lstStyle/>
          <a:p>
            <a:r>
              <a:rPr lang="sk-SK" b="1" dirty="0"/>
              <a:t>Umývanie rúk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981200" y="1340768"/>
            <a:ext cx="8229600" cy="4320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/>
              <a:t>Prípravky a pomôcky</a:t>
            </a:r>
          </a:p>
          <a:p>
            <a:r>
              <a:rPr lang="sk-SK" dirty="0"/>
              <a:t>Umývacia emulzia s pH neutrálnym k pokožke bez obsahu účinnej dezinfekčnej látky</a:t>
            </a:r>
          </a:p>
          <a:p>
            <a:pPr lvl="1"/>
            <a:r>
              <a:rPr lang="sk-SK" dirty="0"/>
              <a:t>Kompatibilita s prípravkami určenými na dezinfekciu a starostlivosť o pokožku rúk deklarovaná výrobcom</a:t>
            </a:r>
          </a:p>
          <a:p>
            <a:r>
              <a:rPr lang="sk-SK" dirty="0"/>
              <a:t>Dávkovač alebo uzatvorená nádoba s dávkovacou pumpou</a:t>
            </a:r>
          </a:p>
          <a:p>
            <a:r>
              <a:rPr lang="sk-SK" dirty="0"/>
              <a:t>Jednorazové papierové utierky v uzatvorenom zásobníku na utretie rúk</a:t>
            </a:r>
          </a:p>
        </p:txBody>
      </p:sp>
    </p:spTree>
    <p:extLst>
      <p:ext uri="{BB962C8B-B14F-4D97-AF65-F5344CB8AC3E}">
        <p14:creationId xmlns:p14="http://schemas.microsoft.com/office/powerpoint/2010/main" val="2716688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96864" y="0"/>
            <a:ext cx="712752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03812" y="2688138"/>
            <a:ext cx="3384376" cy="1152128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sk-SK" sz="6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minúta</a:t>
            </a:r>
          </a:p>
        </p:txBody>
      </p:sp>
    </p:spTree>
    <p:extLst>
      <p:ext uri="{BB962C8B-B14F-4D97-AF65-F5344CB8AC3E}">
        <p14:creationId xmlns:p14="http://schemas.microsoft.com/office/powerpoint/2010/main" val="423711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597C3CF1-4219-4D2F-8080-A6E7C2FBF2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50" y="1450652"/>
            <a:ext cx="6753225" cy="5064919"/>
          </a:xfrm>
          <a:prstGeom prst="rect">
            <a:avLst/>
          </a:prstGeom>
        </p:spPr>
      </p:pic>
      <p:pic>
        <p:nvPicPr>
          <p:cNvPr id="5" name="Picture 4" descr="201702075EY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0068" y="251222"/>
            <a:ext cx="5717004" cy="381642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981200" y="1340768"/>
            <a:ext cx="8229600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/>
              <a:t>Pracovné postupy </a:t>
            </a:r>
            <a:endParaRPr lang="sk-SK" dirty="0"/>
          </a:p>
          <a:p>
            <a:r>
              <a:rPr lang="sk-SK" dirty="0"/>
              <a:t>Umývanie rúk</a:t>
            </a:r>
          </a:p>
          <a:p>
            <a:r>
              <a:rPr lang="sk-SK" dirty="0"/>
              <a:t>Hygienická dezinfekcia rúk</a:t>
            </a:r>
          </a:p>
          <a:p>
            <a:r>
              <a:rPr lang="sk-SK" dirty="0"/>
              <a:t>Kombinované ošetrenie rúk</a:t>
            </a:r>
          </a:p>
          <a:p>
            <a:r>
              <a:rPr lang="sk-SK" dirty="0"/>
              <a:t>Chirurgická dezinfekcia rúk</a:t>
            </a:r>
          </a:p>
          <a:p>
            <a:r>
              <a:rPr lang="sk-SK" dirty="0"/>
              <a:t>Ošetrovanie pokožky rúk</a:t>
            </a:r>
          </a:p>
          <a:p>
            <a:r>
              <a:rPr lang="sk-SK" dirty="0"/>
              <a:t>Predoperačná príprava rúk</a:t>
            </a:r>
          </a:p>
          <a:p>
            <a:r>
              <a:rPr lang="sk-SK" dirty="0"/>
              <a:t>Používanie ochranných rúk</a:t>
            </a:r>
          </a:p>
        </p:txBody>
      </p:sp>
      <p:pic>
        <p:nvPicPr>
          <p:cNvPr id="7" name="Picture 6" descr="aid807127-v4-728px-Use-Rubbing-Alcohol-Step-1-Version-2 – kóp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438361"/>
            <a:ext cx="9144000" cy="598127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591944" y="4221088"/>
            <a:ext cx="46805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sk-SK" sz="4800" b="1" dirty="0">
                <a:solidFill>
                  <a:schemeClr val="accent3">
                    <a:lumMod val="50000"/>
                  </a:schemeClr>
                </a:solidFill>
              </a:rPr>
              <a:t>Hygienická dezinfekcia rúk</a:t>
            </a:r>
          </a:p>
        </p:txBody>
      </p:sp>
    </p:spTree>
    <p:extLst>
      <p:ext uri="{BB962C8B-B14F-4D97-AF65-F5344CB8AC3E}">
        <p14:creationId xmlns:p14="http://schemas.microsoft.com/office/powerpoint/2010/main" val="22465681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19536" y="711056"/>
            <a:ext cx="8229600" cy="850106"/>
          </a:xfrm>
        </p:spPr>
        <p:txBody>
          <a:bodyPr/>
          <a:lstStyle/>
          <a:p>
            <a:r>
              <a:rPr lang="sk-SK" b="1" dirty="0"/>
              <a:t>Hygienická dezinfekcia rúk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919536" y="2109354"/>
            <a:ext cx="8363272" cy="42719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/>
              <a:t>Cieľ: rýchla redukcia prechodnej mikroflóry kože rúk ako prevencia prenosu mikroorganizmov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b="1" dirty="0"/>
              <a:t>Indikácie</a:t>
            </a:r>
          </a:p>
          <a:p>
            <a:r>
              <a:rPr lang="sk-SK" dirty="0"/>
              <a:t>5 momentov hygieny rúk</a:t>
            </a:r>
          </a:p>
          <a:p>
            <a:r>
              <a:rPr lang="sk-SK" dirty="0"/>
              <a:t>Po zvlečení jednorazových sterilných a ochranných rukavíc</a:t>
            </a:r>
          </a:p>
        </p:txBody>
      </p:sp>
    </p:spTree>
    <p:extLst>
      <p:ext uri="{BB962C8B-B14F-4D97-AF65-F5344CB8AC3E}">
        <p14:creationId xmlns:p14="http://schemas.microsoft.com/office/powerpoint/2010/main" val="2093131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40618"/>
            <a:ext cx="9144000" cy="6772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82609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50106"/>
          </a:xfrm>
        </p:spPr>
        <p:txBody>
          <a:bodyPr/>
          <a:lstStyle/>
          <a:p>
            <a:r>
              <a:rPr lang="sk-SK" b="1" dirty="0"/>
              <a:t>Hygienická dezinfekcia rúk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3621" y="1652154"/>
            <a:ext cx="11318887" cy="4318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45029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482692"/>
            <a:ext cx="8229600" cy="850106"/>
          </a:xfrm>
        </p:spPr>
        <p:txBody>
          <a:bodyPr/>
          <a:lstStyle/>
          <a:p>
            <a:r>
              <a:rPr lang="sk-SK" b="1" dirty="0"/>
              <a:t>Hygienická dezinfekcia rúk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981200" y="1694788"/>
            <a:ext cx="8363272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/>
              <a:t>Prípravky a pomôcky</a:t>
            </a:r>
          </a:p>
          <a:p>
            <a:r>
              <a:rPr lang="sk-SK" dirty="0"/>
              <a:t>Tekutý alkoholový dezinfekčný prípravok</a:t>
            </a:r>
          </a:p>
          <a:p>
            <a:pPr lvl="1"/>
            <a:r>
              <a:rPr lang="sk-SK" dirty="0"/>
              <a:t>Expozičný čas – 30 sekúnd</a:t>
            </a:r>
          </a:p>
          <a:p>
            <a:pPr lvl="1"/>
            <a:r>
              <a:rPr lang="sk-SK" dirty="0"/>
              <a:t>Účinnosť podľa technických noriem</a:t>
            </a:r>
          </a:p>
          <a:p>
            <a:pPr lvl="1"/>
            <a:r>
              <a:rPr lang="sk-SK" dirty="0"/>
              <a:t>Kompatibilita s prípravkami určenými na umývanie a starostlivosť o pokožku rúk deklarovaná výrobcom</a:t>
            </a:r>
            <a:endParaRPr lang="sk-SK" sz="2000" dirty="0"/>
          </a:p>
          <a:p>
            <a:pPr lvl="2"/>
            <a:r>
              <a:rPr lang="sk-SK" dirty="0"/>
              <a:t>Na báze </a:t>
            </a:r>
            <a:r>
              <a:rPr lang="sk-SK" b="1" dirty="0"/>
              <a:t>etanolu (80%) </a:t>
            </a:r>
            <a:r>
              <a:rPr lang="sk-SK" dirty="0"/>
              <a:t>alebo </a:t>
            </a:r>
            <a:r>
              <a:rPr lang="sk-SK" b="1" dirty="0" err="1"/>
              <a:t>propanolu</a:t>
            </a:r>
            <a:r>
              <a:rPr lang="sk-SK" b="1" dirty="0"/>
              <a:t> (75%)</a:t>
            </a:r>
            <a:endParaRPr lang="sk-SK" dirty="0"/>
          </a:p>
          <a:p>
            <a:endParaRPr lang="sk-SK" dirty="0"/>
          </a:p>
          <a:p>
            <a:r>
              <a:rPr lang="sk-SK" dirty="0"/>
              <a:t>Dávkovač, uzatvorená nádoba s dávkovacou pumpou alebo nádobka vreckového balenia</a:t>
            </a:r>
          </a:p>
        </p:txBody>
      </p:sp>
    </p:spTree>
    <p:extLst>
      <p:ext uri="{BB962C8B-B14F-4D97-AF65-F5344CB8AC3E}">
        <p14:creationId xmlns:p14="http://schemas.microsoft.com/office/powerpoint/2010/main" val="116368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24" name="Rectangle 24"/>
          <p:cNvSpPr>
            <a:spLocks noGrp="1" noChangeArrowheads="1"/>
          </p:cNvSpPr>
          <p:nvPr>
            <p:ph type="title" idx="4294967295"/>
          </p:nvPr>
        </p:nvSpPr>
        <p:spPr>
          <a:xfrm>
            <a:off x="2095500" y="284163"/>
            <a:ext cx="85725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sk-SK" sz="3400" dirty="0"/>
              <a:t>Expozičný čas v hygiene rúk </a:t>
            </a:r>
            <a:r>
              <a:rPr lang="en-GB" sz="3400" dirty="0"/>
              <a:t>a </a:t>
            </a:r>
            <a:br>
              <a:rPr lang="en-GB" sz="3400" dirty="0"/>
            </a:br>
            <a:r>
              <a:rPr lang="sk-SK" sz="3400" dirty="0"/>
              <a:t>redukcia </a:t>
            </a:r>
            <a:r>
              <a:rPr lang="en-GB" sz="3400" dirty="0" err="1"/>
              <a:t>ba</a:t>
            </a:r>
            <a:r>
              <a:rPr lang="sk-SK" sz="3400" dirty="0" err="1"/>
              <a:t>kteriálnej</a:t>
            </a:r>
            <a:r>
              <a:rPr lang="sk-SK" sz="3400" dirty="0"/>
              <a:t> kontaminácie</a:t>
            </a:r>
            <a:endParaRPr lang="en-GB" sz="3400" dirty="0"/>
          </a:p>
        </p:txBody>
      </p:sp>
      <p:sp>
        <p:nvSpPr>
          <p:cNvPr id="24579" name="Text Box 8"/>
          <p:cNvSpPr txBox="1">
            <a:spLocks noChangeArrowheads="1"/>
          </p:cNvSpPr>
          <p:nvPr/>
        </p:nvSpPr>
        <p:spPr bwMode="auto">
          <a:xfrm>
            <a:off x="3565525" y="9398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defRPr/>
            </a:pPr>
            <a:endParaRPr lang="it-IT" sz="2400">
              <a:solidFill>
                <a:prstClr val="black"/>
              </a:solidFill>
              <a:latin typeface="Century Schoolbook" panose="02040604050505020304" pitchFamily="18" charset="0"/>
            </a:endParaRPr>
          </a:p>
        </p:txBody>
      </p:sp>
      <p:grpSp>
        <p:nvGrpSpPr>
          <p:cNvPr id="24580" name="Group 105"/>
          <p:cNvGrpSpPr>
            <a:grpSpLocks/>
          </p:cNvGrpSpPr>
          <p:nvPr/>
        </p:nvGrpSpPr>
        <p:grpSpPr bwMode="auto">
          <a:xfrm>
            <a:off x="1917224" y="1418400"/>
            <a:ext cx="7061761" cy="4805971"/>
            <a:chOff x="792" y="892"/>
            <a:chExt cx="3918" cy="2600"/>
          </a:xfrm>
        </p:grpSpPr>
        <p:sp>
          <p:nvSpPr>
            <p:cNvPr id="24583" name="Rectangle 6"/>
            <p:cNvSpPr>
              <a:spLocks noChangeArrowheads="1"/>
            </p:cNvSpPr>
            <p:nvPr/>
          </p:nvSpPr>
          <p:spPr bwMode="auto">
            <a:xfrm>
              <a:off x="1269" y="929"/>
              <a:ext cx="155" cy="2401"/>
            </a:xfrm>
            <a:prstGeom prst="rect">
              <a:avLst/>
            </a:prstGeom>
            <a:solidFill>
              <a:srgbClr val="009999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9pPr>
            </a:lstStyle>
            <a:p>
              <a:pPr>
                <a:defRPr/>
              </a:pPr>
              <a:endParaRPr lang="it-IT" sz="2000">
                <a:solidFill>
                  <a:srgbClr val="009900"/>
                </a:solidFill>
                <a:latin typeface="Century Schoolbook" panose="02040604050505020304" pitchFamily="18" charset="0"/>
              </a:endParaRPr>
            </a:p>
          </p:txBody>
        </p:sp>
        <p:sp>
          <p:nvSpPr>
            <p:cNvPr id="24584" name="Line 7"/>
            <p:cNvSpPr>
              <a:spLocks noChangeShapeType="1"/>
            </p:cNvSpPr>
            <p:nvPr/>
          </p:nvSpPr>
          <p:spPr bwMode="auto">
            <a:xfrm flipV="1">
              <a:off x="1368" y="1274"/>
              <a:ext cx="1334" cy="90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sk-SK">
                <a:solidFill>
                  <a:prstClr val="black"/>
                </a:solidFill>
                <a:latin typeface="Gill Sans MT"/>
              </a:endParaRPr>
            </a:p>
          </p:txBody>
        </p:sp>
        <p:sp>
          <p:nvSpPr>
            <p:cNvPr id="24585" name="Line 11"/>
            <p:cNvSpPr>
              <a:spLocks noChangeShapeType="1"/>
            </p:cNvSpPr>
            <p:nvPr/>
          </p:nvSpPr>
          <p:spPr bwMode="auto">
            <a:xfrm flipH="1">
              <a:off x="998" y="1266"/>
              <a:ext cx="426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sk-SK">
                <a:solidFill>
                  <a:prstClr val="black"/>
                </a:solidFill>
                <a:latin typeface="Gill Sans MT"/>
              </a:endParaRPr>
            </a:p>
          </p:txBody>
        </p:sp>
        <p:sp>
          <p:nvSpPr>
            <p:cNvPr id="24586" name="Line 12"/>
            <p:cNvSpPr>
              <a:spLocks noChangeShapeType="1"/>
            </p:cNvSpPr>
            <p:nvPr/>
          </p:nvSpPr>
          <p:spPr bwMode="auto">
            <a:xfrm flipH="1">
              <a:off x="998" y="2118"/>
              <a:ext cx="426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sk-SK">
                <a:solidFill>
                  <a:prstClr val="black"/>
                </a:solidFill>
                <a:latin typeface="Gill Sans MT"/>
              </a:endParaRPr>
            </a:p>
          </p:txBody>
        </p:sp>
        <p:sp>
          <p:nvSpPr>
            <p:cNvPr id="24587" name="Freeform 16"/>
            <p:cNvSpPr>
              <a:spLocks/>
            </p:cNvSpPr>
            <p:nvPr/>
          </p:nvSpPr>
          <p:spPr bwMode="auto">
            <a:xfrm>
              <a:off x="1141" y="920"/>
              <a:ext cx="3478" cy="1463"/>
            </a:xfrm>
            <a:custGeom>
              <a:avLst/>
              <a:gdLst>
                <a:gd name="T0" fmla="*/ 0 w 4850"/>
                <a:gd name="T1" fmla="*/ 0 h 1812"/>
                <a:gd name="T2" fmla="*/ 41 w 4850"/>
                <a:gd name="T3" fmla="*/ 118 h 1812"/>
                <a:gd name="T4" fmla="*/ 80 w 4850"/>
                <a:gd name="T5" fmla="*/ 298 h 1812"/>
                <a:gd name="T6" fmla="*/ 139 w 4850"/>
                <a:gd name="T7" fmla="*/ 377 h 1812"/>
                <a:gd name="T8" fmla="*/ 250 w 4850"/>
                <a:gd name="T9" fmla="*/ 422 h 1812"/>
                <a:gd name="T10" fmla="*/ 659 w 4850"/>
                <a:gd name="T11" fmla="*/ 502 h 18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850"/>
                <a:gd name="T19" fmla="*/ 0 h 1812"/>
                <a:gd name="T20" fmla="*/ 4850 w 4850"/>
                <a:gd name="T21" fmla="*/ 1812 h 18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850" h="1812">
                  <a:moveTo>
                    <a:pt x="0" y="0"/>
                  </a:moveTo>
                  <a:cubicBezTo>
                    <a:pt x="101" y="123"/>
                    <a:pt x="202" y="246"/>
                    <a:pt x="300" y="425"/>
                  </a:cubicBezTo>
                  <a:cubicBezTo>
                    <a:pt x="398" y="604"/>
                    <a:pt x="466" y="919"/>
                    <a:pt x="587" y="1075"/>
                  </a:cubicBezTo>
                  <a:cubicBezTo>
                    <a:pt x="708" y="1231"/>
                    <a:pt x="817" y="1287"/>
                    <a:pt x="1025" y="1362"/>
                  </a:cubicBezTo>
                  <a:cubicBezTo>
                    <a:pt x="1233" y="1437"/>
                    <a:pt x="1200" y="1450"/>
                    <a:pt x="1837" y="1525"/>
                  </a:cubicBezTo>
                  <a:cubicBezTo>
                    <a:pt x="2474" y="1600"/>
                    <a:pt x="3662" y="1706"/>
                    <a:pt x="4850" y="1812"/>
                  </a:cubicBezTo>
                </a:path>
              </a:pathLst>
            </a:custGeom>
            <a:noFill/>
            <a:ln w="762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sk-SK">
                <a:solidFill>
                  <a:prstClr val="black"/>
                </a:solidFill>
                <a:latin typeface="Gill Sans MT"/>
              </a:endParaRPr>
            </a:p>
          </p:txBody>
        </p:sp>
        <p:sp>
          <p:nvSpPr>
            <p:cNvPr id="24588" name="Freeform 17"/>
            <p:cNvSpPr>
              <a:spLocks/>
            </p:cNvSpPr>
            <p:nvPr/>
          </p:nvSpPr>
          <p:spPr bwMode="auto">
            <a:xfrm>
              <a:off x="1150" y="930"/>
              <a:ext cx="3460" cy="1907"/>
            </a:xfrm>
            <a:custGeom>
              <a:avLst/>
              <a:gdLst>
                <a:gd name="T0" fmla="*/ 0 w 4826"/>
                <a:gd name="T1" fmla="*/ 0 h 2364"/>
                <a:gd name="T2" fmla="*/ 20 w 4826"/>
                <a:gd name="T3" fmla="*/ 324 h 2364"/>
                <a:gd name="T4" fmla="*/ 34 w 4826"/>
                <a:gd name="T5" fmla="*/ 410 h 2364"/>
                <a:gd name="T6" fmla="*/ 65 w 4826"/>
                <a:gd name="T7" fmla="*/ 419 h 2364"/>
                <a:gd name="T8" fmla="*/ 85 w 4826"/>
                <a:gd name="T9" fmla="*/ 434 h 2364"/>
                <a:gd name="T10" fmla="*/ 103 w 4826"/>
                <a:gd name="T11" fmla="*/ 496 h 2364"/>
                <a:gd name="T12" fmla="*/ 131 w 4826"/>
                <a:gd name="T13" fmla="*/ 603 h 2364"/>
                <a:gd name="T14" fmla="*/ 159 w 4826"/>
                <a:gd name="T15" fmla="*/ 645 h 2364"/>
                <a:gd name="T16" fmla="*/ 249 w 4826"/>
                <a:gd name="T17" fmla="*/ 648 h 2364"/>
                <a:gd name="T18" fmla="*/ 655 w 4826"/>
                <a:gd name="T19" fmla="*/ 651 h 236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826"/>
                <a:gd name="T31" fmla="*/ 0 h 2364"/>
                <a:gd name="T32" fmla="*/ 4826 w 4826"/>
                <a:gd name="T33" fmla="*/ 2364 h 236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826" h="2364">
                  <a:moveTo>
                    <a:pt x="0" y="0"/>
                  </a:moveTo>
                  <a:cubicBezTo>
                    <a:pt x="54" y="463"/>
                    <a:pt x="108" y="927"/>
                    <a:pt x="150" y="1175"/>
                  </a:cubicBezTo>
                  <a:cubicBezTo>
                    <a:pt x="192" y="1423"/>
                    <a:pt x="196" y="1429"/>
                    <a:pt x="250" y="1487"/>
                  </a:cubicBezTo>
                  <a:cubicBezTo>
                    <a:pt x="304" y="1545"/>
                    <a:pt x="413" y="1510"/>
                    <a:pt x="475" y="1525"/>
                  </a:cubicBezTo>
                  <a:cubicBezTo>
                    <a:pt x="537" y="1540"/>
                    <a:pt x="577" y="1529"/>
                    <a:pt x="625" y="1575"/>
                  </a:cubicBezTo>
                  <a:cubicBezTo>
                    <a:pt x="673" y="1621"/>
                    <a:pt x="707" y="1698"/>
                    <a:pt x="763" y="1800"/>
                  </a:cubicBezTo>
                  <a:cubicBezTo>
                    <a:pt x="819" y="1902"/>
                    <a:pt x="894" y="2097"/>
                    <a:pt x="963" y="2187"/>
                  </a:cubicBezTo>
                  <a:cubicBezTo>
                    <a:pt x="1032" y="2277"/>
                    <a:pt x="1029" y="2310"/>
                    <a:pt x="1175" y="2337"/>
                  </a:cubicBezTo>
                  <a:cubicBezTo>
                    <a:pt x="1321" y="2364"/>
                    <a:pt x="1230" y="2345"/>
                    <a:pt x="1838" y="2349"/>
                  </a:cubicBezTo>
                  <a:cubicBezTo>
                    <a:pt x="2446" y="2353"/>
                    <a:pt x="4328" y="2360"/>
                    <a:pt x="4826" y="2362"/>
                  </a:cubicBezTo>
                </a:path>
              </a:pathLst>
            </a:custGeom>
            <a:noFill/>
            <a:ln w="76200" cap="flat" cmpd="sng">
              <a:solidFill>
                <a:srgbClr val="FF66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sk-SK">
                <a:solidFill>
                  <a:prstClr val="black"/>
                </a:solidFill>
                <a:latin typeface="Gill Sans MT"/>
              </a:endParaRPr>
            </a:p>
          </p:txBody>
        </p:sp>
        <p:sp>
          <p:nvSpPr>
            <p:cNvPr id="24589" name="Line 45"/>
            <p:cNvSpPr>
              <a:spLocks noChangeShapeType="1"/>
            </p:cNvSpPr>
            <p:nvPr/>
          </p:nvSpPr>
          <p:spPr bwMode="auto">
            <a:xfrm>
              <a:off x="2015" y="2417"/>
              <a:ext cx="0" cy="80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sk-SK">
                <a:solidFill>
                  <a:prstClr val="black"/>
                </a:solidFill>
                <a:latin typeface="Gill Sans MT"/>
              </a:endParaRPr>
            </a:p>
          </p:txBody>
        </p:sp>
        <p:grpSp>
          <p:nvGrpSpPr>
            <p:cNvPr id="24590" name="Group 99"/>
            <p:cNvGrpSpPr>
              <a:grpSpLocks/>
            </p:cNvGrpSpPr>
            <p:nvPr/>
          </p:nvGrpSpPr>
          <p:grpSpPr bwMode="auto">
            <a:xfrm>
              <a:off x="1332" y="1158"/>
              <a:ext cx="3311" cy="2063"/>
              <a:chOff x="1182" y="1008"/>
              <a:chExt cx="4104" cy="2556"/>
            </a:xfrm>
          </p:grpSpPr>
          <p:grpSp>
            <p:nvGrpSpPr>
              <p:cNvPr id="24624" name="Group 47"/>
              <p:cNvGrpSpPr>
                <a:grpSpLocks/>
              </p:cNvGrpSpPr>
              <p:nvPr/>
            </p:nvGrpSpPr>
            <p:grpSpPr bwMode="auto">
              <a:xfrm>
                <a:off x="1989" y="2568"/>
                <a:ext cx="75" cy="996"/>
                <a:chOff x="2115" y="2568"/>
                <a:chExt cx="111" cy="996"/>
              </a:xfrm>
            </p:grpSpPr>
            <p:sp>
              <p:nvSpPr>
                <p:cNvPr id="24655" name="Line 43"/>
                <p:cNvSpPr>
                  <a:spLocks noChangeShapeType="1"/>
                </p:cNvSpPr>
                <p:nvPr/>
              </p:nvSpPr>
              <p:spPr bwMode="auto">
                <a:xfrm flipH="1">
                  <a:off x="2115" y="2573"/>
                  <a:ext cx="11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sk-SK">
                    <a:solidFill>
                      <a:prstClr val="black"/>
                    </a:solidFill>
                    <a:latin typeface="Gill Sans MT"/>
                  </a:endParaRPr>
                </a:p>
              </p:txBody>
            </p:sp>
            <p:sp>
              <p:nvSpPr>
                <p:cNvPr id="24656" name="Line 44"/>
                <p:cNvSpPr>
                  <a:spLocks noChangeShapeType="1"/>
                </p:cNvSpPr>
                <p:nvPr/>
              </p:nvSpPr>
              <p:spPr bwMode="auto">
                <a:xfrm flipH="1">
                  <a:off x="2115" y="3563"/>
                  <a:ext cx="11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sk-SK">
                    <a:solidFill>
                      <a:prstClr val="black"/>
                    </a:solidFill>
                    <a:latin typeface="Gill Sans MT"/>
                  </a:endParaRPr>
                </a:p>
              </p:txBody>
            </p:sp>
            <p:sp>
              <p:nvSpPr>
                <p:cNvPr id="24657" name="Line 46"/>
                <p:cNvSpPr>
                  <a:spLocks noChangeShapeType="1"/>
                </p:cNvSpPr>
                <p:nvPr/>
              </p:nvSpPr>
              <p:spPr bwMode="auto">
                <a:xfrm>
                  <a:off x="2172" y="2568"/>
                  <a:ext cx="0" cy="99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sk-SK">
                    <a:solidFill>
                      <a:prstClr val="black"/>
                    </a:solidFill>
                    <a:latin typeface="Gill Sans MT"/>
                  </a:endParaRPr>
                </a:p>
              </p:txBody>
            </p:sp>
          </p:grpSp>
          <p:grpSp>
            <p:nvGrpSpPr>
              <p:cNvPr id="24625" name="Group 48"/>
              <p:cNvGrpSpPr>
                <a:grpSpLocks/>
              </p:cNvGrpSpPr>
              <p:nvPr/>
            </p:nvGrpSpPr>
            <p:grpSpPr bwMode="auto">
              <a:xfrm>
                <a:off x="3065" y="2872"/>
                <a:ext cx="75" cy="342"/>
                <a:chOff x="2115" y="2568"/>
                <a:chExt cx="111" cy="996"/>
              </a:xfrm>
            </p:grpSpPr>
            <p:sp>
              <p:nvSpPr>
                <p:cNvPr id="24652" name="Line 49"/>
                <p:cNvSpPr>
                  <a:spLocks noChangeShapeType="1"/>
                </p:cNvSpPr>
                <p:nvPr/>
              </p:nvSpPr>
              <p:spPr bwMode="auto">
                <a:xfrm flipH="1">
                  <a:off x="2115" y="2573"/>
                  <a:ext cx="11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sk-SK">
                    <a:solidFill>
                      <a:prstClr val="black"/>
                    </a:solidFill>
                    <a:latin typeface="Gill Sans MT"/>
                  </a:endParaRPr>
                </a:p>
              </p:txBody>
            </p:sp>
            <p:sp>
              <p:nvSpPr>
                <p:cNvPr id="24653" name="Line 50"/>
                <p:cNvSpPr>
                  <a:spLocks noChangeShapeType="1"/>
                </p:cNvSpPr>
                <p:nvPr/>
              </p:nvSpPr>
              <p:spPr bwMode="auto">
                <a:xfrm flipH="1">
                  <a:off x="2115" y="3563"/>
                  <a:ext cx="11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sk-SK">
                    <a:solidFill>
                      <a:prstClr val="black"/>
                    </a:solidFill>
                    <a:latin typeface="Gill Sans MT"/>
                  </a:endParaRPr>
                </a:p>
              </p:txBody>
            </p:sp>
            <p:sp>
              <p:nvSpPr>
                <p:cNvPr id="24654" name="Line 51"/>
                <p:cNvSpPr>
                  <a:spLocks noChangeShapeType="1"/>
                </p:cNvSpPr>
                <p:nvPr/>
              </p:nvSpPr>
              <p:spPr bwMode="auto">
                <a:xfrm>
                  <a:off x="2172" y="2568"/>
                  <a:ext cx="0" cy="99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sk-SK">
                    <a:solidFill>
                      <a:prstClr val="black"/>
                    </a:solidFill>
                    <a:latin typeface="Gill Sans MT"/>
                  </a:endParaRPr>
                </a:p>
              </p:txBody>
            </p:sp>
          </p:grpSp>
          <p:grpSp>
            <p:nvGrpSpPr>
              <p:cNvPr id="24626" name="Group 52"/>
              <p:cNvGrpSpPr>
                <a:grpSpLocks/>
              </p:cNvGrpSpPr>
              <p:nvPr/>
            </p:nvGrpSpPr>
            <p:grpSpPr bwMode="auto">
              <a:xfrm>
                <a:off x="5208" y="2766"/>
                <a:ext cx="75" cy="648"/>
                <a:chOff x="2115" y="2568"/>
                <a:chExt cx="111" cy="996"/>
              </a:xfrm>
            </p:grpSpPr>
            <p:sp>
              <p:nvSpPr>
                <p:cNvPr id="24649" name="Line 53"/>
                <p:cNvSpPr>
                  <a:spLocks noChangeShapeType="1"/>
                </p:cNvSpPr>
                <p:nvPr/>
              </p:nvSpPr>
              <p:spPr bwMode="auto">
                <a:xfrm flipH="1">
                  <a:off x="2115" y="2573"/>
                  <a:ext cx="11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sk-SK">
                    <a:solidFill>
                      <a:prstClr val="black"/>
                    </a:solidFill>
                    <a:latin typeface="Gill Sans MT"/>
                  </a:endParaRPr>
                </a:p>
              </p:txBody>
            </p:sp>
            <p:sp>
              <p:nvSpPr>
                <p:cNvPr id="24650" name="Line 54"/>
                <p:cNvSpPr>
                  <a:spLocks noChangeShapeType="1"/>
                </p:cNvSpPr>
                <p:nvPr/>
              </p:nvSpPr>
              <p:spPr bwMode="auto">
                <a:xfrm flipH="1">
                  <a:off x="2115" y="3563"/>
                  <a:ext cx="11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sk-SK">
                    <a:solidFill>
                      <a:prstClr val="black"/>
                    </a:solidFill>
                    <a:latin typeface="Gill Sans MT"/>
                  </a:endParaRPr>
                </a:p>
              </p:txBody>
            </p:sp>
            <p:sp>
              <p:nvSpPr>
                <p:cNvPr id="24651" name="Line 55"/>
                <p:cNvSpPr>
                  <a:spLocks noChangeShapeType="1"/>
                </p:cNvSpPr>
                <p:nvPr/>
              </p:nvSpPr>
              <p:spPr bwMode="auto">
                <a:xfrm>
                  <a:off x="2172" y="2568"/>
                  <a:ext cx="0" cy="99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sk-SK">
                    <a:solidFill>
                      <a:prstClr val="black"/>
                    </a:solidFill>
                    <a:latin typeface="Gill Sans MT"/>
                  </a:endParaRPr>
                </a:p>
              </p:txBody>
            </p:sp>
          </p:grpSp>
          <p:grpSp>
            <p:nvGrpSpPr>
              <p:cNvPr id="24627" name="Group 56"/>
              <p:cNvGrpSpPr>
                <a:grpSpLocks/>
              </p:cNvGrpSpPr>
              <p:nvPr/>
            </p:nvGrpSpPr>
            <p:grpSpPr bwMode="auto">
              <a:xfrm>
                <a:off x="1437" y="1995"/>
                <a:ext cx="75" cy="531"/>
                <a:chOff x="2115" y="2568"/>
                <a:chExt cx="111" cy="996"/>
              </a:xfrm>
            </p:grpSpPr>
            <p:sp>
              <p:nvSpPr>
                <p:cNvPr id="24646" name="Line 57"/>
                <p:cNvSpPr>
                  <a:spLocks noChangeShapeType="1"/>
                </p:cNvSpPr>
                <p:nvPr/>
              </p:nvSpPr>
              <p:spPr bwMode="auto">
                <a:xfrm flipH="1">
                  <a:off x="2115" y="2573"/>
                  <a:ext cx="11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sk-SK">
                    <a:solidFill>
                      <a:prstClr val="black"/>
                    </a:solidFill>
                    <a:latin typeface="Gill Sans MT"/>
                  </a:endParaRPr>
                </a:p>
              </p:txBody>
            </p:sp>
            <p:sp>
              <p:nvSpPr>
                <p:cNvPr id="24647" name="Line 58"/>
                <p:cNvSpPr>
                  <a:spLocks noChangeShapeType="1"/>
                </p:cNvSpPr>
                <p:nvPr/>
              </p:nvSpPr>
              <p:spPr bwMode="auto">
                <a:xfrm flipH="1">
                  <a:off x="2115" y="3563"/>
                  <a:ext cx="11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sk-SK">
                    <a:solidFill>
                      <a:prstClr val="black"/>
                    </a:solidFill>
                    <a:latin typeface="Gill Sans MT"/>
                  </a:endParaRPr>
                </a:p>
              </p:txBody>
            </p:sp>
            <p:sp>
              <p:nvSpPr>
                <p:cNvPr id="24648" name="Line 59"/>
                <p:cNvSpPr>
                  <a:spLocks noChangeShapeType="1"/>
                </p:cNvSpPr>
                <p:nvPr/>
              </p:nvSpPr>
              <p:spPr bwMode="auto">
                <a:xfrm>
                  <a:off x="2172" y="2568"/>
                  <a:ext cx="0" cy="99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sk-SK">
                    <a:solidFill>
                      <a:prstClr val="black"/>
                    </a:solidFill>
                    <a:latin typeface="Gill Sans MT"/>
                  </a:endParaRPr>
                </a:p>
              </p:txBody>
            </p:sp>
          </p:grpSp>
          <p:grpSp>
            <p:nvGrpSpPr>
              <p:cNvPr id="24628" name="Group 60"/>
              <p:cNvGrpSpPr>
                <a:grpSpLocks/>
              </p:cNvGrpSpPr>
              <p:nvPr/>
            </p:nvGrpSpPr>
            <p:grpSpPr bwMode="auto">
              <a:xfrm>
                <a:off x="1182" y="1941"/>
                <a:ext cx="75" cy="540"/>
                <a:chOff x="2115" y="2568"/>
                <a:chExt cx="111" cy="996"/>
              </a:xfrm>
            </p:grpSpPr>
            <p:sp>
              <p:nvSpPr>
                <p:cNvPr id="24643" name="Line 61"/>
                <p:cNvSpPr>
                  <a:spLocks noChangeShapeType="1"/>
                </p:cNvSpPr>
                <p:nvPr/>
              </p:nvSpPr>
              <p:spPr bwMode="auto">
                <a:xfrm flipH="1">
                  <a:off x="2115" y="2573"/>
                  <a:ext cx="11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sk-SK">
                    <a:solidFill>
                      <a:prstClr val="black"/>
                    </a:solidFill>
                    <a:latin typeface="Gill Sans MT"/>
                  </a:endParaRPr>
                </a:p>
              </p:txBody>
            </p:sp>
            <p:sp>
              <p:nvSpPr>
                <p:cNvPr id="24644" name="Line 62"/>
                <p:cNvSpPr>
                  <a:spLocks noChangeShapeType="1"/>
                </p:cNvSpPr>
                <p:nvPr/>
              </p:nvSpPr>
              <p:spPr bwMode="auto">
                <a:xfrm flipH="1">
                  <a:off x="2115" y="3563"/>
                  <a:ext cx="11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sk-SK">
                    <a:solidFill>
                      <a:prstClr val="black"/>
                    </a:solidFill>
                    <a:latin typeface="Gill Sans MT"/>
                  </a:endParaRPr>
                </a:p>
              </p:txBody>
            </p:sp>
            <p:sp>
              <p:nvSpPr>
                <p:cNvPr id="24645" name="Line 63"/>
                <p:cNvSpPr>
                  <a:spLocks noChangeShapeType="1"/>
                </p:cNvSpPr>
                <p:nvPr/>
              </p:nvSpPr>
              <p:spPr bwMode="auto">
                <a:xfrm>
                  <a:off x="2172" y="2568"/>
                  <a:ext cx="0" cy="99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sk-SK">
                    <a:solidFill>
                      <a:prstClr val="black"/>
                    </a:solidFill>
                    <a:latin typeface="Gill Sans MT"/>
                  </a:endParaRPr>
                </a:p>
              </p:txBody>
            </p:sp>
          </p:grpSp>
          <p:grpSp>
            <p:nvGrpSpPr>
              <p:cNvPr id="24629" name="Group 64"/>
              <p:cNvGrpSpPr>
                <a:grpSpLocks/>
              </p:cNvGrpSpPr>
              <p:nvPr/>
            </p:nvGrpSpPr>
            <p:grpSpPr bwMode="auto">
              <a:xfrm>
                <a:off x="1182" y="1008"/>
                <a:ext cx="75" cy="258"/>
                <a:chOff x="2115" y="2568"/>
                <a:chExt cx="111" cy="996"/>
              </a:xfrm>
            </p:grpSpPr>
            <p:sp>
              <p:nvSpPr>
                <p:cNvPr id="24640" name="Line 65"/>
                <p:cNvSpPr>
                  <a:spLocks noChangeShapeType="1"/>
                </p:cNvSpPr>
                <p:nvPr/>
              </p:nvSpPr>
              <p:spPr bwMode="auto">
                <a:xfrm flipH="1">
                  <a:off x="2115" y="2573"/>
                  <a:ext cx="11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sk-SK">
                    <a:solidFill>
                      <a:prstClr val="black"/>
                    </a:solidFill>
                    <a:latin typeface="Gill Sans MT"/>
                  </a:endParaRPr>
                </a:p>
              </p:txBody>
            </p:sp>
            <p:sp>
              <p:nvSpPr>
                <p:cNvPr id="24641" name="Line 66"/>
                <p:cNvSpPr>
                  <a:spLocks noChangeShapeType="1"/>
                </p:cNvSpPr>
                <p:nvPr/>
              </p:nvSpPr>
              <p:spPr bwMode="auto">
                <a:xfrm flipH="1">
                  <a:off x="2115" y="3563"/>
                  <a:ext cx="11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sk-SK">
                    <a:solidFill>
                      <a:prstClr val="black"/>
                    </a:solidFill>
                    <a:latin typeface="Gill Sans MT"/>
                  </a:endParaRPr>
                </a:p>
              </p:txBody>
            </p:sp>
            <p:sp>
              <p:nvSpPr>
                <p:cNvPr id="24642" name="Line 67"/>
                <p:cNvSpPr>
                  <a:spLocks noChangeShapeType="1"/>
                </p:cNvSpPr>
                <p:nvPr/>
              </p:nvSpPr>
              <p:spPr bwMode="auto">
                <a:xfrm>
                  <a:off x="2172" y="2568"/>
                  <a:ext cx="0" cy="99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sk-SK">
                    <a:solidFill>
                      <a:prstClr val="black"/>
                    </a:solidFill>
                    <a:latin typeface="Gill Sans MT"/>
                  </a:endParaRPr>
                </a:p>
              </p:txBody>
            </p:sp>
          </p:grpSp>
          <p:grpSp>
            <p:nvGrpSpPr>
              <p:cNvPr id="24630" name="Group 68"/>
              <p:cNvGrpSpPr>
                <a:grpSpLocks/>
              </p:cNvGrpSpPr>
              <p:nvPr/>
            </p:nvGrpSpPr>
            <p:grpSpPr bwMode="auto">
              <a:xfrm>
                <a:off x="1479" y="1602"/>
                <a:ext cx="75" cy="489"/>
                <a:chOff x="2115" y="2568"/>
                <a:chExt cx="111" cy="996"/>
              </a:xfrm>
            </p:grpSpPr>
            <p:sp>
              <p:nvSpPr>
                <p:cNvPr id="24637" name="Line 69"/>
                <p:cNvSpPr>
                  <a:spLocks noChangeShapeType="1"/>
                </p:cNvSpPr>
                <p:nvPr/>
              </p:nvSpPr>
              <p:spPr bwMode="auto">
                <a:xfrm flipH="1">
                  <a:off x="2115" y="2573"/>
                  <a:ext cx="11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sk-SK">
                    <a:solidFill>
                      <a:prstClr val="black"/>
                    </a:solidFill>
                    <a:latin typeface="Gill Sans MT"/>
                  </a:endParaRPr>
                </a:p>
              </p:txBody>
            </p:sp>
            <p:sp>
              <p:nvSpPr>
                <p:cNvPr id="24638" name="Line 70"/>
                <p:cNvSpPr>
                  <a:spLocks noChangeShapeType="1"/>
                </p:cNvSpPr>
                <p:nvPr/>
              </p:nvSpPr>
              <p:spPr bwMode="auto">
                <a:xfrm flipH="1">
                  <a:off x="2115" y="3563"/>
                  <a:ext cx="11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sk-SK">
                    <a:solidFill>
                      <a:prstClr val="black"/>
                    </a:solidFill>
                    <a:latin typeface="Gill Sans MT"/>
                  </a:endParaRPr>
                </a:p>
              </p:txBody>
            </p:sp>
            <p:sp>
              <p:nvSpPr>
                <p:cNvPr id="24639" name="Line 71"/>
                <p:cNvSpPr>
                  <a:spLocks noChangeShapeType="1"/>
                </p:cNvSpPr>
                <p:nvPr/>
              </p:nvSpPr>
              <p:spPr bwMode="auto">
                <a:xfrm>
                  <a:off x="2172" y="2568"/>
                  <a:ext cx="0" cy="99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sk-SK">
                    <a:solidFill>
                      <a:prstClr val="black"/>
                    </a:solidFill>
                    <a:latin typeface="Gill Sans MT"/>
                  </a:endParaRPr>
                </a:p>
              </p:txBody>
            </p:sp>
          </p:grpSp>
          <p:grpSp>
            <p:nvGrpSpPr>
              <p:cNvPr id="24631" name="Group 72"/>
              <p:cNvGrpSpPr>
                <a:grpSpLocks/>
              </p:cNvGrpSpPr>
              <p:nvPr/>
            </p:nvGrpSpPr>
            <p:grpSpPr bwMode="auto">
              <a:xfrm>
                <a:off x="1992" y="2046"/>
                <a:ext cx="75" cy="141"/>
                <a:chOff x="2115" y="2568"/>
                <a:chExt cx="111" cy="996"/>
              </a:xfrm>
            </p:grpSpPr>
            <p:sp>
              <p:nvSpPr>
                <p:cNvPr id="24634" name="Line 73"/>
                <p:cNvSpPr>
                  <a:spLocks noChangeShapeType="1"/>
                </p:cNvSpPr>
                <p:nvPr/>
              </p:nvSpPr>
              <p:spPr bwMode="auto">
                <a:xfrm flipH="1">
                  <a:off x="2115" y="2573"/>
                  <a:ext cx="11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sk-SK">
                    <a:solidFill>
                      <a:prstClr val="black"/>
                    </a:solidFill>
                    <a:latin typeface="Gill Sans MT"/>
                  </a:endParaRPr>
                </a:p>
              </p:txBody>
            </p:sp>
            <p:sp>
              <p:nvSpPr>
                <p:cNvPr id="24635" name="Line 74"/>
                <p:cNvSpPr>
                  <a:spLocks noChangeShapeType="1"/>
                </p:cNvSpPr>
                <p:nvPr/>
              </p:nvSpPr>
              <p:spPr bwMode="auto">
                <a:xfrm flipH="1">
                  <a:off x="2115" y="3563"/>
                  <a:ext cx="11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sk-SK">
                    <a:solidFill>
                      <a:prstClr val="black"/>
                    </a:solidFill>
                    <a:latin typeface="Gill Sans MT"/>
                  </a:endParaRPr>
                </a:p>
              </p:txBody>
            </p:sp>
            <p:sp>
              <p:nvSpPr>
                <p:cNvPr id="24636" name="Line 75"/>
                <p:cNvSpPr>
                  <a:spLocks noChangeShapeType="1"/>
                </p:cNvSpPr>
                <p:nvPr/>
              </p:nvSpPr>
              <p:spPr bwMode="auto">
                <a:xfrm>
                  <a:off x="2172" y="2568"/>
                  <a:ext cx="0" cy="99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sk-SK">
                    <a:solidFill>
                      <a:prstClr val="black"/>
                    </a:solidFill>
                    <a:latin typeface="Gill Sans MT"/>
                  </a:endParaRPr>
                </a:p>
              </p:txBody>
            </p:sp>
          </p:grpSp>
          <p:sp>
            <p:nvSpPr>
              <p:cNvPr id="24632" name="Line 77"/>
              <p:cNvSpPr>
                <a:spLocks noChangeShapeType="1"/>
              </p:cNvSpPr>
              <p:nvPr/>
            </p:nvSpPr>
            <p:spPr bwMode="auto">
              <a:xfrm flipH="1">
                <a:off x="3069" y="2337"/>
                <a:ext cx="75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sk-SK">
                  <a:solidFill>
                    <a:prstClr val="black"/>
                  </a:solidFill>
                  <a:latin typeface="Gill Sans MT"/>
                </a:endParaRPr>
              </a:p>
            </p:txBody>
          </p:sp>
          <p:sp>
            <p:nvSpPr>
              <p:cNvPr id="24633" name="Line 78"/>
              <p:cNvSpPr>
                <a:spLocks noChangeShapeType="1"/>
              </p:cNvSpPr>
              <p:nvPr/>
            </p:nvSpPr>
            <p:spPr bwMode="auto">
              <a:xfrm flipH="1">
                <a:off x="5211" y="2525"/>
                <a:ext cx="75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sk-SK">
                  <a:solidFill>
                    <a:prstClr val="black"/>
                  </a:solidFill>
                  <a:latin typeface="Gill Sans MT"/>
                </a:endParaRPr>
              </a:p>
            </p:txBody>
          </p:sp>
        </p:grpSp>
        <p:sp>
          <p:nvSpPr>
            <p:cNvPr id="24591" name="Line 26"/>
            <p:cNvSpPr>
              <a:spLocks noChangeShapeType="1"/>
            </p:cNvSpPr>
            <p:nvPr/>
          </p:nvSpPr>
          <p:spPr bwMode="auto">
            <a:xfrm flipV="1">
              <a:off x="1145" y="926"/>
              <a:ext cx="0" cy="23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sk-SK">
                <a:solidFill>
                  <a:prstClr val="black"/>
                </a:solidFill>
                <a:latin typeface="Gill Sans MT"/>
              </a:endParaRPr>
            </a:p>
          </p:txBody>
        </p:sp>
        <p:sp>
          <p:nvSpPr>
            <p:cNvPr id="24592" name="Line 27"/>
            <p:cNvSpPr>
              <a:spLocks noChangeShapeType="1"/>
            </p:cNvSpPr>
            <p:nvPr/>
          </p:nvSpPr>
          <p:spPr bwMode="auto">
            <a:xfrm flipH="1">
              <a:off x="1115" y="926"/>
              <a:ext cx="3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sk-SK">
                <a:solidFill>
                  <a:prstClr val="black"/>
                </a:solidFill>
                <a:latin typeface="Gill Sans MT"/>
              </a:endParaRPr>
            </a:p>
          </p:txBody>
        </p:sp>
        <p:sp>
          <p:nvSpPr>
            <p:cNvPr id="24593" name="Line 28"/>
            <p:cNvSpPr>
              <a:spLocks noChangeShapeType="1"/>
            </p:cNvSpPr>
            <p:nvPr/>
          </p:nvSpPr>
          <p:spPr bwMode="auto">
            <a:xfrm flipH="1">
              <a:off x="1115" y="1324"/>
              <a:ext cx="3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sk-SK">
                <a:solidFill>
                  <a:prstClr val="black"/>
                </a:solidFill>
                <a:latin typeface="Gill Sans MT"/>
              </a:endParaRPr>
            </a:p>
          </p:txBody>
        </p:sp>
        <p:sp>
          <p:nvSpPr>
            <p:cNvPr id="24594" name="Line 29"/>
            <p:cNvSpPr>
              <a:spLocks noChangeShapeType="1"/>
            </p:cNvSpPr>
            <p:nvPr/>
          </p:nvSpPr>
          <p:spPr bwMode="auto">
            <a:xfrm flipH="1">
              <a:off x="1115" y="1718"/>
              <a:ext cx="3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sk-SK">
                <a:solidFill>
                  <a:prstClr val="black"/>
                </a:solidFill>
                <a:latin typeface="Gill Sans MT"/>
              </a:endParaRPr>
            </a:p>
          </p:txBody>
        </p:sp>
        <p:sp>
          <p:nvSpPr>
            <p:cNvPr id="24595" name="Line 30"/>
            <p:cNvSpPr>
              <a:spLocks noChangeShapeType="1"/>
            </p:cNvSpPr>
            <p:nvPr/>
          </p:nvSpPr>
          <p:spPr bwMode="auto">
            <a:xfrm flipH="1">
              <a:off x="1115" y="2106"/>
              <a:ext cx="3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sk-SK">
                <a:solidFill>
                  <a:prstClr val="black"/>
                </a:solidFill>
                <a:latin typeface="Gill Sans MT"/>
              </a:endParaRPr>
            </a:p>
          </p:txBody>
        </p:sp>
        <p:sp>
          <p:nvSpPr>
            <p:cNvPr id="24596" name="Line 31"/>
            <p:cNvSpPr>
              <a:spLocks noChangeShapeType="1"/>
            </p:cNvSpPr>
            <p:nvPr/>
          </p:nvSpPr>
          <p:spPr bwMode="auto">
            <a:xfrm flipH="1">
              <a:off x="1115" y="2504"/>
              <a:ext cx="3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sk-SK">
                <a:solidFill>
                  <a:prstClr val="black"/>
                </a:solidFill>
                <a:latin typeface="Gill Sans MT"/>
              </a:endParaRPr>
            </a:p>
          </p:txBody>
        </p:sp>
        <p:sp>
          <p:nvSpPr>
            <p:cNvPr id="24597" name="Line 32"/>
            <p:cNvSpPr>
              <a:spLocks noChangeShapeType="1"/>
            </p:cNvSpPr>
            <p:nvPr/>
          </p:nvSpPr>
          <p:spPr bwMode="auto">
            <a:xfrm flipH="1">
              <a:off x="1115" y="2903"/>
              <a:ext cx="3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sk-SK">
                <a:solidFill>
                  <a:prstClr val="black"/>
                </a:solidFill>
                <a:latin typeface="Gill Sans MT"/>
              </a:endParaRPr>
            </a:p>
          </p:txBody>
        </p:sp>
        <p:sp>
          <p:nvSpPr>
            <p:cNvPr id="24598" name="Line 33"/>
            <p:cNvSpPr>
              <a:spLocks noChangeShapeType="1"/>
            </p:cNvSpPr>
            <p:nvPr/>
          </p:nvSpPr>
          <p:spPr bwMode="auto">
            <a:xfrm flipH="1">
              <a:off x="1115" y="3290"/>
              <a:ext cx="3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sk-SK">
                <a:solidFill>
                  <a:prstClr val="black"/>
                </a:solidFill>
                <a:latin typeface="Gill Sans MT"/>
              </a:endParaRPr>
            </a:p>
          </p:txBody>
        </p:sp>
        <p:sp>
          <p:nvSpPr>
            <p:cNvPr id="24599" name="Line 35"/>
            <p:cNvSpPr>
              <a:spLocks noChangeShapeType="1"/>
            </p:cNvSpPr>
            <p:nvPr/>
          </p:nvSpPr>
          <p:spPr bwMode="auto">
            <a:xfrm>
              <a:off x="1149" y="3337"/>
              <a:ext cx="0" cy="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sk-SK">
                <a:solidFill>
                  <a:prstClr val="black"/>
                </a:solidFill>
                <a:latin typeface="Gill Sans MT"/>
              </a:endParaRPr>
            </a:p>
          </p:txBody>
        </p:sp>
        <p:sp>
          <p:nvSpPr>
            <p:cNvPr id="24600" name="Line 36"/>
            <p:cNvSpPr>
              <a:spLocks noChangeShapeType="1"/>
            </p:cNvSpPr>
            <p:nvPr/>
          </p:nvSpPr>
          <p:spPr bwMode="auto">
            <a:xfrm>
              <a:off x="1366" y="3337"/>
              <a:ext cx="0" cy="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sk-SK">
                <a:solidFill>
                  <a:prstClr val="black"/>
                </a:solidFill>
                <a:latin typeface="Gill Sans MT"/>
              </a:endParaRPr>
            </a:p>
          </p:txBody>
        </p:sp>
        <p:sp>
          <p:nvSpPr>
            <p:cNvPr id="24601" name="Line 37"/>
            <p:cNvSpPr>
              <a:spLocks noChangeShapeType="1"/>
            </p:cNvSpPr>
            <p:nvPr/>
          </p:nvSpPr>
          <p:spPr bwMode="auto">
            <a:xfrm>
              <a:off x="1584" y="3337"/>
              <a:ext cx="0" cy="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sk-SK">
                <a:solidFill>
                  <a:prstClr val="black"/>
                </a:solidFill>
                <a:latin typeface="Gill Sans MT"/>
              </a:endParaRPr>
            </a:p>
          </p:txBody>
        </p:sp>
        <p:sp>
          <p:nvSpPr>
            <p:cNvPr id="24602" name="Line 38"/>
            <p:cNvSpPr>
              <a:spLocks noChangeShapeType="1"/>
            </p:cNvSpPr>
            <p:nvPr/>
          </p:nvSpPr>
          <p:spPr bwMode="auto">
            <a:xfrm>
              <a:off x="2020" y="3337"/>
              <a:ext cx="0" cy="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sk-SK">
                <a:solidFill>
                  <a:prstClr val="black"/>
                </a:solidFill>
                <a:latin typeface="Gill Sans MT"/>
              </a:endParaRPr>
            </a:p>
          </p:txBody>
        </p:sp>
        <p:sp>
          <p:nvSpPr>
            <p:cNvPr id="24603" name="Line 39"/>
            <p:cNvSpPr>
              <a:spLocks noChangeShapeType="1"/>
            </p:cNvSpPr>
            <p:nvPr/>
          </p:nvSpPr>
          <p:spPr bwMode="auto">
            <a:xfrm>
              <a:off x="2881" y="3337"/>
              <a:ext cx="0" cy="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sk-SK">
                <a:solidFill>
                  <a:prstClr val="black"/>
                </a:solidFill>
                <a:latin typeface="Gill Sans MT"/>
              </a:endParaRPr>
            </a:p>
          </p:txBody>
        </p:sp>
        <p:sp>
          <p:nvSpPr>
            <p:cNvPr id="24604" name="Line 40"/>
            <p:cNvSpPr>
              <a:spLocks noChangeShapeType="1"/>
            </p:cNvSpPr>
            <p:nvPr/>
          </p:nvSpPr>
          <p:spPr bwMode="auto">
            <a:xfrm>
              <a:off x="3743" y="3337"/>
              <a:ext cx="0" cy="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sk-SK">
                <a:solidFill>
                  <a:prstClr val="black"/>
                </a:solidFill>
                <a:latin typeface="Gill Sans MT"/>
              </a:endParaRPr>
            </a:p>
          </p:txBody>
        </p:sp>
        <p:sp>
          <p:nvSpPr>
            <p:cNvPr id="24605" name="Line 41"/>
            <p:cNvSpPr>
              <a:spLocks noChangeShapeType="1"/>
            </p:cNvSpPr>
            <p:nvPr/>
          </p:nvSpPr>
          <p:spPr bwMode="auto">
            <a:xfrm>
              <a:off x="4615" y="3337"/>
              <a:ext cx="0" cy="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sk-SK">
                <a:solidFill>
                  <a:prstClr val="black"/>
                </a:solidFill>
                <a:latin typeface="Gill Sans MT"/>
              </a:endParaRPr>
            </a:p>
          </p:txBody>
        </p:sp>
        <p:sp>
          <p:nvSpPr>
            <p:cNvPr id="24606" name="Line 42"/>
            <p:cNvSpPr>
              <a:spLocks noChangeShapeType="1"/>
            </p:cNvSpPr>
            <p:nvPr/>
          </p:nvSpPr>
          <p:spPr bwMode="auto">
            <a:xfrm flipH="1">
              <a:off x="1141" y="3337"/>
              <a:ext cx="347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sk-SK">
                <a:solidFill>
                  <a:prstClr val="black"/>
                </a:solidFill>
                <a:latin typeface="Gill Sans MT"/>
              </a:endParaRPr>
            </a:p>
          </p:txBody>
        </p:sp>
        <p:sp>
          <p:nvSpPr>
            <p:cNvPr id="24607" name="Text Box 80"/>
            <p:cNvSpPr txBox="1">
              <a:spLocks noChangeArrowheads="1"/>
            </p:cNvSpPr>
            <p:nvPr/>
          </p:nvSpPr>
          <p:spPr bwMode="auto">
            <a:xfrm>
              <a:off x="1122" y="3409"/>
              <a:ext cx="39" cy="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9pPr>
            </a:lstStyle>
            <a:p>
              <a:pPr>
                <a:defRPr/>
              </a:pPr>
              <a:r>
                <a:rPr lang="en-GB" sz="1000">
                  <a:solidFill>
                    <a:prstClr val="black"/>
                  </a:solidFill>
                  <a:latin typeface="Century Schoolbook" panose="02040604050505020304" pitchFamily="18" charset="0"/>
                </a:rPr>
                <a:t>0</a:t>
              </a:r>
            </a:p>
          </p:txBody>
        </p:sp>
        <p:sp>
          <p:nvSpPr>
            <p:cNvPr id="24608" name="Text Box 81"/>
            <p:cNvSpPr txBox="1">
              <a:spLocks noChangeArrowheads="1"/>
            </p:cNvSpPr>
            <p:nvPr/>
          </p:nvSpPr>
          <p:spPr bwMode="auto">
            <a:xfrm>
              <a:off x="1244" y="3409"/>
              <a:ext cx="179" cy="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9pPr>
            </a:lstStyle>
            <a:p>
              <a:pPr>
                <a:defRPr/>
              </a:pPr>
              <a:r>
                <a:rPr lang="en-GB" sz="1000" dirty="0">
                  <a:solidFill>
                    <a:prstClr val="black"/>
                  </a:solidFill>
                  <a:latin typeface="Century Schoolbook" panose="02040604050505020304" pitchFamily="18" charset="0"/>
                </a:rPr>
                <a:t>15sec</a:t>
              </a:r>
            </a:p>
          </p:txBody>
        </p:sp>
        <p:sp>
          <p:nvSpPr>
            <p:cNvPr id="24609" name="Text Box 82"/>
            <p:cNvSpPr txBox="1">
              <a:spLocks noChangeArrowheads="1"/>
            </p:cNvSpPr>
            <p:nvPr/>
          </p:nvSpPr>
          <p:spPr bwMode="auto">
            <a:xfrm>
              <a:off x="1487" y="3409"/>
              <a:ext cx="179" cy="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9pPr>
            </a:lstStyle>
            <a:p>
              <a:pPr>
                <a:defRPr/>
              </a:pPr>
              <a:r>
                <a:rPr lang="en-GB" sz="1000">
                  <a:solidFill>
                    <a:prstClr val="black"/>
                  </a:solidFill>
                  <a:latin typeface="Century Schoolbook" panose="02040604050505020304" pitchFamily="18" charset="0"/>
                </a:rPr>
                <a:t>30sec</a:t>
              </a:r>
            </a:p>
          </p:txBody>
        </p:sp>
        <p:sp>
          <p:nvSpPr>
            <p:cNvPr id="24610" name="Text Box 83"/>
            <p:cNvSpPr txBox="1">
              <a:spLocks noChangeArrowheads="1"/>
            </p:cNvSpPr>
            <p:nvPr/>
          </p:nvSpPr>
          <p:spPr bwMode="auto">
            <a:xfrm>
              <a:off x="1918" y="3409"/>
              <a:ext cx="188" cy="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9pPr>
            </a:lstStyle>
            <a:p>
              <a:pPr>
                <a:defRPr/>
              </a:pPr>
              <a:r>
                <a:rPr lang="en-GB" sz="1000">
                  <a:solidFill>
                    <a:prstClr val="black"/>
                  </a:solidFill>
                  <a:latin typeface="Century Schoolbook" panose="02040604050505020304" pitchFamily="18" charset="0"/>
                </a:rPr>
                <a:t>1 min</a:t>
              </a:r>
            </a:p>
          </p:txBody>
        </p:sp>
        <p:sp>
          <p:nvSpPr>
            <p:cNvPr id="24611" name="Text Box 84"/>
            <p:cNvSpPr txBox="1">
              <a:spLocks noChangeArrowheads="1"/>
            </p:cNvSpPr>
            <p:nvPr/>
          </p:nvSpPr>
          <p:spPr bwMode="auto">
            <a:xfrm>
              <a:off x="2787" y="3409"/>
              <a:ext cx="188" cy="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9pPr>
            </a:lstStyle>
            <a:p>
              <a:pPr>
                <a:defRPr/>
              </a:pPr>
              <a:r>
                <a:rPr lang="en-GB" sz="1000">
                  <a:solidFill>
                    <a:prstClr val="black"/>
                  </a:solidFill>
                  <a:latin typeface="Century Schoolbook" panose="02040604050505020304" pitchFamily="18" charset="0"/>
                </a:rPr>
                <a:t>2 min</a:t>
              </a:r>
            </a:p>
          </p:txBody>
        </p:sp>
        <p:sp>
          <p:nvSpPr>
            <p:cNvPr id="24612" name="Text Box 85"/>
            <p:cNvSpPr txBox="1">
              <a:spLocks noChangeArrowheads="1"/>
            </p:cNvSpPr>
            <p:nvPr/>
          </p:nvSpPr>
          <p:spPr bwMode="auto">
            <a:xfrm>
              <a:off x="3652" y="3409"/>
              <a:ext cx="188" cy="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9pPr>
            </a:lstStyle>
            <a:p>
              <a:pPr>
                <a:defRPr/>
              </a:pPr>
              <a:r>
                <a:rPr lang="en-GB" sz="1000">
                  <a:solidFill>
                    <a:prstClr val="black"/>
                  </a:solidFill>
                  <a:latin typeface="Century Schoolbook" panose="02040604050505020304" pitchFamily="18" charset="0"/>
                </a:rPr>
                <a:t>3 min</a:t>
              </a:r>
            </a:p>
          </p:txBody>
        </p:sp>
        <p:sp>
          <p:nvSpPr>
            <p:cNvPr id="24613" name="Text Box 86"/>
            <p:cNvSpPr txBox="1">
              <a:spLocks noChangeArrowheads="1"/>
            </p:cNvSpPr>
            <p:nvPr/>
          </p:nvSpPr>
          <p:spPr bwMode="auto">
            <a:xfrm>
              <a:off x="4522" y="3409"/>
              <a:ext cx="188" cy="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9pPr>
            </a:lstStyle>
            <a:p>
              <a:pPr>
                <a:defRPr/>
              </a:pPr>
              <a:r>
                <a:rPr lang="en-GB" sz="1000">
                  <a:solidFill>
                    <a:prstClr val="black"/>
                  </a:solidFill>
                  <a:latin typeface="Century Schoolbook" panose="02040604050505020304" pitchFamily="18" charset="0"/>
                </a:rPr>
                <a:t>4 min</a:t>
              </a:r>
            </a:p>
          </p:txBody>
        </p:sp>
        <p:sp>
          <p:nvSpPr>
            <p:cNvPr id="24614" name="Text Box 88"/>
            <p:cNvSpPr txBox="1">
              <a:spLocks noChangeArrowheads="1"/>
            </p:cNvSpPr>
            <p:nvPr/>
          </p:nvSpPr>
          <p:spPr bwMode="auto">
            <a:xfrm>
              <a:off x="1045" y="3247"/>
              <a:ext cx="55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9pPr>
            </a:lstStyle>
            <a:p>
              <a:pPr algn="r">
                <a:defRPr/>
              </a:pPr>
              <a:r>
                <a:rPr lang="en-GB" sz="1400">
                  <a:solidFill>
                    <a:prstClr val="black"/>
                  </a:solidFill>
                  <a:latin typeface="Century Schoolbook" panose="02040604050505020304" pitchFamily="18" charset="0"/>
                </a:rPr>
                <a:t>6</a:t>
              </a:r>
            </a:p>
          </p:txBody>
        </p:sp>
        <p:sp>
          <p:nvSpPr>
            <p:cNvPr id="24615" name="Text Box 89"/>
            <p:cNvSpPr txBox="1">
              <a:spLocks noChangeArrowheads="1"/>
            </p:cNvSpPr>
            <p:nvPr/>
          </p:nvSpPr>
          <p:spPr bwMode="auto">
            <a:xfrm>
              <a:off x="1045" y="2858"/>
              <a:ext cx="55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9pPr>
            </a:lstStyle>
            <a:p>
              <a:pPr algn="r">
                <a:defRPr/>
              </a:pPr>
              <a:r>
                <a:rPr lang="en-GB" sz="1400">
                  <a:solidFill>
                    <a:prstClr val="black"/>
                  </a:solidFill>
                  <a:latin typeface="Century Schoolbook" panose="02040604050505020304" pitchFamily="18" charset="0"/>
                </a:rPr>
                <a:t>5</a:t>
              </a:r>
            </a:p>
          </p:txBody>
        </p:sp>
        <p:sp>
          <p:nvSpPr>
            <p:cNvPr id="24616" name="Text Box 91"/>
            <p:cNvSpPr txBox="1">
              <a:spLocks noChangeArrowheads="1"/>
            </p:cNvSpPr>
            <p:nvPr/>
          </p:nvSpPr>
          <p:spPr bwMode="auto">
            <a:xfrm>
              <a:off x="1045" y="2465"/>
              <a:ext cx="55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9pPr>
            </a:lstStyle>
            <a:p>
              <a:pPr algn="r">
                <a:defRPr/>
              </a:pPr>
              <a:r>
                <a:rPr lang="en-GB" sz="1400">
                  <a:solidFill>
                    <a:prstClr val="black"/>
                  </a:solidFill>
                  <a:latin typeface="Century Schoolbook" panose="02040604050505020304" pitchFamily="18" charset="0"/>
                </a:rPr>
                <a:t>4</a:t>
              </a:r>
            </a:p>
          </p:txBody>
        </p:sp>
        <p:sp>
          <p:nvSpPr>
            <p:cNvPr id="24617" name="Text Box 92"/>
            <p:cNvSpPr txBox="1">
              <a:spLocks noChangeArrowheads="1"/>
            </p:cNvSpPr>
            <p:nvPr/>
          </p:nvSpPr>
          <p:spPr bwMode="auto">
            <a:xfrm>
              <a:off x="1045" y="2069"/>
              <a:ext cx="55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9pPr>
            </a:lstStyle>
            <a:p>
              <a:pPr algn="r">
                <a:defRPr/>
              </a:pPr>
              <a:r>
                <a:rPr lang="en-GB" sz="1400">
                  <a:solidFill>
                    <a:prstClr val="black"/>
                  </a:solidFill>
                  <a:latin typeface="Century Schoolbook" panose="02040604050505020304" pitchFamily="18" charset="0"/>
                </a:rPr>
                <a:t>3</a:t>
              </a:r>
            </a:p>
          </p:txBody>
        </p:sp>
        <p:sp>
          <p:nvSpPr>
            <p:cNvPr id="24618" name="Text Box 93"/>
            <p:cNvSpPr txBox="1">
              <a:spLocks noChangeArrowheads="1"/>
            </p:cNvSpPr>
            <p:nvPr/>
          </p:nvSpPr>
          <p:spPr bwMode="auto">
            <a:xfrm>
              <a:off x="1045" y="1679"/>
              <a:ext cx="55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9pPr>
            </a:lstStyle>
            <a:p>
              <a:pPr algn="r">
                <a:defRPr/>
              </a:pPr>
              <a:r>
                <a:rPr lang="en-GB" sz="1400">
                  <a:solidFill>
                    <a:prstClr val="black"/>
                  </a:solidFill>
                  <a:latin typeface="Century Schoolbook" panose="02040604050505020304" pitchFamily="18" charset="0"/>
                </a:rPr>
                <a:t>2</a:t>
              </a:r>
            </a:p>
          </p:txBody>
        </p:sp>
        <p:sp>
          <p:nvSpPr>
            <p:cNvPr id="24619" name="Text Box 94"/>
            <p:cNvSpPr txBox="1">
              <a:spLocks noChangeArrowheads="1"/>
            </p:cNvSpPr>
            <p:nvPr/>
          </p:nvSpPr>
          <p:spPr bwMode="auto">
            <a:xfrm>
              <a:off x="1045" y="1287"/>
              <a:ext cx="55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9pPr>
            </a:lstStyle>
            <a:p>
              <a:pPr algn="r">
                <a:defRPr/>
              </a:pPr>
              <a:r>
                <a:rPr lang="en-GB" sz="1400">
                  <a:solidFill>
                    <a:prstClr val="black"/>
                  </a:solidFill>
                  <a:latin typeface="Century Schoolbook" panose="02040604050505020304" pitchFamily="18" charset="0"/>
                </a:rPr>
                <a:t>1</a:t>
              </a:r>
            </a:p>
          </p:txBody>
        </p:sp>
        <p:sp>
          <p:nvSpPr>
            <p:cNvPr id="24620" name="Text Box 95"/>
            <p:cNvSpPr txBox="1">
              <a:spLocks noChangeArrowheads="1"/>
            </p:cNvSpPr>
            <p:nvPr/>
          </p:nvSpPr>
          <p:spPr bwMode="auto">
            <a:xfrm>
              <a:off x="1045" y="892"/>
              <a:ext cx="55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9pPr>
            </a:lstStyle>
            <a:p>
              <a:pPr algn="r">
                <a:defRPr/>
              </a:pPr>
              <a:r>
                <a:rPr lang="en-GB" sz="1400">
                  <a:solidFill>
                    <a:prstClr val="black"/>
                  </a:solidFill>
                  <a:latin typeface="Century Schoolbook" panose="02040604050505020304" pitchFamily="18" charset="0"/>
                </a:rPr>
                <a:t>0</a:t>
              </a:r>
            </a:p>
          </p:txBody>
        </p:sp>
        <p:sp>
          <p:nvSpPr>
            <p:cNvPr id="24621" name="Text Box 96"/>
            <p:cNvSpPr txBox="1">
              <a:spLocks noChangeArrowheads="1"/>
            </p:cNvSpPr>
            <p:nvPr/>
          </p:nvSpPr>
          <p:spPr bwMode="auto">
            <a:xfrm rot="16200000">
              <a:off x="-216" y="2052"/>
              <a:ext cx="2118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anose="020B0602020104020603" pitchFamily="34" charset="-18"/>
                </a:defRPr>
              </a:lvl9pPr>
            </a:lstStyle>
            <a:p>
              <a:pPr>
                <a:defRPr/>
              </a:pPr>
              <a:r>
                <a:rPr lang="sk-SK" sz="1200" dirty="0">
                  <a:solidFill>
                    <a:prstClr val="black"/>
                  </a:solidFill>
                  <a:latin typeface="Century Schoolbook" panose="02040604050505020304" pitchFamily="18" charset="0"/>
                </a:rPr>
                <a:t>Bakteriálna kontaminácia (priemer</a:t>
              </a:r>
              <a:r>
                <a:rPr lang="en-GB" sz="1200" dirty="0">
                  <a:solidFill>
                    <a:prstClr val="black"/>
                  </a:solidFill>
                  <a:latin typeface="Century Schoolbook" panose="02040604050505020304" pitchFamily="18" charset="0"/>
                </a:rPr>
                <a:t> </a:t>
              </a:r>
              <a:r>
                <a:rPr lang="sk-SK" sz="1200" dirty="0">
                  <a:solidFill>
                    <a:prstClr val="black"/>
                  </a:solidFill>
                  <a:latin typeface="Century Schoolbook" panose="02040604050505020304" pitchFamily="18" charset="0"/>
                </a:rPr>
                <a:t> redukcie v </a:t>
              </a:r>
              <a:r>
                <a:rPr lang="en-GB" sz="1200" dirty="0">
                  <a:solidFill>
                    <a:prstClr val="black"/>
                  </a:solidFill>
                  <a:latin typeface="Century Schoolbook" panose="02040604050505020304" pitchFamily="18" charset="0"/>
                </a:rPr>
                <a:t>log 10 )</a:t>
              </a:r>
            </a:p>
          </p:txBody>
        </p:sp>
        <p:sp>
          <p:nvSpPr>
            <p:cNvPr id="24622" name="Text Box 100"/>
            <p:cNvSpPr txBox="1">
              <a:spLocks noChangeArrowheads="1"/>
            </p:cNvSpPr>
            <p:nvPr/>
          </p:nvSpPr>
          <p:spPr bwMode="auto">
            <a:xfrm>
              <a:off x="2786" y="1159"/>
              <a:ext cx="964" cy="4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 Cen MT" pitchFamily="34" charset="-1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-1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-1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-1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-1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-1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-1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-1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-18"/>
                </a:defRPr>
              </a:lvl9pPr>
            </a:lstStyle>
            <a:p>
              <a:pPr>
                <a:lnSpc>
                  <a:spcPct val="110000"/>
                </a:lnSpc>
                <a:defRPr/>
              </a:pPr>
              <a:r>
                <a:rPr lang="sk-SK" sz="1600" dirty="0">
                  <a:solidFill>
                    <a:srgbClr val="4F81BD"/>
                  </a:solidFill>
                  <a:latin typeface="Gill Sans MT"/>
                </a:rPr>
                <a:t>Umývanie rúk</a:t>
              </a:r>
              <a:endParaRPr lang="en-GB" sz="1600" dirty="0">
                <a:solidFill>
                  <a:srgbClr val="4F81BD"/>
                </a:solidFill>
                <a:latin typeface="Gill Sans MT"/>
              </a:endParaRPr>
            </a:p>
            <a:p>
              <a:pPr>
                <a:lnSpc>
                  <a:spcPct val="110000"/>
                </a:lnSpc>
                <a:defRPr/>
              </a:pPr>
              <a:r>
                <a:rPr lang="sk-SK" sz="1600" dirty="0">
                  <a:solidFill>
                    <a:srgbClr val="FF6600"/>
                  </a:solidFill>
                  <a:latin typeface="Gill Sans MT"/>
                </a:rPr>
                <a:t>Alkoholová dezinfekcia rúk</a:t>
              </a:r>
              <a:endParaRPr lang="en-GB" sz="1600" dirty="0">
                <a:solidFill>
                  <a:srgbClr val="FF6600"/>
                </a:solidFill>
                <a:latin typeface="Gill Sans MT"/>
              </a:endParaRPr>
            </a:p>
          </p:txBody>
        </p:sp>
        <p:sp>
          <p:nvSpPr>
            <p:cNvPr id="24623" name="Line 13"/>
            <p:cNvSpPr>
              <a:spLocks noChangeShapeType="1"/>
            </p:cNvSpPr>
            <p:nvPr/>
          </p:nvSpPr>
          <p:spPr bwMode="auto">
            <a:xfrm flipH="1">
              <a:off x="1470" y="1473"/>
              <a:ext cx="1241" cy="630"/>
            </a:xfrm>
            <a:prstGeom prst="line">
              <a:avLst/>
            </a:prstGeom>
            <a:noFill/>
            <a:ln w="76200">
              <a:solidFill>
                <a:srgbClr val="FF66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sk-SK">
                <a:solidFill>
                  <a:prstClr val="black"/>
                </a:solidFill>
                <a:latin typeface="Gill Sans MT"/>
              </a:endParaRPr>
            </a:p>
          </p:txBody>
        </p:sp>
      </p:grpSp>
      <p:sp>
        <p:nvSpPr>
          <p:cNvPr id="24581" name="Text Box 103"/>
          <p:cNvSpPr txBox="1">
            <a:spLocks noChangeArrowheads="1"/>
          </p:cNvSpPr>
          <p:nvPr/>
        </p:nvSpPr>
        <p:spPr bwMode="auto">
          <a:xfrm>
            <a:off x="2254034" y="6422891"/>
            <a:ext cx="400718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anchor="b">
            <a:spAutoFit/>
          </a:bodyPr>
          <a:lstStyle>
            <a:lvl1pPr>
              <a:defRPr>
                <a:solidFill>
                  <a:schemeClr val="tx1"/>
                </a:solidFill>
                <a:latin typeface="Tw Cen MT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-1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-1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-1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-1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-18"/>
              </a:defRPr>
            </a:lvl9pPr>
          </a:lstStyle>
          <a:p>
            <a:pPr>
              <a:defRPr/>
            </a:pPr>
            <a:r>
              <a:rPr lang="sk-SK" sz="1000" dirty="0">
                <a:solidFill>
                  <a:prstClr val="black"/>
                </a:solidFill>
                <a:latin typeface="Gill Sans MT"/>
              </a:rPr>
              <a:t>Zdroj: </a:t>
            </a:r>
            <a:r>
              <a:rPr lang="en-GB" sz="1000" dirty="0" err="1">
                <a:solidFill>
                  <a:prstClr val="black"/>
                </a:solidFill>
                <a:latin typeface="Gill Sans MT"/>
              </a:rPr>
              <a:t>Pittet</a:t>
            </a:r>
            <a:r>
              <a:rPr lang="en-GB" sz="1000" dirty="0">
                <a:solidFill>
                  <a:prstClr val="black"/>
                </a:solidFill>
                <a:latin typeface="Gill Sans MT"/>
              </a:rPr>
              <a:t> and Boyce. </a:t>
            </a:r>
            <a:r>
              <a:rPr lang="en-GB" sz="1000" i="1" dirty="0">
                <a:solidFill>
                  <a:prstClr val="black"/>
                </a:solidFill>
                <a:latin typeface="Gill Sans MT"/>
              </a:rPr>
              <a:t>Lancet Infectious Diseases </a:t>
            </a:r>
            <a:r>
              <a:rPr lang="en-GB" sz="1000" dirty="0">
                <a:solidFill>
                  <a:prstClr val="black"/>
                </a:solidFill>
                <a:latin typeface="Gill Sans MT"/>
              </a:rPr>
              <a:t>2001</a:t>
            </a:r>
          </a:p>
        </p:txBody>
      </p:sp>
      <p:sp>
        <p:nvSpPr>
          <p:cNvPr id="384106" name="Rectangle 106"/>
          <p:cNvSpPr>
            <a:spLocks noChangeArrowheads="1"/>
          </p:cNvSpPr>
          <p:nvPr/>
        </p:nvSpPr>
        <p:spPr bwMode="auto">
          <a:xfrm>
            <a:off x="7680326" y="1557339"/>
            <a:ext cx="2987675" cy="244792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buClr>
                <a:srgbClr val="4F81BD"/>
              </a:buClr>
              <a:defRPr/>
            </a:pPr>
            <a:r>
              <a:rPr lang="sk-SK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ill Sans MT"/>
              </a:rPr>
              <a:t>Alkoholová dezinfekcia rúk</a:t>
            </a:r>
            <a:r>
              <a:rPr lang="en-GB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ill Sans MT"/>
              </a:rPr>
              <a:t>:</a:t>
            </a:r>
            <a:endParaRPr lang="sk-SK" sz="2400" dirty="0">
              <a:solidFill>
                <a:prstClr val="black">
                  <a:lumMod val="75000"/>
                  <a:lumOff val="25000"/>
                </a:prstClr>
              </a:solidFill>
              <a:latin typeface="Gill Sans MT"/>
            </a:endParaRPr>
          </a:p>
          <a:p>
            <a:pPr>
              <a:buClr>
                <a:srgbClr val="4F81BD"/>
              </a:buClr>
              <a:buFont typeface="Wingdings" pitchFamily="2" charset="2"/>
              <a:buChar char="§"/>
              <a:defRPr/>
            </a:pPr>
            <a:r>
              <a:rPr lang="en-GB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ill Sans MT"/>
              </a:rPr>
              <a:t> </a:t>
            </a:r>
            <a:r>
              <a:rPr lang="sk-SK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ill Sans MT"/>
              </a:rPr>
              <a:t>efektívnejšia</a:t>
            </a:r>
            <a:endParaRPr lang="en-GB" sz="2400" dirty="0">
              <a:solidFill>
                <a:prstClr val="black">
                  <a:lumMod val="75000"/>
                  <a:lumOff val="25000"/>
                </a:prstClr>
              </a:solidFill>
              <a:latin typeface="Gill Sans MT"/>
            </a:endParaRPr>
          </a:p>
          <a:p>
            <a:pPr>
              <a:buClr>
                <a:srgbClr val="4F81BD"/>
              </a:buClr>
              <a:buFont typeface="Wingdings" pitchFamily="2" charset="2"/>
              <a:buChar char="§"/>
              <a:defRPr/>
            </a:pPr>
            <a:r>
              <a:rPr lang="en-GB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ill Sans MT"/>
              </a:rPr>
              <a:t> </a:t>
            </a:r>
            <a:r>
              <a:rPr lang="sk-SK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ill Sans MT"/>
              </a:rPr>
              <a:t>rýchlejšia</a:t>
            </a:r>
            <a:endParaRPr lang="en-GB" sz="2400" dirty="0">
              <a:solidFill>
                <a:prstClr val="black">
                  <a:lumMod val="75000"/>
                  <a:lumOff val="25000"/>
                </a:prstClr>
              </a:solidFill>
              <a:latin typeface="Gill Sans MT"/>
            </a:endParaRPr>
          </a:p>
          <a:p>
            <a:pPr>
              <a:buClr>
                <a:srgbClr val="4F81BD"/>
              </a:buClr>
              <a:buFont typeface="Wingdings" pitchFamily="2" charset="2"/>
              <a:buChar char="§"/>
              <a:defRPr/>
            </a:pPr>
            <a:r>
              <a:rPr lang="en-GB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ill Sans MT"/>
              </a:rPr>
              <a:t> </a:t>
            </a:r>
            <a:r>
              <a:rPr lang="sk-SK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Gill Sans MT"/>
              </a:rPr>
              <a:t>lepšie tolerovaná</a:t>
            </a:r>
            <a:endParaRPr lang="en-GB" sz="2400" dirty="0">
              <a:solidFill>
                <a:prstClr val="black">
                  <a:lumMod val="75000"/>
                  <a:lumOff val="25000"/>
                </a:prstClr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29176322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410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-handwashing-0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2568" y="404664"/>
            <a:ext cx="2181225" cy="1695450"/>
          </a:xfrm>
          <a:prstGeom prst="rect">
            <a:avLst/>
          </a:prstGeom>
        </p:spPr>
      </p:pic>
      <p:pic>
        <p:nvPicPr>
          <p:cNvPr id="5" name="Picture 4" descr="p-handwashing-0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15881" y="404664"/>
            <a:ext cx="2181225" cy="1695450"/>
          </a:xfrm>
          <a:prstGeom prst="rect">
            <a:avLst/>
          </a:prstGeom>
        </p:spPr>
      </p:pic>
      <p:pic>
        <p:nvPicPr>
          <p:cNvPr id="6" name="Picture 5" descr="p-handwashing-0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75216" y="404664"/>
            <a:ext cx="2181225" cy="1695450"/>
          </a:xfrm>
          <a:prstGeom prst="rect">
            <a:avLst/>
          </a:prstGeom>
        </p:spPr>
      </p:pic>
      <p:pic>
        <p:nvPicPr>
          <p:cNvPr id="7" name="Picture 6" descr="p-handwashing-0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54736" y="2525638"/>
            <a:ext cx="2181225" cy="1695450"/>
          </a:xfrm>
          <a:prstGeom prst="rect">
            <a:avLst/>
          </a:prstGeom>
        </p:spPr>
      </p:pic>
      <p:pic>
        <p:nvPicPr>
          <p:cNvPr id="8" name="Picture 7" descr="p-handwashing-0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07064" y="2525638"/>
            <a:ext cx="2181225" cy="1695450"/>
          </a:xfrm>
          <a:prstGeom prst="rect">
            <a:avLst/>
          </a:prstGeom>
        </p:spPr>
      </p:pic>
      <p:pic>
        <p:nvPicPr>
          <p:cNvPr id="9" name="Picture 8" descr="p-handwashing-0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14576" y="4653136"/>
            <a:ext cx="2181225" cy="1695450"/>
          </a:xfrm>
          <a:prstGeom prst="rect">
            <a:avLst/>
          </a:prstGeom>
        </p:spPr>
      </p:pic>
      <p:pic>
        <p:nvPicPr>
          <p:cNvPr id="10" name="Picture 9" descr="p-handwashing-08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66904" y="4653136"/>
            <a:ext cx="2181225" cy="1695450"/>
          </a:xfrm>
          <a:prstGeom prst="rect">
            <a:avLst/>
          </a:prstGeom>
        </p:spPr>
      </p:pic>
      <p:pic>
        <p:nvPicPr>
          <p:cNvPr id="11" name="Picture 10" descr="p-handwashing-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947224" y="4653136"/>
            <a:ext cx="2181225" cy="169545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49041" y="2795557"/>
            <a:ext cx="3293918" cy="115212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sk-SK" sz="6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sekúnd</a:t>
            </a:r>
          </a:p>
        </p:txBody>
      </p:sp>
      <p:sp>
        <p:nvSpPr>
          <p:cNvPr id="13" name="Nadpis 1"/>
          <p:cNvSpPr txBox="1">
            <a:spLocks/>
          </p:cNvSpPr>
          <p:nvPr/>
        </p:nvSpPr>
        <p:spPr>
          <a:xfrm>
            <a:off x="1991544" y="1124744"/>
            <a:ext cx="1071736" cy="42366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sk-SK" sz="28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3 ml</a:t>
            </a:r>
          </a:p>
        </p:txBody>
      </p:sp>
      <p:sp>
        <p:nvSpPr>
          <p:cNvPr id="12" name="Nadpis 1"/>
          <p:cNvSpPr txBox="1">
            <a:spLocks/>
          </p:cNvSpPr>
          <p:nvPr/>
        </p:nvSpPr>
        <p:spPr>
          <a:xfrm rot="21334521">
            <a:off x="2310144" y="4936164"/>
            <a:ext cx="7641232" cy="115212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sk-SK" sz="60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Rýchlejšia a účinnejšia</a:t>
            </a:r>
          </a:p>
        </p:txBody>
      </p:sp>
    </p:spTree>
    <p:extLst>
      <p:ext uri="{BB962C8B-B14F-4D97-AF65-F5344CB8AC3E}">
        <p14:creationId xmlns:p14="http://schemas.microsoft.com/office/powerpoint/2010/main" val="461258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8346" y="112432"/>
            <a:ext cx="5199807" cy="2929469"/>
          </a:xfrm>
          <a:prstGeom prst="rect">
            <a:avLst/>
          </a:prstGeom>
        </p:spPr>
      </p:pic>
      <p:pic>
        <p:nvPicPr>
          <p:cNvPr id="4" name="Picture 3" descr="image-01-hand-3517277-19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31487" y="3554955"/>
            <a:ext cx="4572000" cy="3048000"/>
          </a:xfrm>
          <a:prstGeom prst="rect">
            <a:avLst/>
          </a:prstGeom>
        </p:spPr>
      </p:pic>
      <p:pic>
        <p:nvPicPr>
          <p:cNvPr id="5" name="Picture 4" descr="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8513" y="3141998"/>
            <a:ext cx="5199808" cy="2929469"/>
          </a:xfrm>
          <a:prstGeom prst="rect">
            <a:avLst/>
          </a:prstGeom>
        </p:spPr>
      </p:pic>
      <p:pic>
        <p:nvPicPr>
          <p:cNvPr id="6" name="Picture 5" descr="hands_2209791b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70795" y="255045"/>
            <a:ext cx="5347342" cy="333777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_zGUMX9yjpsnR3uYQTZ1woQ.jpeg"/>
          <p:cNvPicPr>
            <a:picLocks noChangeAspect="1"/>
          </p:cNvPicPr>
          <p:nvPr/>
        </p:nvPicPr>
        <p:blipFill>
          <a:blip r:embed="rId2" cstate="print">
            <a:alphaModFix/>
          </a:blip>
          <a:stretch>
            <a:fillRect/>
          </a:stretch>
        </p:blipFill>
        <p:spPr>
          <a:xfrm>
            <a:off x="744907" y="273758"/>
            <a:ext cx="11256738" cy="6021045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838882" y="4725143"/>
            <a:ext cx="46805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4800" b="1" dirty="0">
                <a:solidFill>
                  <a:srgbClr val="7030A0"/>
                </a:solidFill>
              </a:rPr>
              <a:t>Kombinované ošetrenie rúk</a:t>
            </a:r>
          </a:p>
        </p:txBody>
      </p:sp>
    </p:spTree>
    <p:extLst>
      <p:ext uri="{BB962C8B-B14F-4D97-AF65-F5344CB8AC3E}">
        <p14:creationId xmlns:p14="http://schemas.microsoft.com/office/powerpoint/2010/main" val="2509684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85864" y="607148"/>
            <a:ext cx="8229600" cy="850106"/>
          </a:xfrm>
        </p:spPr>
        <p:txBody>
          <a:bodyPr/>
          <a:lstStyle/>
          <a:p>
            <a:r>
              <a:rPr lang="sk-SK" b="1" dirty="0"/>
              <a:t>Kombinované ošetrenie rúk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785864" y="2140527"/>
            <a:ext cx="8363272" cy="45629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200" b="1" dirty="0"/>
              <a:t>Cieľ: redukcia prechodnej mikroflóry kože rúk a odstránenie mikroorganizmov tvoriacich spóry</a:t>
            </a:r>
          </a:p>
          <a:p>
            <a:pPr marL="0" indent="0">
              <a:buNone/>
            </a:pPr>
            <a:endParaRPr lang="sk-SK" sz="3200" dirty="0"/>
          </a:p>
          <a:p>
            <a:pPr marL="0" indent="0">
              <a:buNone/>
            </a:pPr>
            <a:r>
              <a:rPr lang="sk-SK" sz="3200" b="1" dirty="0"/>
              <a:t>Indikácie</a:t>
            </a:r>
          </a:p>
          <a:p>
            <a:r>
              <a:rPr lang="sk-SK" sz="3200" dirty="0"/>
              <a:t>Pri dokázanej alebo možnej kontaminácii rúk mikroorganizmami tvoriacimi spóry, napríklad </a:t>
            </a:r>
            <a:r>
              <a:rPr lang="sk-SK" sz="3200" i="1" dirty="0" err="1"/>
              <a:t>Clostridioides</a:t>
            </a:r>
            <a:r>
              <a:rPr lang="sk-SK" sz="3200" i="1" dirty="0"/>
              <a:t> </a:t>
            </a:r>
            <a:r>
              <a:rPr lang="sk-SK" sz="3200" i="1" dirty="0" err="1"/>
              <a:t>difficile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42918273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-handwashing-0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2568" y="980728"/>
            <a:ext cx="2181225" cy="1695450"/>
          </a:xfrm>
          <a:prstGeom prst="rect">
            <a:avLst/>
          </a:prstGeom>
        </p:spPr>
      </p:pic>
      <p:pic>
        <p:nvPicPr>
          <p:cNvPr id="5" name="Picture 4" descr="p-handwashing-0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15881" y="980728"/>
            <a:ext cx="2181225" cy="1695450"/>
          </a:xfrm>
          <a:prstGeom prst="rect">
            <a:avLst/>
          </a:prstGeom>
        </p:spPr>
      </p:pic>
      <p:pic>
        <p:nvPicPr>
          <p:cNvPr id="6" name="Picture 5" descr="p-handwashing-0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75216" y="980728"/>
            <a:ext cx="2181225" cy="1695450"/>
          </a:xfrm>
          <a:prstGeom prst="rect">
            <a:avLst/>
          </a:prstGeom>
        </p:spPr>
      </p:pic>
      <p:pic>
        <p:nvPicPr>
          <p:cNvPr id="7" name="Picture 6" descr="p-handwashing-0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54736" y="2852936"/>
            <a:ext cx="2181225" cy="1695450"/>
          </a:xfrm>
          <a:prstGeom prst="rect">
            <a:avLst/>
          </a:prstGeom>
        </p:spPr>
      </p:pic>
      <p:pic>
        <p:nvPicPr>
          <p:cNvPr id="8" name="Picture 7" descr="p-handwashing-0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56041" y="2852936"/>
            <a:ext cx="2181225" cy="1695450"/>
          </a:xfrm>
          <a:prstGeom prst="rect">
            <a:avLst/>
          </a:prstGeom>
        </p:spPr>
      </p:pic>
      <p:pic>
        <p:nvPicPr>
          <p:cNvPr id="9" name="Picture 8" descr="p-handwashing-0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14576" y="4757886"/>
            <a:ext cx="2181225" cy="1695450"/>
          </a:xfrm>
          <a:prstGeom prst="rect">
            <a:avLst/>
          </a:prstGeom>
        </p:spPr>
      </p:pic>
      <p:pic>
        <p:nvPicPr>
          <p:cNvPr id="10" name="Picture 9" descr="p-handwashing-08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87889" y="4757886"/>
            <a:ext cx="2181225" cy="1695450"/>
          </a:xfrm>
          <a:prstGeom prst="rect">
            <a:avLst/>
          </a:prstGeom>
        </p:spPr>
      </p:pic>
      <p:pic>
        <p:nvPicPr>
          <p:cNvPr id="11" name="Picture 10" descr="p-handwashing-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947224" y="4757886"/>
            <a:ext cx="2181225" cy="169545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129256" y="3140968"/>
            <a:ext cx="4098490" cy="1152128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sk-SK" sz="6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sekúnd</a:t>
            </a:r>
          </a:p>
        </p:txBody>
      </p:sp>
      <p:sp>
        <p:nvSpPr>
          <p:cNvPr id="13" name="Nadpis 1"/>
          <p:cNvSpPr txBox="1">
            <a:spLocks/>
          </p:cNvSpPr>
          <p:nvPr/>
        </p:nvSpPr>
        <p:spPr>
          <a:xfrm>
            <a:off x="1991544" y="1700808"/>
            <a:ext cx="1071736" cy="42366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sk-SK" sz="28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3 ml</a:t>
            </a:r>
          </a:p>
        </p:txBody>
      </p:sp>
      <p:sp>
        <p:nvSpPr>
          <p:cNvPr id="12" name="Nadpis 1"/>
          <p:cNvSpPr txBox="1">
            <a:spLocks/>
          </p:cNvSpPr>
          <p:nvPr/>
        </p:nvSpPr>
        <p:spPr>
          <a:xfrm>
            <a:off x="1775520" y="260648"/>
            <a:ext cx="6336704" cy="47667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sk-SK" sz="3200" b="1" dirty="0">
                <a:solidFill>
                  <a:srgbClr val="00B0F0"/>
                </a:solidFill>
                <a:latin typeface="+mj-lt"/>
                <a:ea typeface="+mj-ea"/>
                <a:cs typeface="+mj-cs"/>
              </a:rPr>
              <a:t>Po zvlečení jednorazových rukavíc</a:t>
            </a:r>
          </a:p>
        </p:txBody>
      </p:sp>
    </p:spTree>
    <p:extLst>
      <p:ext uri="{BB962C8B-B14F-4D97-AF65-F5344CB8AC3E}">
        <p14:creationId xmlns:p14="http://schemas.microsoft.com/office/powerpoint/2010/main" val="2733327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96864" y="0"/>
            <a:ext cx="712752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33327" y="2852936"/>
            <a:ext cx="3054602" cy="1152128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sk-SK" sz="6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minúta</a:t>
            </a:r>
          </a:p>
        </p:txBody>
      </p:sp>
    </p:spTree>
    <p:extLst>
      <p:ext uri="{BB962C8B-B14F-4D97-AF65-F5344CB8AC3E}">
        <p14:creationId xmlns:p14="http://schemas.microsoft.com/office/powerpoint/2010/main" val="2571579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260648"/>
            <a:ext cx="8229600" cy="850106"/>
          </a:xfrm>
        </p:spPr>
        <p:txBody>
          <a:bodyPr/>
          <a:lstStyle/>
          <a:p>
            <a:r>
              <a:rPr lang="sk-SK" b="1" dirty="0"/>
              <a:t>Hygiena rúk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981200" y="1340768"/>
            <a:ext cx="8229600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/>
              <a:t>Pracovné postupy </a:t>
            </a:r>
            <a:endParaRPr lang="sk-SK" dirty="0"/>
          </a:p>
          <a:p>
            <a:r>
              <a:rPr lang="sk-SK" dirty="0"/>
              <a:t>Umývanie rúk</a:t>
            </a:r>
          </a:p>
          <a:p>
            <a:r>
              <a:rPr lang="sk-SK" dirty="0"/>
              <a:t>Hygienická dezinfekcia rúk</a:t>
            </a:r>
          </a:p>
          <a:p>
            <a:r>
              <a:rPr lang="sk-SK" dirty="0"/>
              <a:t>Kombinované ošetrenie rúk</a:t>
            </a:r>
          </a:p>
          <a:p>
            <a:r>
              <a:rPr lang="sk-SK" dirty="0"/>
              <a:t>Chirurgická dezinfekcia rúk</a:t>
            </a:r>
          </a:p>
          <a:p>
            <a:r>
              <a:rPr lang="sk-SK" dirty="0"/>
              <a:t>Ošetrovanie pokožky rúk</a:t>
            </a:r>
          </a:p>
          <a:p>
            <a:r>
              <a:rPr lang="sk-SK" dirty="0"/>
              <a:t>Predoperačná príprava rúk</a:t>
            </a:r>
          </a:p>
          <a:p>
            <a:r>
              <a:rPr lang="sk-SK" dirty="0"/>
              <a:t>Používanie ochranných rúk</a:t>
            </a:r>
          </a:p>
        </p:txBody>
      </p:sp>
      <p:pic>
        <p:nvPicPr>
          <p:cNvPr id="7" name="Picture 6" descr="showers-clipart-hygiene-proper-8 – kópi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81214" y="307495"/>
            <a:ext cx="6519043" cy="585042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63752" y="5517233"/>
            <a:ext cx="64807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4800" b="1" dirty="0">
                <a:solidFill>
                  <a:srgbClr val="FFC000"/>
                </a:solidFill>
              </a:rPr>
              <a:t>Ošetrovanie pokožky rúk</a:t>
            </a:r>
          </a:p>
        </p:txBody>
      </p:sp>
    </p:spTree>
    <p:extLst>
      <p:ext uri="{BB962C8B-B14F-4D97-AF65-F5344CB8AC3E}">
        <p14:creationId xmlns:p14="http://schemas.microsoft.com/office/powerpoint/2010/main" val="39950167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70856" y="260648"/>
            <a:ext cx="8229600" cy="850106"/>
          </a:xfrm>
          <a:solidFill>
            <a:schemeClr val="bg1"/>
          </a:solidFill>
        </p:spPr>
        <p:txBody>
          <a:bodyPr/>
          <a:lstStyle/>
          <a:p>
            <a:r>
              <a:rPr lang="sk-SK" b="1" dirty="0"/>
              <a:t>Hygiena rúk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981200" y="1340768"/>
            <a:ext cx="8229600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/>
              <a:t>Pracovné postupy </a:t>
            </a:r>
            <a:endParaRPr lang="sk-SK" dirty="0"/>
          </a:p>
          <a:p>
            <a:r>
              <a:rPr lang="sk-SK" dirty="0"/>
              <a:t>Umývanie rúk</a:t>
            </a:r>
          </a:p>
          <a:p>
            <a:r>
              <a:rPr lang="sk-SK" dirty="0"/>
              <a:t>Hygienická dezinfekcia rúk</a:t>
            </a:r>
          </a:p>
          <a:p>
            <a:r>
              <a:rPr lang="sk-SK" dirty="0"/>
              <a:t>Kombinované ošetrenie rúk</a:t>
            </a:r>
          </a:p>
          <a:p>
            <a:r>
              <a:rPr lang="sk-SK" dirty="0"/>
              <a:t>Chirurgická dezinfekcia rúk</a:t>
            </a:r>
          </a:p>
          <a:p>
            <a:r>
              <a:rPr lang="sk-SK" dirty="0"/>
              <a:t>Ošetrovanie pokožky rúk</a:t>
            </a:r>
          </a:p>
          <a:p>
            <a:r>
              <a:rPr lang="sk-SK" dirty="0"/>
              <a:t>Predoperačná príprava rúk</a:t>
            </a:r>
          </a:p>
          <a:p>
            <a:r>
              <a:rPr lang="sk-SK" dirty="0"/>
              <a:t>Používanie ochranných rúk</a:t>
            </a:r>
          </a:p>
        </p:txBody>
      </p:sp>
      <p:pic>
        <p:nvPicPr>
          <p:cNvPr id="9" name="Picture 8" descr="gloves-clipart-examination-288151-576264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47528" y="1412776"/>
            <a:ext cx="7330156" cy="4896544"/>
          </a:xfrm>
          <a:prstGeom prst="rect">
            <a:avLst/>
          </a:prstGeom>
        </p:spPr>
      </p:pic>
      <p:sp>
        <p:nvSpPr>
          <p:cNvPr id="10" name="Nadpis 1"/>
          <p:cNvSpPr txBox="1">
            <a:spLocks/>
          </p:cNvSpPr>
          <p:nvPr/>
        </p:nvSpPr>
        <p:spPr>
          <a:xfrm>
            <a:off x="1970856" y="260648"/>
            <a:ext cx="8229600" cy="85010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sk-SK" sz="4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Hygiena rúk</a:t>
            </a:r>
          </a:p>
        </p:txBody>
      </p:sp>
      <p:sp>
        <p:nvSpPr>
          <p:cNvPr id="8" name="Rectangle 7"/>
          <p:cNvSpPr/>
          <p:nvPr/>
        </p:nvSpPr>
        <p:spPr>
          <a:xfrm>
            <a:off x="2135560" y="869812"/>
            <a:ext cx="81369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4800" b="1" dirty="0">
                <a:solidFill>
                  <a:schemeClr val="accent1">
                    <a:lumMod val="75000"/>
                  </a:schemeClr>
                </a:solidFill>
              </a:rPr>
              <a:t>Používanie ochranných rukavíc</a:t>
            </a:r>
          </a:p>
        </p:txBody>
      </p:sp>
    </p:spTree>
    <p:extLst>
      <p:ext uri="{BB962C8B-B14F-4D97-AF65-F5344CB8AC3E}">
        <p14:creationId xmlns:p14="http://schemas.microsoft.com/office/powerpoint/2010/main" val="3597326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50106"/>
          </a:xfrm>
        </p:spPr>
        <p:txBody>
          <a:bodyPr/>
          <a:lstStyle/>
          <a:p>
            <a:r>
              <a:rPr lang="sk-SK" b="1" dirty="0"/>
              <a:t>Používanie ochranných rukavíc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981200" y="1196752"/>
            <a:ext cx="8229600" cy="5184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1. Jednorazové ochranné rukavice</a:t>
            </a:r>
          </a:p>
          <a:p>
            <a:pPr marL="0" indent="0">
              <a:buNone/>
            </a:pPr>
            <a:endParaRPr lang="sk-SK" b="1" dirty="0"/>
          </a:p>
          <a:p>
            <a:pPr marL="0" indent="0">
              <a:buNone/>
            </a:pPr>
            <a:r>
              <a:rPr lang="sk-SK" b="1" dirty="0"/>
              <a:t>Cieľ: </a:t>
            </a:r>
          </a:p>
          <a:p>
            <a:r>
              <a:rPr lang="sk-SK" b="1" dirty="0"/>
              <a:t>Znížiť riziko kontaminácie rúk biologickým materiálom</a:t>
            </a:r>
          </a:p>
          <a:p>
            <a:r>
              <a:rPr lang="sk-SK" b="1" dirty="0"/>
              <a:t>Znížiť riziko prenosu mikroorganizmov z pacienta na ruky zdravotníckeho pracovníka</a:t>
            </a:r>
          </a:p>
          <a:p>
            <a:r>
              <a:rPr lang="sk-SK" b="1" dirty="0"/>
              <a:t>Zabrániť poškodeniu pokožky rúk prípravkami určenými na čistenie a dezinfekciu</a:t>
            </a:r>
          </a:p>
        </p:txBody>
      </p:sp>
    </p:spTree>
    <p:extLst>
      <p:ext uri="{BB962C8B-B14F-4D97-AF65-F5344CB8AC3E}">
        <p14:creationId xmlns:p14="http://schemas.microsoft.com/office/powerpoint/2010/main" val="1437575162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50106"/>
          </a:xfrm>
        </p:spPr>
        <p:txBody>
          <a:bodyPr/>
          <a:lstStyle/>
          <a:p>
            <a:r>
              <a:rPr lang="sk-SK" b="1" dirty="0"/>
              <a:t>Používanie ochranných rukavíc</a:t>
            </a:r>
          </a:p>
        </p:txBody>
      </p:sp>
      <p:sp>
        <p:nvSpPr>
          <p:cNvPr id="8" name="Zástupný symbol obsahu 2"/>
          <p:cNvSpPr>
            <a:spLocks noGrp="1"/>
          </p:cNvSpPr>
          <p:nvPr>
            <p:ph idx="1"/>
          </p:nvPr>
        </p:nvSpPr>
        <p:spPr>
          <a:xfrm>
            <a:off x="1847528" y="1196752"/>
            <a:ext cx="8640960" cy="54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1. Jednorazové ochranné rukavice</a:t>
            </a:r>
          </a:p>
          <a:p>
            <a:pPr marL="0" indent="0">
              <a:buNone/>
            </a:pPr>
            <a:r>
              <a:rPr lang="sk-SK" b="1" dirty="0"/>
              <a:t>Indikácie: </a:t>
            </a:r>
          </a:p>
          <a:p>
            <a:r>
              <a:rPr lang="sk-SK" dirty="0"/>
              <a:t>Riziko kontaktu rúk s biologickým materiálom ako krv, telesné tekutiny, sekréty, </a:t>
            </a:r>
            <a:r>
              <a:rPr lang="sk-SK" dirty="0" err="1"/>
              <a:t>exkrementy</a:t>
            </a:r>
            <a:endParaRPr lang="sk-SK" dirty="0"/>
          </a:p>
          <a:p>
            <a:r>
              <a:rPr lang="sk-SK" dirty="0"/>
              <a:t>Riziko kontaktu rúk so zdravotníckymi pomôckami alebo povrchmi kontaminovanými biologickým materiálom</a:t>
            </a:r>
          </a:p>
          <a:p>
            <a:r>
              <a:rPr lang="sk-SK" dirty="0"/>
              <a:t>Kontakt so sliznicami a porušenou kožou pacienta</a:t>
            </a:r>
          </a:p>
          <a:p>
            <a:r>
              <a:rPr lang="sk-SK" dirty="0"/>
              <a:t>Vyšetrovanie, ošetrovanie pacienta infikovaného alebo kolonizovaného</a:t>
            </a:r>
          </a:p>
          <a:p>
            <a:pPr lvl="1"/>
            <a:r>
              <a:rPr lang="sk-SK" dirty="0" err="1"/>
              <a:t>vysokovirulentnými</a:t>
            </a:r>
            <a:r>
              <a:rPr lang="sk-SK" dirty="0"/>
              <a:t> a </a:t>
            </a:r>
            <a:r>
              <a:rPr lang="sk-SK" dirty="0" err="1"/>
              <a:t>multirezistentnými</a:t>
            </a:r>
            <a:r>
              <a:rPr lang="sk-SK" dirty="0"/>
              <a:t> kmeňmi</a:t>
            </a:r>
          </a:p>
          <a:p>
            <a:pPr lvl="1"/>
            <a:r>
              <a:rPr lang="sk-SK" dirty="0"/>
              <a:t>mikroorganizmami tvoriacimi spóry (</a:t>
            </a:r>
            <a:r>
              <a:rPr lang="sk-SK" i="1" dirty="0" err="1"/>
              <a:t>Clostridium</a:t>
            </a:r>
            <a:r>
              <a:rPr lang="sk-SK" i="1" dirty="0"/>
              <a:t> </a:t>
            </a:r>
            <a:r>
              <a:rPr lang="sk-SK" i="1" dirty="0" err="1"/>
              <a:t>difficile</a:t>
            </a:r>
            <a:r>
              <a:rPr lang="sk-SK" dirty="0"/>
              <a:t>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15FBAD-DC23-4F07-89F7-CB9B619C1A1A}"/>
              </a:ext>
            </a:extLst>
          </p:cNvPr>
          <p:cNvSpPr/>
          <p:nvPr/>
        </p:nvSpPr>
        <p:spPr>
          <a:xfrm rot="20741544">
            <a:off x="2266982" y="2910378"/>
            <a:ext cx="7683634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sk-SK" sz="3200" b="1" dirty="0">
                <a:solidFill>
                  <a:schemeClr val="accent1">
                    <a:lumMod val="75000"/>
                  </a:schemeClr>
                </a:solidFill>
              </a:rPr>
              <a:t>Riziko kontaktu rúk so zdravotníckymi pomôckami alebo povrchmi kontaminovanými biologickým materiálom</a:t>
            </a:r>
          </a:p>
        </p:txBody>
      </p:sp>
    </p:spTree>
    <p:extLst>
      <p:ext uri="{BB962C8B-B14F-4D97-AF65-F5344CB8AC3E}">
        <p14:creationId xmlns:p14="http://schemas.microsoft.com/office/powerpoint/2010/main" val="33982086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50106"/>
          </a:xfrm>
        </p:spPr>
        <p:txBody>
          <a:bodyPr/>
          <a:lstStyle/>
          <a:p>
            <a:r>
              <a:rPr lang="sk-SK" b="1" dirty="0"/>
              <a:t>Používanie ochranných rukavíc</a:t>
            </a:r>
          </a:p>
        </p:txBody>
      </p:sp>
      <p:sp>
        <p:nvSpPr>
          <p:cNvPr id="8" name="Zástupný symbol obsahu 2"/>
          <p:cNvSpPr>
            <a:spLocks noGrp="1"/>
          </p:cNvSpPr>
          <p:nvPr>
            <p:ph idx="1"/>
          </p:nvPr>
        </p:nvSpPr>
        <p:spPr>
          <a:xfrm>
            <a:off x="1847528" y="1196752"/>
            <a:ext cx="8640960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1. Jednorazové ochranné rukavice</a:t>
            </a:r>
          </a:p>
          <a:p>
            <a:pPr marL="0" indent="0">
              <a:buNone/>
            </a:pPr>
            <a:r>
              <a:rPr lang="sk-SK" b="1" dirty="0"/>
              <a:t>Indikácie: </a:t>
            </a:r>
          </a:p>
          <a:p>
            <a:r>
              <a:rPr lang="sk-SK" dirty="0"/>
              <a:t>Vyprázdňovanie </a:t>
            </a:r>
            <a:r>
              <a:rPr lang="sk-SK" dirty="0" err="1"/>
              <a:t>emitných</a:t>
            </a:r>
            <a:r>
              <a:rPr lang="sk-SK" dirty="0"/>
              <a:t> misiek, podložných mís, močových fliaš</a:t>
            </a:r>
          </a:p>
          <a:p>
            <a:r>
              <a:rPr lang="sk-SK" dirty="0"/>
              <a:t>Čistenie a dezinfekcia použitých nástrojov, zdravotníckych pomôcok, prístrojovej techniky, plôch a povrchov</a:t>
            </a:r>
          </a:p>
          <a:p>
            <a:r>
              <a:rPr lang="sk-SK" dirty="0"/>
              <a:t>Manipulácia s použitou bielizňou, znečisteným odevom a odpadom</a:t>
            </a:r>
          </a:p>
        </p:txBody>
      </p:sp>
      <p:sp>
        <p:nvSpPr>
          <p:cNvPr id="4" name="Rectangle 3"/>
          <p:cNvSpPr/>
          <p:nvPr/>
        </p:nvSpPr>
        <p:spPr>
          <a:xfrm rot="20741544">
            <a:off x="2266982" y="2910378"/>
            <a:ext cx="7683634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sk-SK" sz="3200" b="1" dirty="0">
                <a:solidFill>
                  <a:schemeClr val="accent1">
                    <a:lumMod val="75000"/>
                  </a:schemeClr>
                </a:solidFill>
              </a:rPr>
              <a:t>Čistenie a dezinfekcia použitých nástrojov, zdravotníckych pomôcok, prístrojovej techniky, plôch a povrchov</a:t>
            </a:r>
          </a:p>
        </p:txBody>
      </p:sp>
    </p:spTree>
    <p:extLst>
      <p:ext uri="{BB962C8B-B14F-4D97-AF65-F5344CB8AC3E}">
        <p14:creationId xmlns:p14="http://schemas.microsoft.com/office/powerpoint/2010/main" val="16428954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50106"/>
          </a:xfrm>
        </p:spPr>
        <p:txBody>
          <a:bodyPr/>
          <a:lstStyle/>
          <a:p>
            <a:r>
              <a:rPr lang="sk-SK" b="1" dirty="0"/>
              <a:t>Používanie ochranných rukavíc</a:t>
            </a:r>
          </a:p>
        </p:txBody>
      </p:sp>
      <p:sp>
        <p:nvSpPr>
          <p:cNvPr id="8" name="Zástupný symbol obsahu 2"/>
          <p:cNvSpPr>
            <a:spLocks noGrp="1"/>
          </p:cNvSpPr>
          <p:nvPr>
            <p:ph idx="1"/>
          </p:nvPr>
        </p:nvSpPr>
        <p:spPr>
          <a:xfrm>
            <a:off x="1847528" y="1196752"/>
            <a:ext cx="8640960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1. Jednorazové ochranné rukavice</a:t>
            </a:r>
          </a:p>
          <a:p>
            <a:pPr marL="0" indent="0">
              <a:buNone/>
            </a:pPr>
            <a:r>
              <a:rPr lang="sk-SK" b="1" dirty="0">
                <a:solidFill>
                  <a:srgbClr val="FF0000"/>
                </a:solidFill>
              </a:rPr>
              <a:t>Nepoužívať!</a:t>
            </a:r>
            <a:r>
              <a:rPr lang="sk-SK" b="1" dirty="0"/>
              <a:t> </a:t>
            </a:r>
          </a:p>
          <a:p>
            <a:r>
              <a:rPr lang="sk-SK" dirty="0"/>
              <a:t>Meranie vitálnych funkcií, fyzikálne vyšetrenie pacienta</a:t>
            </a:r>
          </a:p>
          <a:p>
            <a:r>
              <a:rPr lang="sk-SK" dirty="0"/>
              <a:t>Podávanie perorálnych liekov, </a:t>
            </a:r>
            <a:r>
              <a:rPr lang="sk-SK" dirty="0" err="1"/>
              <a:t>subkutánnych</a:t>
            </a:r>
            <a:r>
              <a:rPr lang="sk-SK" dirty="0"/>
              <a:t> a </a:t>
            </a:r>
            <a:r>
              <a:rPr lang="sk-SK" dirty="0" err="1"/>
              <a:t>intramuskulárnych</a:t>
            </a:r>
            <a:r>
              <a:rPr lang="sk-SK" dirty="0"/>
              <a:t> injekciách</a:t>
            </a:r>
          </a:p>
          <a:p>
            <a:r>
              <a:rPr lang="sk-SK" dirty="0"/>
              <a:t>Ošetrovanie očí, uší bez sekrécie</a:t>
            </a:r>
          </a:p>
          <a:p>
            <a:r>
              <a:rPr lang="sk-SK" dirty="0"/>
              <a:t>Rehabilitácia pacienta</a:t>
            </a:r>
          </a:p>
          <a:p>
            <a:r>
              <a:rPr lang="sk-SK" dirty="0"/>
              <a:t>Obliekanie, kŕmenie a transport pacienta</a:t>
            </a:r>
          </a:p>
          <a:p>
            <a:r>
              <a:rPr lang="sk-SK" dirty="0"/>
              <a:t>Manipulácia s čistou bielizňou</a:t>
            </a:r>
          </a:p>
          <a:p>
            <a:r>
              <a:rPr lang="sk-SK" dirty="0"/>
              <a:t>Telefonovanie, zdravotná dokumentácia, počítač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B2AC79A-0B0A-4A18-AD23-801E586F9659}"/>
              </a:ext>
            </a:extLst>
          </p:cNvPr>
          <p:cNvSpPr/>
          <p:nvPr/>
        </p:nvSpPr>
        <p:spPr>
          <a:xfrm rot="20797734">
            <a:off x="1821497" y="3217477"/>
            <a:ext cx="8728579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sk-SK" sz="4000" b="1" dirty="0">
                <a:solidFill>
                  <a:srgbClr val="FF0000"/>
                </a:solidFill>
              </a:rPr>
              <a:t>Telefonovanie, zdravotná dokumentácia, počítač</a:t>
            </a:r>
          </a:p>
        </p:txBody>
      </p:sp>
    </p:spTree>
    <p:extLst>
      <p:ext uri="{BB962C8B-B14F-4D97-AF65-F5344CB8AC3E}">
        <p14:creationId xmlns:p14="http://schemas.microsoft.com/office/powerpoint/2010/main" val="52301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50106"/>
          </a:xfrm>
        </p:spPr>
        <p:txBody>
          <a:bodyPr/>
          <a:lstStyle/>
          <a:p>
            <a:r>
              <a:rPr lang="sk-SK" b="1" dirty="0"/>
              <a:t>Používanie ochranných rukavíc</a:t>
            </a:r>
          </a:p>
        </p:txBody>
      </p:sp>
      <p:sp>
        <p:nvSpPr>
          <p:cNvPr id="8" name="Zástupný symbol obsahu 2"/>
          <p:cNvSpPr>
            <a:spLocks noGrp="1"/>
          </p:cNvSpPr>
          <p:nvPr>
            <p:ph idx="1"/>
          </p:nvPr>
        </p:nvSpPr>
        <p:spPr>
          <a:xfrm>
            <a:off x="1847528" y="1196752"/>
            <a:ext cx="8640960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1. Jednorazové ochranné rukavice</a:t>
            </a:r>
          </a:p>
          <a:p>
            <a:pPr marL="0" indent="0">
              <a:buNone/>
            </a:pPr>
            <a:r>
              <a:rPr lang="sk-SK" b="1" dirty="0">
                <a:solidFill>
                  <a:srgbClr val="FF0000"/>
                </a:solidFill>
              </a:rPr>
              <a:t>Zásady používania</a:t>
            </a:r>
            <a:r>
              <a:rPr lang="sk-SK" b="1" dirty="0"/>
              <a:t> </a:t>
            </a:r>
          </a:p>
          <a:p>
            <a:r>
              <a:rPr lang="sk-SK" dirty="0"/>
              <a:t>Používať veľkosťou vyhovujúce, nepudrované rukavice</a:t>
            </a:r>
          </a:p>
          <a:p>
            <a:pPr lvl="1"/>
            <a:r>
              <a:rPr lang="sk-SK" dirty="0"/>
              <a:t>Kvalita rukavíc deklarovaná výrobcom v závislosti od činnosti, na ktorú sa používajú</a:t>
            </a:r>
          </a:p>
          <a:p>
            <a:r>
              <a:rPr lang="sk-SK" dirty="0"/>
              <a:t>Jeden pár rukavíc použiť iba na vyšetrenie alebo ošetrenie jedného pacienta</a:t>
            </a:r>
          </a:p>
          <a:p>
            <a:r>
              <a:rPr lang="sk-SK" dirty="0"/>
              <a:t>Rukavice nepoužívať na viac ako jeden zdravotný výkon</a:t>
            </a:r>
          </a:p>
          <a:p>
            <a:r>
              <a:rPr lang="sk-SK" dirty="0"/>
              <a:t>Rukavice navliekať na suché ruky bezprostredne pred činnosťou, na ktorú je ich použitie určené, a ihneď po činnosti zvliecť</a:t>
            </a:r>
          </a:p>
        </p:txBody>
      </p:sp>
      <p:sp>
        <p:nvSpPr>
          <p:cNvPr id="4" name="Rectangle 3"/>
          <p:cNvSpPr/>
          <p:nvPr/>
        </p:nvSpPr>
        <p:spPr>
          <a:xfrm rot="20797734">
            <a:off x="1825453" y="3251223"/>
            <a:ext cx="8436734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sk-SK" sz="4000" b="1" dirty="0">
                <a:solidFill>
                  <a:srgbClr val="FF0000"/>
                </a:solidFill>
              </a:rPr>
              <a:t>Po zvlečení rukavíc vykonať hygienickú dezinfekciu rúk</a:t>
            </a:r>
          </a:p>
        </p:txBody>
      </p:sp>
    </p:spTree>
    <p:extLst>
      <p:ext uri="{BB962C8B-B14F-4D97-AF65-F5344CB8AC3E}">
        <p14:creationId xmlns:p14="http://schemas.microsoft.com/office/powerpoint/2010/main" val="14424249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Obrázok, na ktorom je snímka obrazovky, umenie, zelená, pestrofarebnosť&#10;&#10;Automaticky generovaný popis">
            <a:extLst>
              <a:ext uri="{FF2B5EF4-FFF2-40B4-BE49-F238E27FC236}">
                <a16:creationId xmlns:a16="http://schemas.microsoft.com/office/drawing/2014/main" id="{647FAFF8-739E-1134-AFA2-2E3CB62EAD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t="12089" b="364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A2FE24D8-95DE-49AC-8226-41F6DFFE64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8320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Obrázok, na ktorom je snímka obrazovky, umenie, zelená, pestrofarebnosť&#10;&#10;Automaticky generovaný popis">
            <a:extLst>
              <a:ext uri="{FF2B5EF4-FFF2-40B4-BE49-F238E27FC236}">
                <a16:creationId xmlns:a16="http://schemas.microsoft.com/office/drawing/2014/main" id="{647FAFF8-739E-1134-AFA2-2E3CB62EAD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t="12089" b="364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pic>
        <p:nvPicPr>
          <p:cNvPr id="4" name="Obrázok 3">
            <a:extLst>
              <a:ext uri="{FF2B5EF4-FFF2-40B4-BE49-F238E27FC236}">
                <a16:creationId xmlns:a16="http://schemas.microsoft.com/office/drawing/2014/main" id="{62AF7F26-08D6-4E55-BA94-E6A2B82EA5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9400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1200" y="260648"/>
            <a:ext cx="8229600" cy="850106"/>
          </a:xfrm>
        </p:spPr>
        <p:txBody>
          <a:bodyPr/>
          <a:lstStyle/>
          <a:p>
            <a:r>
              <a:rPr lang="sk-SK" b="1" dirty="0"/>
              <a:t>Hygiena rúk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802860" y="1106916"/>
            <a:ext cx="8229600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/>
              <a:t>Pracovné postupy </a:t>
            </a:r>
            <a:endParaRPr lang="sk-SK" dirty="0"/>
          </a:p>
          <a:p>
            <a:r>
              <a:rPr lang="sk-SK" dirty="0"/>
              <a:t>Umývanie rúk</a:t>
            </a:r>
          </a:p>
          <a:p>
            <a:r>
              <a:rPr lang="sk-SK" dirty="0"/>
              <a:t>Hygienická dezinfekcia rúk</a:t>
            </a:r>
          </a:p>
          <a:p>
            <a:r>
              <a:rPr lang="sk-SK" dirty="0"/>
              <a:t>Kombinované ošetrenie rúk</a:t>
            </a:r>
          </a:p>
          <a:p>
            <a:r>
              <a:rPr lang="sk-SK" dirty="0"/>
              <a:t>Chirurgická dezinfekcia rúk</a:t>
            </a:r>
          </a:p>
          <a:p>
            <a:r>
              <a:rPr lang="sk-SK" dirty="0"/>
              <a:t>Ošetrovanie pokožky rúk</a:t>
            </a:r>
          </a:p>
          <a:p>
            <a:r>
              <a:rPr lang="sk-SK" dirty="0"/>
              <a:t>Predoperačná príprava rúk</a:t>
            </a:r>
          </a:p>
          <a:p>
            <a:r>
              <a:rPr lang="sk-SK" dirty="0"/>
              <a:t>Používanie ochranných rúk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3870" y="5702843"/>
            <a:ext cx="79197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4800" b="1" dirty="0">
                <a:solidFill>
                  <a:srgbClr val="0070C0"/>
                </a:solidFill>
              </a:rPr>
              <a:t>Chirurgická dezinfekcia rúk</a:t>
            </a:r>
          </a:p>
        </p:txBody>
      </p:sp>
      <p:pic>
        <p:nvPicPr>
          <p:cNvPr id="1030" name="Picture 6" descr="Surgical-Hand-Antisepsis">
            <a:extLst>
              <a:ext uri="{FF2B5EF4-FFF2-40B4-BE49-F238E27FC236}">
                <a16:creationId xmlns:a16="http://schemas.microsoft.com/office/drawing/2014/main" id="{F7CCC1A7-1EF9-48B7-B29E-5CCF9E978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986" y="-329723"/>
            <a:ext cx="10005105" cy="626245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30761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>
            <a:extLst>
              <a:ext uri="{FF2B5EF4-FFF2-40B4-BE49-F238E27FC236}">
                <a16:creationId xmlns:a16="http://schemas.microsoft.com/office/drawing/2014/main" id="{E04DB692-E8F7-EA7B-E11A-231B866C7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929" y="195972"/>
            <a:ext cx="3730915" cy="1464029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C1EDA105-EA30-0430-D3C8-A65DEDCA2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6684" y="911406"/>
            <a:ext cx="9537387" cy="575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086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646444-4009-4A73-A245-380CD13FD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203200"/>
            <a:ext cx="4676775" cy="1325563"/>
          </a:xfrm>
        </p:spPr>
        <p:txBody>
          <a:bodyPr/>
          <a:lstStyle/>
          <a:p>
            <a:r>
              <a:rPr lang="sk-SK" b="1" dirty="0"/>
              <a:t>Situácia v NÚDCH</a:t>
            </a: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FD5D83BD-4A7F-47AC-9F44-2BAE9B9CF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875" y="1431925"/>
            <a:ext cx="8743950" cy="491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5266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5479AC1C-1BD6-4FC5-9D9E-70CAE89870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6963454"/>
              </p:ext>
            </p:extLst>
          </p:nvPr>
        </p:nvGraphicFramePr>
        <p:xfrm>
          <a:off x="352425" y="247649"/>
          <a:ext cx="11544300" cy="6353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uľka 4">
            <a:extLst>
              <a:ext uri="{FF2B5EF4-FFF2-40B4-BE49-F238E27FC236}">
                <a16:creationId xmlns:a16="http://schemas.microsoft.com/office/drawing/2014/main" id="{BF68129A-7B45-4B08-9809-37A52375E7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6381710"/>
              </p:ext>
            </p:extLst>
          </p:nvPr>
        </p:nvGraphicFramePr>
        <p:xfrm>
          <a:off x="4121150" y="5499417"/>
          <a:ext cx="598805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4025">
                  <a:extLst>
                    <a:ext uri="{9D8B030D-6E8A-4147-A177-3AD203B41FA5}">
                      <a16:colId xmlns:a16="http://schemas.microsoft.com/office/drawing/2014/main" val="751503261"/>
                    </a:ext>
                  </a:extLst>
                </a:gridCol>
                <a:gridCol w="2994025">
                  <a:extLst>
                    <a:ext uri="{9D8B030D-6E8A-4147-A177-3AD203B41FA5}">
                      <a16:colId xmlns:a16="http://schemas.microsoft.com/office/drawing/2014/main" val="1946482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k-SK" dirty="0"/>
                        <a:t>Počet školených osôb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2400" dirty="0"/>
                        <a:t>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379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k-SK" dirty="0"/>
                        <a:t>Počet vzoriek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240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544522"/>
                  </a:ext>
                </a:extLst>
              </a:tr>
            </a:tbl>
          </a:graphicData>
        </a:graphic>
      </p:graphicFrame>
      <p:graphicFrame>
        <p:nvGraphicFramePr>
          <p:cNvPr id="6" name="Tabuľka 5">
            <a:extLst>
              <a:ext uri="{FF2B5EF4-FFF2-40B4-BE49-F238E27FC236}">
                <a16:creationId xmlns:a16="http://schemas.microsoft.com/office/drawing/2014/main" id="{050E8A4B-7049-47B1-8674-0EE2D4B49B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5418153"/>
              </p:ext>
            </p:extLst>
          </p:nvPr>
        </p:nvGraphicFramePr>
        <p:xfrm>
          <a:off x="8975725" y="962025"/>
          <a:ext cx="2266950" cy="563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19225">
                  <a:extLst>
                    <a:ext uri="{9D8B030D-6E8A-4147-A177-3AD203B41FA5}">
                      <a16:colId xmlns:a16="http://schemas.microsoft.com/office/drawing/2014/main" val="2073143620"/>
                    </a:ext>
                  </a:extLst>
                </a:gridCol>
                <a:gridCol w="847725">
                  <a:extLst>
                    <a:ext uri="{9D8B030D-6E8A-4147-A177-3AD203B41FA5}">
                      <a16:colId xmlns:a16="http://schemas.microsoft.com/office/drawing/2014/main" val="1065954572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u="none" strike="noStrike" dirty="0">
                          <a:effectLst/>
                        </a:rPr>
                        <a:t>DKAIM-A,B</a:t>
                      </a:r>
                      <a:endParaRPr lang="sk-SK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u="none" strike="noStrike">
                          <a:effectLst/>
                        </a:rPr>
                        <a:t>10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218945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u="none" strike="noStrike">
                          <a:effectLst/>
                        </a:rPr>
                        <a:t>KDO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u="none" strike="noStrike">
                          <a:effectLst/>
                        </a:rPr>
                        <a:t>10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2676177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u="none" strike="noStrike">
                          <a:effectLst/>
                        </a:rPr>
                        <a:t>KDHaO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u="none" strike="noStrike">
                          <a:effectLst/>
                        </a:rPr>
                        <a:t>8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5640709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u="none" strike="noStrike">
                          <a:effectLst/>
                        </a:rPr>
                        <a:t>KDHaO-TJKD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u="none" strike="noStrike">
                          <a:effectLst/>
                        </a:rPr>
                        <a:t>8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6294767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u="none" strike="noStrike">
                          <a:effectLst/>
                        </a:rPr>
                        <a:t>NL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u="none" strike="noStrike">
                          <a:effectLst/>
                        </a:rPr>
                        <a:t>8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5300595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u="none" strike="noStrike">
                          <a:effectLst/>
                        </a:rPr>
                        <a:t>OLM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u="none" strike="noStrike">
                          <a:effectLst/>
                        </a:rPr>
                        <a:t>8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185517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u="none" strike="noStrike">
                          <a:effectLst/>
                        </a:rPr>
                        <a:t>OLV,OS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u="none" strike="noStrike">
                          <a:effectLst/>
                        </a:rPr>
                        <a:t>8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2164538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u="none" strike="noStrike" dirty="0">
                          <a:effectLst/>
                        </a:rPr>
                        <a:t>KDCH</a:t>
                      </a:r>
                      <a:endParaRPr lang="sk-SK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u="none" strike="noStrike">
                          <a:effectLst/>
                        </a:rPr>
                        <a:t>7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3450400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u="none" strike="noStrike">
                          <a:effectLst/>
                        </a:rPr>
                        <a:t>OPN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u="none" strike="noStrike">
                          <a:effectLst/>
                        </a:rPr>
                        <a:t>6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6931797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u="none" strike="noStrike">
                          <a:effectLst/>
                        </a:rPr>
                        <a:t>COS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u="none" strike="noStrike">
                          <a:effectLst/>
                        </a:rPr>
                        <a:t>4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5170246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u="none" strike="noStrike">
                          <a:effectLst/>
                        </a:rPr>
                        <a:t>Detská klinika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u="none" strike="noStrike">
                          <a:effectLst/>
                        </a:rPr>
                        <a:t>4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6587006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u="none" strike="noStrike">
                          <a:effectLst/>
                        </a:rPr>
                        <a:t>KDPaF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u="none" strike="noStrike">
                          <a:effectLst/>
                        </a:rPr>
                        <a:t>4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2035465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u="none" strike="noStrike">
                          <a:effectLst/>
                        </a:rPr>
                        <a:t>KPUM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u="none" strike="noStrike" dirty="0">
                          <a:effectLst/>
                        </a:rPr>
                        <a:t>4</a:t>
                      </a:r>
                      <a:endParaRPr lang="sk-SK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6578927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u="none" strike="noStrike">
                          <a:effectLst/>
                        </a:rPr>
                        <a:t>OCS, CÚP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u="none" strike="noStrike" dirty="0">
                          <a:effectLst/>
                        </a:rPr>
                        <a:t>4</a:t>
                      </a:r>
                      <a:endParaRPr lang="sk-SK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9337941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u="none" strike="noStrike">
                          <a:effectLst/>
                        </a:rPr>
                        <a:t>DDK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u="none" strike="noStrike" dirty="0">
                          <a:effectLst/>
                        </a:rPr>
                        <a:t>3</a:t>
                      </a:r>
                      <a:endParaRPr lang="sk-SK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3338248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u="none" strike="noStrike">
                          <a:effectLst/>
                        </a:rPr>
                        <a:t>DORLK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u="none" strike="noStrike" dirty="0">
                          <a:effectLst/>
                        </a:rPr>
                        <a:t>3</a:t>
                      </a:r>
                      <a:endParaRPr lang="sk-SK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554748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u="none" strike="noStrike">
                          <a:effectLst/>
                        </a:rPr>
                        <a:t>FRO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u="none" strike="noStrike" dirty="0">
                          <a:effectLst/>
                        </a:rPr>
                        <a:t>3</a:t>
                      </a:r>
                      <a:endParaRPr lang="sk-SK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5332991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u="none" strike="noStrike" dirty="0">
                          <a:effectLst/>
                        </a:rPr>
                        <a:t>KPU</a:t>
                      </a:r>
                      <a:endParaRPr lang="sk-SK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u="none" strike="noStrike" dirty="0">
                          <a:effectLst/>
                        </a:rPr>
                        <a:t>3</a:t>
                      </a:r>
                      <a:endParaRPr lang="sk-SK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3774789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u="none" strike="noStrike">
                          <a:effectLst/>
                        </a:rPr>
                        <a:t>ORK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u="none" strike="noStrike">
                          <a:effectLst/>
                        </a:rPr>
                        <a:t>3</a:t>
                      </a:r>
                      <a:endParaRPr lang="sk-SK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343339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u="none" strike="noStrike" dirty="0">
                          <a:effectLst/>
                        </a:rPr>
                        <a:t>DKAIM-C</a:t>
                      </a:r>
                      <a:endParaRPr lang="sk-SK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800" u="none" strike="noStrike" dirty="0">
                          <a:effectLst/>
                        </a:rPr>
                        <a:t>2</a:t>
                      </a:r>
                      <a:endParaRPr lang="sk-SK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263050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30322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D276AEAE-108F-4BA4-B3EF-5A3297F8A1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5746888"/>
              </p:ext>
            </p:extLst>
          </p:nvPr>
        </p:nvGraphicFramePr>
        <p:xfrm>
          <a:off x="419099" y="698746"/>
          <a:ext cx="11096626" cy="54605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1801">
                  <a:extLst>
                    <a:ext uri="{9D8B030D-6E8A-4147-A177-3AD203B41FA5}">
                      <a16:colId xmlns:a16="http://schemas.microsoft.com/office/drawing/2014/main" val="2585660011"/>
                    </a:ext>
                  </a:extLst>
                </a:gridCol>
                <a:gridCol w="1285875">
                  <a:extLst>
                    <a:ext uri="{9D8B030D-6E8A-4147-A177-3AD203B41FA5}">
                      <a16:colId xmlns:a16="http://schemas.microsoft.com/office/drawing/2014/main" val="3339633216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1061946286"/>
                    </a:ext>
                  </a:extLst>
                </a:gridCol>
                <a:gridCol w="1390650">
                  <a:extLst>
                    <a:ext uri="{9D8B030D-6E8A-4147-A177-3AD203B41FA5}">
                      <a16:colId xmlns:a16="http://schemas.microsoft.com/office/drawing/2014/main" val="1885932952"/>
                    </a:ext>
                  </a:extLst>
                </a:gridCol>
                <a:gridCol w="1343025">
                  <a:extLst>
                    <a:ext uri="{9D8B030D-6E8A-4147-A177-3AD203B41FA5}">
                      <a16:colId xmlns:a16="http://schemas.microsoft.com/office/drawing/2014/main" val="1016171406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3849798124"/>
                    </a:ext>
                  </a:extLst>
                </a:gridCol>
                <a:gridCol w="1666875">
                  <a:extLst>
                    <a:ext uri="{9D8B030D-6E8A-4147-A177-3AD203B41FA5}">
                      <a16:colId xmlns:a16="http://schemas.microsoft.com/office/drawing/2014/main" val="3969763938"/>
                    </a:ext>
                  </a:extLst>
                </a:gridCol>
              </a:tblGrid>
              <a:tr h="749270">
                <a:tc>
                  <a:txBody>
                    <a:bodyPr/>
                    <a:lstStyle/>
                    <a:p>
                      <a:pPr algn="l" fontAlgn="b"/>
                      <a:r>
                        <a:rPr lang="sk-SK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Mikroorganizmus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400" b="1" u="none" strike="noStrike" dirty="0">
                          <a:effectLst/>
                        </a:rPr>
                        <a:t>masívne</a:t>
                      </a:r>
                      <a:endParaRPr lang="sk-SK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400" b="1" u="none" strike="noStrike" dirty="0">
                          <a:effectLst/>
                        </a:rPr>
                        <a:t>stredne masívne</a:t>
                      </a:r>
                      <a:endParaRPr lang="sk-SK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400" b="1" u="none" strike="noStrike" dirty="0">
                          <a:effectLst/>
                        </a:rPr>
                        <a:t>ojedinele</a:t>
                      </a:r>
                      <a:endParaRPr lang="sk-SK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400" b="1" u="none" strike="noStrike" dirty="0">
                          <a:effectLst/>
                        </a:rPr>
                        <a:t>veľmi ojedinele</a:t>
                      </a:r>
                      <a:endParaRPr lang="sk-SK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400" b="1" u="none" strike="noStrike" dirty="0">
                          <a:effectLst/>
                        </a:rPr>
                        <a:t>spolu</a:t>
                      </a:r>
                      <a:endParaRPr lang="sk-SK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percento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82075532"/>
                  </a:ext>
                </a:extLst>
              </a:tr>
              <a:tr h="749270">
                <a:tc>
                  <a:txBody>
                    <a:bodyPr/>
                    <a:lstStyle/>
                    <a:p>
                      <a:pPr algn="l" fontAlgn="b"/>
                      <a:r>
                        <a:rPr lang="sk-SK" sz="2400" b="1" i="1" u="none" strike="noStrike" dirty="0">
                          <a:effectLst/>
                        </a:rPr>
                        <a:t>Staphylococcus</a:t>
                      </a:r>
                      <a:r>
                        <a:rPr lang="sk-SK" sz="2400" b="1" u="none" strike="noStrike" dirty="0">
                          <a:effectLst/>
                        </a:rPr>
                        <a:t> sp. - koaguláza negat.</a:t>
                      </a:r>
                      <a:endParaRPr lang="sk-SK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u="none" strike="noStrike" dirty="0">
                          <a:effectLst/>
                        </a:rPr>
                        <a:t>46</a:t>
                      </a:r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u="none" strike="noStrike" dirty="0">
                          <a:effectLst/>
                        </a:rPr>
                        <a:t>49</a:t>
                      </a:r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u="none" strike="noStrike" dirty="0">
                          <a:effectLst/>
                        </a:rPr>
                        <a:t>9</a:t>
                      </a:r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u="none" strike="noStrike">
                          <a:effectLst/>
                        </a:rPr>
                        <a:t>1</a:t>
                      </a:r>
                      <a:endParaRPr lang="sk-SK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u="none" strike="noStrike" dirty="0">
                          <a:effectLst/>
                        </a:rPr>
                        <a:t>105</a:t>
                      </a:r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95,5%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29605665"/>
                  </a:ext>
                </a:extLst>
              </a:tr>
              <a:tr h="413948">
                <a:tc>
                  <a:txBody>
                    <a:bodyPr/>
                    <a:lstStyle/>
                    <a:p>
                      <a:pPr algn="l" fontAlgn="b"/>
                      <a:r>
                        <a:rPr lang="sk-SK" sz="2400" b="1" u="none" strike="noStrike" dirty="0">
                          <a:effectLst/>
                        </a:rPr>
                        <a:t>Vzdušné saprofyty</a:t>
                      </a:r>
                      <a:endParaRPr lang="sk-SK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u="none" strike="noStrike">
                          <a:effectLst/>
                        </a:rPr>
                        <a:t>3</a:t>
                      </a:r>
                      <a:endParaRPr lang="sk-SK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u="none" strike="noStrike" dirty="0">
                          <a:effectLst/>
                        </a:rPr>
                        <a:t>16</a:t>
                      </a:r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u="none" strike="noStrike" dirty="0">
                          <a:effectLst/>
                        </a:rPr>
                        <a:t>20</a:t>
                      </a:r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u="none" strike="noStrike" dirty="0">
                          <a:effectLst/>
                        </a:rPr>
                        <a:t>3</a:t>
                      </a:r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u="none" strike="noStrike">
                          <a:effectLst/>
                        </a:rPr>
                        <a:t>42</a:t>
                      </a:r>
                      <a:endParaRPr lang="sk-SK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38,2%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61996584"/>
                  </a:ext>
                </a:extLst>
              </a:tr>
              <a:tr h="413948">
                <a:tc>
                  <a:txBody>
                    <a:bodyPr/>
                    <a:lstStyle/>
                    <a:p>
                      <a:pPr algn="l" fontAlgn="b"/>
                      <a:r>
                        <a:rPr lang="sk-SK" sz="2400" b="1" i="1" u="none" strike="noStrike" dirty="0">
                          <a:effectLst/>
                        </a:rPr>
                        <a:t>Micrococcus luteus</a:t>
                      </a:r>
                      <a:endParaRPr lang="sk-SK" sz="24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u="none" strike="noStrike" dirty="0">
                          <a:effectLst/>
                        </a:rPr>
                        <a:t>8</a:t>
                      </a:r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u="none" strike="noStrike" dirty="0">
                          <a:effectLst/>
                        </a:rPr>
                        <a:t>13</a:t>
                      </a:r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u="none" strike="noStrike" dirty="0">
                          <a:effectLst/>
                        </a:rPr>
                        <a:t>12</a:t>
                      </a:r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u="none" strike="noStrike" dirty="0">
                          <a:effectLst/>
                        </a:rPr>
                        <a:t>2</a:t>
                      </a:r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u="none" strike="noStrike" dirty="0">
                          <a:effectLst/>
                        </a:rPr>
                        <a:t>35</a:t>
                      </a:r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31,8%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82924402"/>
                  </a:ext>
                </a:extLst>
              </a:tr>
              <a:tr h="413948">
                <a:tc>
                  <a:txBody>
                    <a:bodyPr/>
                    <a:lstStyle/>
                    <a:p>
                      <a:pPr algn="l" fontAlgn="b"/>
                      <a:r>
                        <a:rPr lang="sk-SK" sz="2400" b="1" u="none" strike="noStrike" dirty="0">
                          <a:effectLst/>
                        </a:rPr>
                        <a:t>Alfahemolytické streptokoky</a:t>
                      </a:r>
                      <a:endParaRPr lang="sk-SK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u="none" strike="noStrike" dirty="0">
                          <a:effectLst/>
                        </a:rPr>
                        <a:t>1</a:t>
                      </a:r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u="none" strike="noStrike" dirty="0">
                          <a:effectLst/>
                        </a:rPr>
                        <a:t>1</a:t>
                      </a:r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876190"/>
                  </a:ext>
                </a:extLst>
              </a:tr>
              <a:tr h="413948">
                <a:tc>
                  <a:txBody>
                    <a:bodyPr/>
                    <a:lstStyle/>
                    <a:p>
                      <a:pPr algn="l" fontAlgn="b"/>
                      <a:r>
                        <a:rPr lang="sk-SK" sz="2400" b="1" i="1" u="none" strike="noStrike" dirty="0">
                          <a:effectLst/>
                        </a:rPr>
                        <a:t>Staphylococcus </a:t>
                      </a:r>
                      <a:r>
                        <a:rPr lang="sk-SK" sz="2400" b="1" i="1" u="none" strike="noStrike" dirty="0" err="1">
                          <a:effectLst/>
                        </a:rPr>
                        <a:t>epidermidis</a:t>
                      </a:r>
                      <a:endParaRPr lang="sk-SK" sz="24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u="none" strike="noStrike" dirty="0">
                          <a:effectLst/>
                        </a:rPr>
                        <a:t>1</a:t>
                      </a:r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u="none" strike="noStrike" dirty="0">
                          <a:effectLst/>
                        </a:rPr>
                        <a:t>1</a:t>
                      </a:r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31710120"/>
                  </a:ext>
                </a:extLst>
              </a:tr>
              <a:tr h="413948">
                <a:tc>
                  <a:txBody>
                    <a:bodyPr/>
                    <a:lstStyle/>
                    <a:p>
                      <a:pPr algn="l" fontAlgn="b"/>
                      <a:r>
                        <a:rPr lang="sk-SK" sz="2400" b="1" i="1" u="none" strike="noStrike" dirty="0" err="1">
                          <a:effectLst/>
                        </a:rPr>
                        <a:t>Brevibacterium</a:t>
                      </a:r>
                      <a:r>
                        <a:rPr lang="sk-SK" sz="2400" b="1" i="1" u="none" strike="noStrike" dirty="0">
                          <a:effectLst/>
                        </a:rPr>
                        <a:t> </a:t>
                      </a:r>
                      <a:r>
                        <a:rPr lang="sk-SK" sz="2400" b="1" i="1" u="none" strike="noStrike" dirty="0" err="1">
                          <a:effectLst/>
                        </a:rPr>
                        <a:t>linens</a:t>
                      </a:r>
                      <a:endParaRPr lang="sk-SK" sz="24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u="none" strike="noStrike" dirty="0">
                          <a:effectLst/>
                        </a:rPr>
                        <a:t>1</a:t>
                      </a:r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u="none" strike="noStrike" dirty="0">
                          <a:effectLst/>
                        </a:rPr>
                        <a:t>1</a:t>
                      </a:r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73699614"/>
                  </a:ext>
                </a:extLst>
              </a:tr>
              <a:tr h="413948">
                <a:tc>
                  <a:txBody>
                    <a:bodyPr/>
                    <a:lstStyle/>
                    <a:p>
                      <a:pPr algn="l" fontAlgn="b"/>
                      <a:r>
                        <a:rPr lang="sk-SK" sz="2400" b="1" i="1" u="none" strike="noStrike" dirty="0" err="1">
                          <a:effectLst/>
                        </a:rPr>
                        <a:t>Corynebacterium</a:t>
                      </a:r>
                      <a:r>
                        <a:rPr lang="sk-SK" sz="2400" b="1" u="none" strike="noStrike" dirty="0">
                          <a:effectLst/>
                        </a:rPr>
                        <a:t> sp.</a:t>
                      </a:r>
                      <a:endParaRPr lang="sk-SK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u="none" strike="noStrike">
                          <a:effectLst/>
                        </a:rPr>
                        <a:t>1</a:t>
                      </a:r>
                      <a:endParaRPr lang="sk-SK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u="none" strike="noStrike" dirty="0">
                          <a:effectLst/>
                        </a:rPr>
                        <a:t>1</a:t>
                      </a:r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19403714"/>
                  </a:ext>
                </a:extLst>
              </a:tr>
              <a:tr h="413948">
                <a:tc>
                  <a:txBody>
                    <a:bodyPr/>
                    <a:lstStyle/>
                    <a:p>
                      <a:pPr algn="l" fontAlgn="b"/>
                      <a:r>
                        <a:rPr lang="sk-SK" sz="2400" b="1" u="none" strike="noStrike" dirty="0">
                          <a:effectLst/>
                        </a:rPr>
                        <a:t>Spolu</a:t>
                      </a:r>
                      <a:endParaRPr lang="sk-SK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u="none" strike="noStrike" dirty="0">
                          <a:effectLst/>
                        </a:rPr>
                        <a:t>43</a:t>
                      </a:r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u="none" strike="noStrike" dirty="0">
                          <a:effectLst/>
                        </a:rPr>
                        <a:t>6</a:t>
                      </a:r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u="none" strike="noStrike" dirty="0">
                          <a:effectLst/>
                        </a:rPr>
                        <a:t>186</a:t>
                      </a:r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 vzoriek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06762192"/>
                  </a:ext>
                </a:extLst>
              </a:tr>
              <a:tr h="413948">
                <a:tc>
                  <a:txBody>
                    <a:bodyPr/>
                    <a:lstStyle/>
                    <a:p>
                      <a:pPr algn="l" fontAlgn="b"/>
                      <a:r>
                        <a:rPr lang="sk-SK" sz="2400" b="1" u="none" strike="noStrike" dirty="0">
                          <a:effectLst/>
                        </a:rPr>
                        <a:t>POS</a:t>
                      </a:r>
                      <a:endParaRPr lang="sk-SK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u="none" strike="noStrike" dirty="0">
                          <a:effectLst/>
                        </a:rPr>
                        <a:t>3</a:t>
                      </a:r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2400" u="none" strike="noStrike" dirty="0">
                          <a:effectLst/>
                        </a:rPr>
                        <a:t>3</a:t>
                      </a:r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sk-S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204804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42892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ľka 1">
            <a:extLst>
              <a:ext uri="{FF2B5EF4-FFF2-40B4-BE49-F238E27FC236}">
                <a16:creationId xmlns:a16="http://schemas.microsoft.com/office/drawing/2014/main" id="{F52F70C7-4460-4AE9-AE13-917887438C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6128553"/>
              </p:ext>
            </p:extLst>
          </p:nvPr>
        </p:nvGraphicFramePr>
        <p:xfrm>
          <a:off x="323849" y="238125"/>
          <a:ext cx="11363327" cy="62864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31196">
                  <a:extLst>
                    <a:ext uri="{9D8B030D-6E8A-4147-A177-3AD203B41FA5}">
                      <a16:colId xmlns:a16="http://schemas.microsoft.com/office/drawing/2014/main" val="564006817"/>
                    </a:ext>
                  </a:extLst>
                </a:gridCol>
                <a:gridCol w="1712678">
                  <a:extLst>
                    <a:ext uri="{9D8B030D-6E8A-4147-A177-3AD203B41FA5}">
                      <a16:colId xmlns:a16="http://schemas.microsoft.com/office/drawing/2014/main" val="474998249"/>
                    </a:ext>
                  </a:extLst>
                </a:gridCol>
                <a:gridCol w="1732345">
                  <a:extLst>
                    <a:ext uri="{9D8B030D-6E8A-4147-A177-3AD203B41FA5}">
                      <a16:colId xmlns:a16="http://schemas.microsoft.com/office/drawing/2014/main" val="3029082328"/>
                    </a:ext>
                  </a:extLst>
                </a:gridCol>
                <a:gridCol w="1387025">
                  <a:extLst>
                    <a:ext uri="{9D8B030D-6E8A-4147-A177-3AD203B41FA5}">
                      <a16:colId xmlns:a16="http://schemas.microsoft.com/office/drawing/2014/main" val="1820608029"/>
                    </a:ext>
                  </a:extLst>
                </a:gridCol>
                <a:gridCol w="979510">
                  <a:extLst>
                    <a:ext uri="{9D8B030D-6E8A-4147-A177-3AD203B41FA5}">
                      <a16:colId xmlns:a16="http://schemas.microsoft.com/office/drawing/2014/main" val="1012671592"/>
                    </a:ext>
                  </a:extLst>
                </a:gridCol>
                <a:gridCol w="2020573">
                  <a:extLst>
                    <a:ext uri="{9D8B030D-6E8A-4147-A177-3AD203B41FA5}">
                      <a16:colId xmlns:a16="http://schemas.microsoft.com/office/drawing/2014/main" val="371128413"/>
                    </a:ext>
                  </a:extLst>
                </a:gridCol>
              </a:tblGrid>
              <a:tr h="744685">
                <a:tc>
                  <a:txBody>
                    <a:bodyPr/>
                    <a:lstStyle/>
                    <a:p>
                      <a:pPr algn="l" fontAlgn="b"/>
                      <a:r>
                        <a:rPr lang="sk-SK" sz="2400" b="1" u="none" strike="noStrike" dirty="0">
                          <a:effectLst/>
                        </a:rPr>
                        <a:t>Patogénny mikroorganizmus</a:t>
                      </a:r>
                      <a:endParaRPr lang="sk-SK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400" b="1" u="none" strike="noStrike" dirty="0">
                          <a:effectLst/>
                        </a:rPr>
                        <a:t>masívne</a:t>
                      </a:r>
                      <a:endParaRPr lang="sk-SK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400" b="1" u="none" strike="noStrike" dirty="0">
                          <a:effectLst/>
                        </a:rPr>
                        <a:t>stredne masívne</a:t>
                      </a:r>
                      <a:endParaRPr lang="sk-SK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400" b="1" u="none" strike="noStrike" dirty="0">
                          <a:effectLst/>
                        </a:rPr>
                        <a:t>ojedinele</a:t>
                      </a:r>
                      <a:endParaRPr lang="sk-SK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400" b="1" u="none" strike="noStrike" dirty="0">
                          <a:effectLst/>
                        </a:rPr>
                        <a:t>spolu</a:t>
                      </a:r>
                      <a:endParaRPr lang="sk-SK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400" b="1" u="none" strike="noStrike" dirty="0">
                          <a:effectLst/>
                        </a:rPr>
                        <a:t> </a:t>
                      </a:r>
                      <a:endParaRPr lang="sk-SK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29289606"/>
                  </a:ext>
                </a:extLst>
              </a:tr>
              <a:tr h="881192">
                <a:tc>
                  <a:txBody>
                    <a:bodyPr/>
                    <a:lstStyle/>
                    <a:p>
                      <a:pPr algn="l" fontAlgn="b"/>
                      <a:r>
                        <a:rPr lang="sk-SK" sz="3200" b="1" i="1" u="none" strike="noStrike" dirty="0" err="1">
                          <a:effectLst/>
                        </a:rPr>
                        <a:t>Pseudomonas</a:t>
                      </a:r>
                      <a:r>
                        <a:rPr lang="sk-SK" sz="3200" b="1" i="1" u="none" strike="noStrike" dirty="0">
                          <a:effectLst/>
                        </a:rPr>
                        <a:t> </a:t>
                      </a:r>
                      <a:r>
                        <a:rPr lang="sk-SK" sz="3200" b="1" i="0" u="none" strike="noStrike" dirty="0">
                          <a:effectLst/>
                        </a:rPr>
                        <a:t>sp.</a:t>
                      </a:r>
                      <a:endParaRPr lang="sk-SK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3200" b="0" u="none" strike="noStrike" dirty="0">
                          <a:effectLst/>
                        </a:rPr>
                        <a:t>1</a:t>
                      </a:r>
                      <a:endParaRPr lang="sk-SK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3200" b="0" u="none" strike="noStrike" dirty="0">
                          <a:effectLst/>
                        </a:rPr>
                        <a:t>1</a:t>
                      </a:r>
                      <a:endParaRPr lang="sk-SK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3200" b="0" u="none" strike="noStrike" dirty="0">
                          <a:effectLst/>
                        </a:rPr>
                        <a:t>2</a:t>
                      </a:r>
                      <a:endParaRPr lang="sk-SK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b="0" u="none" strike="noStrike" dirty="0">
                          <a:effectLst/>
                        </a:rPr>
                        <a:t>2 farmaceutickí laboranti - ženy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57650376"/>
                  </a:ext>
                </a:extLst>
              </a:tr>
              <a:tr h="1162902">
                <a:tc>
                  <a:txBody>
                    <a:bodyPr/>
                    <a:lstStyle/>
                    <a:p>
                      <a:pPr algn="l" fontAlgn="b"/>
                      <a:r>
                        <a:rPr lang="sk-SK" sz="3200" b="1" i="1" u="none" strike="noStrike" dirty="0">
                          <a:effectLst/>
                        </a:rPr>
                        <a:t>Acinetobacter </a:t>
                      </a:r>
                      <a:r>
                        <a:rPr lang="sk-SK" sz="3200" b="1" i="1" u="none" strike="noStrike" dirty="0" err="1">
                          <a:effectLst/>
                        </a:rPr>
                        <a:t>johnsonii</a:t>
                      </a:r>
                      <a:endParaRPr lang="sk-SK" sz="32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k-SK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3200" b="0" u="none" strike="noStrike">
                          <a:effectLst/>
                        </a:rPr>
                        <a:t>2</a:t>
                      </a:r>
                      <a:endParaRPr lang="sk-SK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3200" b="0" u="none" strike="noStrike" dirty="0">
                          <a:effectLst/>
                        </a:rPr>
                        <a:t>2</a:t>
                      </a:r>
                      <a:endParaRPr lang="sk-SK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b="0" u="none" strike="noStrike">
                          <a:effectLst/>
                        </a:rPr>
                        <a:t>2 Sestry - ženy 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56364708"/>
                  </a:ext>
                </a:extLst>
              </a:tr>
              <a:tr h="1162902">
                <a:tc>
                  <a:txBody>
                    <a:bodyPr/>
                    <a:lstStyle/>
                    <a:p>
                      <a:pPr algn="l" fontAlgn="b"/>
                      <a:r>
                        <a:rPr lang="sk-SK" sz="3200" b="1" i="1" u="none" strike="noStrike" dirty="0">
                          <a:effectLst/>
                        </a:rPr>
                        <a:t>Staphylococcus </a:t>
                      </a:r>
                      <a:r>
                        <a:rPr lang="sk-SK" sz="3200" b="1" i="1" u="none" strike="noStrike" dirty="0" err="1">
                          <a:effectLst/>
                        </a:rPr>
                        <a:t>aureus</a:t>
                      </a:r>
                      <a:endParaRPr lang="sk-SK" sz="32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k-SK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3200" b="0" u="none" strike="noStrike" dirty="0">
                          <a:effectLst/>
                        </a:rPr>
                        <a:t>2</a:t>
                      </a:r>
                      <a:endParaRPr lang="sk-SK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3200" b="0" u="none" strike="noStrike" dirty="0">
                          <a:effectLst/>
                        </a:rPr>
                        <a:t>2</a:t>
                      </a:r>
                      <a:endParaRPr lang="sk-SK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b="0" u="none" strike="noStrike">
                          <a:effectLst/>
                        </a:rPr>
                        <a:t>Sanitár - žena, Lekár - muž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8547570"/>
                  </a:ext>
                </a:extLst>
              </a:tr>
              <a:tr h="1162902">
                <a:tc>
                  <a:txBody>
                    <a:bodyPr/>
                    <a:lstStyle/>
                    <a:p>
                      <a:pPr algn="l" fontAlgn="b"/>
                      <a:r>
                        <a:rPr lang="sk-SK" sz="3200" b="1" i="1" u="none" strike="noStrike" dirty="0">
                          <a:effectLst/>
                        </a:rPr>
                        <a:t>Staphylococcus </a:t>
                      </a:r>
                      <a:r>
                        <a:rPr lang="sk-SK" sz="3200" b="1" i="1" u="none" strike="noStrike" dirty="0" err="1">
                          <a:effectLst/>
                        </a:rPr>
                        <a:t>warneri</a:t>
                      </a:r>
                      <a:endParaRPr lang="sk-SK" sz="32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k-SK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3200" b="0" u="none" strike="noStrike">
                          <a:effectLst/>
                        </a:rPr>
                        <a:t>1</a:t>
                      </a:r>
                      <a:endParaRPr lang="sk-SK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3200" b="0" u="none" strike="noStrike" dirty="0">
                          <a:effectLst/>
                        </a:rPr>
                        <a:t>1</a:t>
                      </a:r>
                      <a:endParaRPr lang="sk-SK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b="0" u="none" strike="noStrike" dirty="0">
                          <a:effectLst/>
                        </a:rPr>
                        <a:t>Farmaceut - žena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97329617"/>
                  </a:ext>
                </a:extLst>
              </a:tr>
              <a:tr h="585958">
                <a:tc>
                  <a:txBody>
                    <a:bodyPr/>
                    <a:lstStyle/>
                    <a:p>
                      <a:pPr algn="l" fontAlgn="b"/>
                      <a:r>
                        <a:rPr lang="sk-SK" sz="3200" b="1" i="1" u="none" strike="noStrike" dirty="0" err="1">
                          <a:effectLst/>
                        </a:rPr>
                        <a:t>Moraxella</a:t>
                      </a:r>
                      <a:r>
                        <a:rPr lang="sk-SK" sz="3200" b="1" i="1" u="none" strike="noStrike" dirty="0">
                          <a:effectLst/>
                        </a:rPr>
                        <a:t> </a:t>
                      </a:r>
                      <a:r>
                        <a:rPr lang="sk-SK" sz="3200" b="1" i="1" u="none" strike="noStrike" dirty="0" err="1">
                          <a:effectLst/>
                        </a:rPr>
                        <a:t>osloensis</a:t>
                      </a:r>
                      <a:endParaRPr lang="sk-SK" sz="32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k-SK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3200" b="0" u="none" strike="noStrike">
                          <a:effectLst/>
                        </a:rPr>
                        <a:t>1</a:t>
                      </a:r>
                      <a:endParaRPr lang="sk-SK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3200" b="0" u="none" strike="noStrike" dirty="0">
                          <a:effectLst/>
                        </a:rPr>
                        <a:t>1</a:t>
                      </a:r>
                      <a:endParaRPr lang="sk-SK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b="0" u="none" strike="noStrike">
                          <a:effectLst/>
                        </a:rPr>
                        <a:t>Sestra - žena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95977296"/>
                  </a:ext>
                </a:extLst>
              </a:tr>
              <a:tr h="585958">
                <a:tc>
                  <a:txBody>
                    <a:bodyPr/>
                    <a:lstStyle/>
                    <a:p>
                      <a:pPr algn="l" fontAlgn="b"/>
                      <a:r>
                        <a:rPr lang="sk-SK" sz="3200" b="1" i="1" u="none" strike="noStrike" dirty="0" err="1">
                          <a:effectLst/>
                        </a:rPr>
                        <a:t>Citrobacter</a:t>
                      </a:r>
                      <a:r>
                        <a:rPr lang="sk-SK" sz="3200" b="1" i="1" u="none" strike="noStrike" dirty="0">
                          <a:effectLst/>
                        </a:rPr>
                        <a:t> </a:t>
                      </a:r>
                      <a:r>
                        <a:rPr lang="sk-SK" sz="3200" b="1" i="1" u="none" strike="noStrike" dirty="0" err="1">
                          <a:effectLst/>
                        </a:rPr>
                        <a:t>koseri</a:t>
                      </a:r>
                      <a:endParaRPr lang="sk-SK" sz="32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k-SK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k-SK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3200" b="0" u="none" strike="noStrike">
                          <a:effectLst/>
                        </a:rPr>
                        <a:t>1</a:t>
                      </a:r>
                      <a:endParaRPr lang="sk-SK" sz="3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3200" b="0" u="none" strike="noStrike" dirty="0">
                          <a:effectLst/>
                        </a:rPr>
                        <a:t>1</a:t>
                      </a:r>
                      <a:endParaRPr lang="sk-SK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b="0" u="none" strike="noStrike" dirty="0">
                          <a:effectLst/>
                        </a:rPr>
                        <a:t>Lekár - žena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79636098"/>
                  </a:ext>
                </a:extLst>
              </a:tr>
            </a:tbl>
          </a:graphicData>
        </a:graphic>
      </p:graphicFrame>
      <p:sp>
        <p:nvSpPr>
          <p:cNvPr id="8" name="BlokTextu 7">
            <a:extLst>
              <a:ext uri="{FF2B5EF4-FFF2-40B4-BE49-F238E27FC236}">
                <a16:creationId xmlns:a16="http://schemas.microsoft.com/office/drawing/2014/main" id="{C1EB90F5-0B03-4C80-B030-B36191BEB02A}"/>
              </a:ext>
            </a:extLst>
          </p:cNvPr>
          <p:cNvSpPr txBox="1"/>
          <p:nvPr/>
        </p:nvSpPr>
        <p:spPr>
          <a:xfrm>
            <a:off x="3419475" y="2631013"/>
            <a:ext cx="4533998" cy="113877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sk-SK" sz="2400" b="1" dirty="0"/>
              <a:t>9 pozitívnych vzoriek</a:t>
            </a:r>
            <a:r>
              <a:rPr lang="sk-SK" sz="2400" dirty="0"/>
              <a:t>/110 odberov</a:t>
            </a:r>
          </a:p>
          <a:p>
            <a:r>
              <a:rPr lang="sk-SK" sz="4400" b="1" dirty="0"/>
              <a:t>8,2%</a:t>
            </a:r>
          </a:p>
        </p:txBody>
      </p:sp>
    </p:spTree>
    <p:extLst>
      <p:ext uri="{BB962C8B-B14F-4D97-AF65-F5344CB8AC3E}">
        <p14:creationId xmlns:p14="http://schemas.microsoft.com/office/powerpoint/2010/main" val="286935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9" name="Obrázok 2">
            <a:extLst>
              <a:ext uri="{FF2B5EF4-FFF2-40B4-BE49-F238E27FC236}">
                <a16:creationId xmlns:a16="http://schemas.microsoft.com/office/drawing/2014/main" id="{861CFD65-BEB7-DA62-FDD3-885EB8A6C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44537"/>
            <a:ext cx="12323618" cy="1232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4C58EAD-B466-4282-868E-0A38FE981698}"/>
              </a:ext>
            </a:extLst>
          </p:cNvPr>
          <p:cNvSpPr/>
          <p:nvPr/>
        </p:nvSpPr>
        <p:spPr>
          <a:xfrm>
            <a:off x="3758623" y="1080944"/>
            <a:ext cx="7272338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sk-SK" sz="4800" b="1">
                <a:solidFill>
                  <a:srgbClr val="3333FF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ĎAKUJEM ZA POZORNOSŤ</a:t>
            </a:r>
            <a:endParaRPr lang="sk-SK" sz="4800" b="1" dirty="0">
              <a:solidFill>
                <a:srgbClr val="3333FF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705</TotalTime>
  <Words>965</Words>
  <Application>Microsoft Office PowerPoint</Application>
  <PresentationFormat>Širokouhlá</PresentationFormat>
  <Paragraphs>299</Paragraphs>
  <Slides>38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7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38</vt:i4>
      </vt:variant>
    </vt:vector>
  </HeadingPairs>
  <TitlesOfParts>
    <vt:vector size="46" baseType="lpstr">
      <vt:lpstr>Aptos</vt:lpstr>
      <vt:lpstr>Arial</vt:lpstr>
      <vt:lpstr>Calibri</vt:lpstr>
      <vt:lpstr>Calibri Light</vt:lpstr>
      <vt:lpstr>Century Schoolbook</vt:lpstr>
      <vt:lpstr>Gill Sans MT</vt:lpstr>
      <vt:lpstr>Wingdings</vt:lpstr>
      <vt:lpstr>Motív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Hygiena rúk</vt:lpstr>
      <vt:lpstr>Umývanie rúk</vt:lpstr>
      <vt:lpstr>Umývanie rúk</vt:lpstr>
      <vt:lpstr>1 minúta</vt:lpstr>
      <vt:lpstr>Prezentácia programu PowerPoint</vt:lpstr>
      <vt:lpstr>Prezentácia programu PowerPoint</vt:lpstr>
      <vt:lpstr>Hygienická dezinfekcia rúk</vt:lpstr>
      <vt:lpstr>Prezentácia programu PowerPoint</vt:lpstr>
      <vt:lpstr>Hygienická dezinfekcia rúk</vt:lpstr>
      <vt:lpstr>Hygienická dezinfekcia rúk</vt:lpstr>
      <vt:lpstr>Expozičný čas v hygiene rúk a  redukcia bakteriálnej kontaminácie</vt:lpstr>
      <vt:lpstr>30 sekúnd</vt:lpstr>
      <vt:lpstr>Prezentácia programu PowerPoint</vt:lpstr>
      <vt:lpstr>Prezentácia programu PowerPoint</vt:lpstr>
      <vt:lpstr>Kombinované ošetrenie rúk</vt:lpstr>
      <vt:lpstr>30 sekúnd</vt:lpstr>
      <vt:lpstr>1 minúta</vt:lpstr>
      <vt:lpstr>Hygiena rúk</vt:lpstr>
      <vt:lpstr>Hygiena rúk</vt:lpstr>
      <vt:lpstr>Používanie ochranných rukavíc</vt:lpstr>
      <vt:lpstr>Používanie ochranných rukavíc</vt:lpstr>
      <vt:lpstr>Používanie ochranných rukavíc</vt:lpstr>
      <vt:lpstr>Používanie ochranných rukavíc</vt:lpstr>
      <vt:lpstr>Používanie ochranných rukavíc</vt:lpstr>
      <vt:lpstr>Prezentácia programu PowerPoint</vt:lpstr>
      <vt:lpstr>Prezentácia programu PowerPoint</vt:lpstr>
      <vt:lpstr>Hygiena rúk</vt:lpstr>
      <vt:lpstr>Prezentácia programu PowerPoint</vt:lpstr>
      <vt:lpstr>Situácia v NÚDCH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Bediova</dc:creator>
  <cp:lastModifiedBy>Michal Adamišin</cp:lastModifiedBy>
  <cp:revision>26</cp:revision>
  <dcterms:created xsi:type="dcterms:W3CDTF">2023-06-27T05:21:08Z</dcterms:created>
  <dcterms:modified xsi:type="dcterms:W3CDTF">2026-10-13T09:36:00Z</dcterms:modified>
</cp:coreProperties>
</file>