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98" r:id="rId3"/>
    <p:sldId id="299" r:id="rId4"/>
    <p:sldId id="326" r:id="rId5"/>
    <p:sldId id="351" r:id="rId6"/>
    <p:sldId id="329" r:id="rId7"/>
    <p:sldId id="330" r:id="rId8"/>
    <p:sldId id="331" r:id="rId9"/>
    <p:sldId id="332" r:id="rId10"/>
    <p:sldId id="333" r:id="rId11"/>
    <p:sldId id="346" r:id="rId12"/>
    <p:sldId id="334" r:id="rId13"/>
    <p:sldId id="347" r:id="rId14"/>
    <p:sldId id="336" r:id="rId15"/>
    <p:sldId id="345" r:id="rId16"/>
    <p:sldId id="348" r:id="rId17"/>
    <p:sldId id="337" r:id="rId18"/>
    <p:sldId id="339" r:id="rId19"/>
    <p:sldId id="338" r:id="rId20"/>
    <p:sldId id="341" r:id="rId21"/>
    <p:sldId id="349" r:id="rId22"/>
    <p:sldId id="340" r:id="rId23"/>
    <p:sldId id="350" r:id="rId24"/>
    <p:sldId id="342" r:id="rId25"/>
    <p:sldId id="352" r:id="rId26"/>
    <p:sldId id="343" r:id="rId27"/>
    <p:sldId id="260" r:id="rId28"/>
  </p:sldIdLst>
  <p:sldSz cx="9144000" cy="5143500" type="screen16x9"/>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Střední styl 3 – zvýraznění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C89EF96-8CEA-46FF-86C4-4CE0E7609802}" styleName="Světlý styl 3 – zvýraznění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906" y="6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5F458B2B-6BAC-4586-A7BD-409826F8BBE8}" type="doc">
      <dgm:prSet loTypeId="urn:microsoft.com/office/officeart/2005/8/layout/hierarchy3" loCatId="list" qsTypeId="urn:microsoft.com/office/officeart/2005/8/quickstyle/3d6#1" qsCatId="3D" csTypeId="urn:microsoft.com/office/officeart/2005/8/colors/colorful4#1" csCatId="colorful" phldr="1"/>
      <dgm:spPr/>
      <dgm:t>
        <a:bodyPr/>
        <a:lstStyle/>
        <a:p>
          <a:endParaRPr lang="cs-CZ"/>
        </a:p>
      </dgm:t>
    </dgm:pt>
    <dgm:pt modelId="{77D59217-EC61-473C-80FF-D980DA5773F2}">
      <dgm:prSet phldrT="[Text]" phldr="0" custT="1"/>
      <dgm:spPr/>
      <dgm:t>
        <a:bodyPr/>
        <a:lstStyle/>
        <a:p>
          <a:r>
            <a:rPr lang="cs-CZ" sz="2000" b="1" i="1" dirty="0">
              <a:solidFill>
                <a:schemeClr val="bg1"/>
              </a:solidFill>
            </a:rPr>
            <a:t>Při nižší koncentraci</a:t>
          </a:r>
        </a:p>
      </dgm:t>
    </dgm:pt>
    <dgm:pt modelId="{899062B5-990E-4ADB-A8E5-3B67B73DB0E4}" type="parTrans" cxnId="{671077DC-714A-4DCF-A4FB-982C344AD16F}">
      <dgm:prSet/>
      <dgm:spPr/>
      <dgm:t>
        <a:bodyPr/>
        <a:lstStyle/>
        <a:p>
          <a:endParaRPr lang="cs-CZ"/>
        </a:p>
      </dgm:t>
    </dgm:pt>
    <dgm:pt modelId="{6498965A-434A-412B-8E3D-E1938E088A67}" type="sibTrans" cxnId="{671077DC-714A-4DCF-A4FB-982C344AD16F}">
      <dgm:prSet/>
      <dgm:spPr/>
      <dgm:t>
        <a:bodyPr/>
        <a:lstStyle/>
        <a:p>
          <a:endParaRPr lang="cs-CZ"/>
        </a:p>
      </dgm:t>
    </dgm:pt>
    <dgm:pt modelId="{E670E08D-317C-4D5B-B3DD-07EFF600CF56}">
      <dgm:prSet phldrT="[Text]" phldr="0" custT="1"/>
      <dgm:spPr/>
      <dgm:t>
        <a:bodyPr/>
        <a:lstStyle/>
        <a:p>
          <a:r>
            <a:rPr lang="cs-CZ" sz="1400" dirty="0">
              <a:solidFill>
                <a:schemeClr val="tx1"/>
              </a:solidFill>
            </a:rPr>
            <a:t>Vznik rezistence</a:t>
          </a:r>
        </a:p>
      </dgm:t>
    </dgm:pt>
    <dgm:pt modelId="{79D689EF-CC3C-4116-9C1C-DB2F7343F6B2}" type="parTrans" cxnId="{B5A2A4D1-FDBD-4228-A2FA-181C84761E3D}">
      <dgm:prSet/>
      <dgm:spPr/>
      <dgm:t>
        <a:bodyPr/>
        <a:lstStyle/>
        <a:p>
          <a:endParaRPr lang="cs-CZ"/>
        </a:p>
      </dgm:t>
    </dgm:pt>
    <dgm:pt modelId="{C260B86F-29CB-43BF-81FC-B578624AFD19}" type="sibTrans" cxnId="{B5A2A4D1-FDBD-4228-A2FA-181C84761E3D}">
      <dgm:prSet/>
      <dgm:spPr/>
      <dgm:t>
        <a:bodyPr/>
        <a:lstStyle/>
        <a:p>
          <a:endParaRPr lang="cs-CZ"/>
        </a:p>
      </dgm:t>
    </dgm:pt>
    <dgm:pt modelId="{AEBE26AF-A4CA-43E4-A2CD-0CE38745F736}">
      <dgm:prSet phldrT="[Text]" phldr="0"/>
      <dgm:spPr/>
      <dgm:t>
        <a:bodyPr/>
        <a:lstStyle/>
        <a:p>
          <a:r>
            <a:rPr lang="cs-CZ" dirty="0"/>
            <a:t>Nedostatečná účinnost – možnost přenosu NI</a:t>
          </a:r>
        </a:p>
      </dgm:t>
    </dgm:pt>
    <dgm:pt modelId="{EB819DB7-1100-4077-9D2B-F596BE08D9EB}" type="parTrans" cxnId="{6212CE33-EBE4-4521-848E-8B4F646DCB86}">
      <dgm:prSet/>
      <dgm:spPr/>
      <dgm:t>
        <a:bodyPr/>
        <a:lstStyle/>
        <a:p>
          <a:endParaRPr lang="cs-CZ"/>
        </a:p>
      </dgm:t>
    </dgm:pt>
    <dgm:pt modelId="{ADD0D76E-0C7F-4A68-901C-7AE19FF99C88}" type="sibTrans" cxnId="{6212CE33-EBE4-4521-848E-8B4F646DCB86}">
      <dgm:prSet/>
      <dgm:spPr/>
      <dgm:t>
        <a:bodyPr/>
        <a:lstStyle/>
        <a:p>
          <a:endParaRPr lang="cs-CZ"/>
        </a:p>
      </dgm:t>
    </dgm:pt>
    <dgm:pt modelId="{B99E1986-1618-4E4A-876C-5FAF88822091}">
      <dgm:prSet phldrT="[Text]" phldr="0" custT="1"/>
      <dgm:spPr/>
      <dgm:t>
        <a:bodyPr/>
        <a:lstStyle/>
        <a:p>
          <a:r>
            <a:rPr lang="cs-CZ" sz="2000" b="1" i="1" dirty="0">
              <a:solidFill>
                <a:schemeClr val="bg1"/>
              </a:solidFill>
            </a:rPr>
            <a:t>Při vyšší koncentraci </a:t>
          </a:r>
        </a:p>
      </dgm:t>
    </dgm:pt>
    <dgm:pt modelId="{8266DDB0-A222-465B-8155-0FF961299D30}" type="parTrans" cxnId="{C8BE1C44-51B1-48EC-B645-816296F9C089}">
      <dgm:prSet/>
      <dgm:spPr/>
      <dgm:t>
        <a:bodyPr/>
        <a:lstStyle/>
        <a:p>
          <a:endParaRPr lang="cs-CZ"/>
        </a:p>
      </dgm:t>
    </dgm:pt>
    <dgm:pt modelId="{FF48EC61-58A6-46DC-A2D8-33CC2AFE988A}" type="sibTrans" cxnId="{C8BE1C44-51B1-48EC-B645-816296F9C089}">
      <dgm:prSet/>
      <dgm:spPr/>
      <dgm:t>
        <a:bodyPr/>
        <a:lstStyle/>
        <a:p>
          <a:endParaRPr lang="cs-CZ"/>
        </a:p>
      </dgm:t>
    </dgm:pt>
    <dgm:pt modelId="{A4A1C8C7-AB69-40F8-BDB5-7103DAAA0EC3}">
      <dgm:prSet phldrT="[Text]" phldr="0"/>
      <dgm:spPr/>
      <dgm:t>
        <a:bodyPr/>
        <a:lstStyle/>
        <a:p>
          <a:r>
            <a:rPr lang="cs-CZ" dirty="0"/>
            <a:t>Poškození zdraví</a:t>
          </a:r>
        </a:p>
      </dgm:t>
    </dgm:pt>
    <dgm:pt modelId="{984C2ADD-B58A-4F34-8D4E-E380938C76C5}" type="parTrans" cxnId="{8406BD0B-DC6B-4D45-8475-041E3E53249B}">
      <dgm:prSet/>
      <dgm:spPr/>
      <dgm:t>
        <a:bodyPr/>
        <a:lstStyle/>
        <a:p>
          <a:endParaRPr lang="cs-CZ"/>
        </a:p>
      </dgm:t>
    </dgm:pt>
    <dgm:pt modelId="{AA06513F-4C1F-4B73-ADEC-617055B76A1A}" type="sibTrans" cxnId="{8406BD0B-DC6B-4D45-8475-041E3E53249B}">
      <dgm:prSet/>
      <dgm:spPr/>
      <dgm:t>
        <a:bodyPr/>
        <a:lstStyle/>
        <a:p>
          <a:endParaRPr lang="cs-CZ"/>
        </a:p>
      </dgm:t>
    </dgm:pt>
    <dgm:pt modelId="{570954AF-4A41-43BA-8F20-FAB1256C5DE7}">
      <dgm:prSet phldrT="[Text]" phldr="0"/>
      <dgm:spPr/>
      <dgm:t>
        <a:bodyPr/>
        <a:lstStyle/>
        <a:p>
          <a:r>
            <a:rPr lang="cs-CZ" dirty="0"/>
            <a:t>Poškození materiálů</a:t>
          </a:r>
        </a:p>
      </dgm:t>
    </dgm:pt>
    <dgm:pt modelId="{B320F6A0-8376-415B-9E29-8D096DECD85B}" type="parTrans" cxnId="{8D3F728C-BAC9-4E43-99E6-C0F4F29C449D}">
      <dgm:prSet/>
      <dgm:spPr/>
      <dgm:t>
        <a:bodyPr/>
        <a:lstStyle/>
        <a:p>
          <a:endParaRPr lang="cs-CZ"/>
        </a:p>
      </dgm:t>
    </dgm:pt>
    <dgm:pt modelId="{A8F9C4A1-BCF6-4B20-85B6-AC14AC85C9BC}" type="sibTrans" cxnId="{8D3F728C-BAC9-4E43-99E6-C0F4F29C449D}">
      <dgm:prSet/>
      <dgm:spPr/>
      <dgm:t>
        <a:bodyPr/>
        <a:lstStyle/>
        <a:p>
          <a:endParaRPr lang="cs-CZ"/>
        </a:p>
      </dgm:t>
    </dgm:pt>
    <dgm:pt modelId="{4D280F3F-2918-437C-BD2C-3460AE027807}">
      <dgm:prSet phldrT="[Text]" phldr="0"/>
      <dgm:spPr/>
      <dgm:t>
        <a:bodyPr/>
        <a:lstStyle/>
        <a:p>
          <a:r>
            <a:rPr lang="cs-CZ" dirty="0"/>
            <a:t>Zbytečný nárust cen </a:t>
          </a:r>
        </a:p>
      </dgm:t>
    </dgm:pt>
    <dgm:pt modelId="{7A678B6C-79EE-4E28-B67B-68D16579D4A7}" type="parTrans" cxnId="{C80C5210-27C0-4441-84FA-A135E2FB79DB}">
      <dgm:prSet/>
      <dgm:spPr/>
      <dgm:t>
        <a:bodyPr/>
        <a:lstStyle/>
        <a:p>
          <a:endParaRPr lang="cs-CZ"/>
        </a:p>
      </dgm:t>
    </dgm:pt>
    <dgm:pt modelId="{7E96DD4B-7B86-4950-B079-2D0C059635C1}" type="sibTrans" cxnId="{C80C5210-27C0-4441-84FA-A135E2FB79DB}">
      <dgm:prSet/>
      <dgm:spPr/>
      <dgm:t>
        <a:bodyPr/>
        <a:lstStyle/>
        <a:p>
          <a:endParaRPr lang="cs-CZ"/>
        </a:p>
      </dgm:t>
    </dgm:pt>
    <dgm:pt modelId="{0CF4D5EB-3019-4FE9-B8C9-7A890815BDC9}" type="pres">
      <dgm:prSet presAssocID="{5F458B2B-6BAC-4586-A7BD-409826F8BBE8}" presName="diagram" presStyleCnt="0">
        <dgm:presLayoutVars>
          <dgm:chPref val="1"/>
          <dgm:dir/>
          <dgm:animOne val="branch"/>
          <dgm:animLvl val="lvl"/>
          <dgm:resizeHandles/>
        </dgm:presLayoutVars>
      </dgm:prSet>
      <dgm:spPr/>
    </dgm:pt>
    <dgm:pt modelId="{0E331ADB-CA97-4C7B-B38D-D278438CD63E}" type="pres">
      <dgm:prSet presAssocID="{77D59217-EC61-473C-80FF-D980DA5773F2}" presName="root" presStyleCnt="0"/>
      <dgm:spPr/>
    </dgm:pt>
    <dgm:pt modelId="{FB4B703D-82C8-4FAD-A4F8-FE002B8006DB}" type="pres">
      <dgm:prSet presAssocID="{77D59217-EC61-473C-80FF-D980DA5773F2}" presName="rootComposite" presStyleCnt="0"/>
      <dgm:spPr/>
    </dgm:pt>
    <dgm:pt modelId="{6AEDE86C-AE01-4307-9F39-5D3A9E0038ED}" type="pres">
      <dgm:prSet presAssocID="{77D59217-EC61-473C-80FF-D980DA5773F2}" presName="rootText" presStyleLbl="node1" presStyleIdx="0" presStyleCnt="2"/>
      <dgm:spPr/>
    </dgm:pt>
    <dgm:pt modelId="{25EC390A-9D03-4D58-AE6D-07FB78CC2F87}" type="pres">
      <dgm:prSet presAssocID="{77D59217-EC61-473C-80FF-D980DA5773F2}" presName="rootConnector" presStyleLbl="node1" presStyleIdx="0" presStyleCnt="2"/>
      <dgm:spPr/>
    </dgm:pt>
    <dgm:pt modelId="{9C0CF387-FD94-485A-AF54-7338C99B5719}" type="pres">
      <dgm:prSet presAssocID="{77D59217-EC61-473C-80FF-D980DA5773F2}" presName="childShape" presStyleCnt="0"/>
      <dgm:spPr/>
    </dgm:pt>
    <dgm:pt modelId="{817C70FF-DF06-49EC-B4CB-AC89D0C7216D}" type="pres">
      <dgm:prSet presAssocID="{79D689EF-CC3C-4116-9C1C-DB2F7343F6B2}" presName="Name13" presStyleLbl="parChTrans1D2" presStyleIdx="0" presStyleCnt="5"/>
      <dgm:spPr/>
    </dgm:pt>
    <dgm:pt modelId="{251EB384-B068-454D-8E4E-895B40BD4653}" type="pres">
      <dgm:prSet presAssocID="{E670E08D-317C-4D5B-B3DD-07EFF600CF56}" presName="childText" presStyleLbl="bgAcc1" presStyleIdx="0" presStyleCnt="5">
        <dgm:presLayoutVars>
          <dgm:bulletEnabled val="1"/>
        </dgm:presLayoutVars>
      </dgm:prSet>
      <dgm:spPr/>
    </dgm:pt>
    <dgm:pt modelId="{F65AF8F7-CEBF-4759-87F5-8D514398750B}" type="pres">
      <dgm:prSet presAssocID="{EB819DB7-1100-4077-9D2B-F596BE08D9EB}" presName="Name13" presStyleLbl="parChTrans1D2" presStyleIdx="1" presStyleCnt="5"/>
      <dgm:spPr/>
    </dgm:pt>
    <dgm:pt modelId="{68446630-5A02-4E46-B4E8-024A21A0DF76}" type="pres">
      <dgm:prSet presAssocID="{AEBE26AF-A4CA-43E4-A2CD-0CE38745F736}" presName="childText" presStyleLbl="bgAcc1" presStyleIdx="1" presStyleCnt="5">
        <dgm:presLayoutVars>
          <dgm:bulletEnabled val="1"/>
        </dgm:presLayoutVars>
      </dgm:prSet>
      <dgm:spPr/>
    </dgm:pt>
    <dgm:pt modelId="{63C08470-C307-4D81-B767-D8CD2A45C8F3}" type="pres">
      <dgm:prSet presAssocID="{B99E1986-1618-4E4A-876C-5FAF88822091}" presName="root" presStyleCnt="0"/>
      <dgm:spPr/>
    </dgm:pt>
    <dgm:pt modelId="{5F5851F3-25E0-4DA3-8C35-BAE14502C4A0}" type="pres">
      <dgm:prSet presAssocID="{B99E1986-1618-4E4A-876C-5FAF88822091}" presName="rootComposite" presStyleCnt="0"/>
      <dgm:spPr/>
    </dgm:pt>
    <dgm:pt modelId="{B23505DD-1B3E-4001-8DC6-B29B513721AC}" type="pres">
      <dgm:prSet presAssocID="{B99E1986-1618-4E4A-876C-5FAF88822091}" presName="rootText" presStyleLbl="node1" presStyleIdx="1" presStyleCnt="2"/>
      <dgm:spPr/>
    </dgm:pt>
    <dgm:pt modelId="{F18CFEC8-40C4-4CD5-BF00-666D4E23103F}" type="pres">
      <dgm:prSet presAssocID="{B99E1986-1618-4E4A-876C-5FAF88822091}" presName="rootConnector" presStyleLbl="node1" presStyleIdx="1" presStyleCnt="2"/>
      <dgm:spPr/>
    </dgm:pt>
    <dgm:pt modelId="{8691BEE0-5B7B-40D6-8D3E-3E456338D25E}" type="pres">
      <dgm:prSet presAssocID="{B99E1986-1618-4E4A-876C-5FAF88822091}" presName="childShape" presStyleCnt="0"/>
      <dgm:spPr/>
    </dgm:pt>
    <dgm:pt modelId="{ACC2882E-62B3-4E94-B3B3-CC621C87A2B2}" type="pres">
      <dgm:prSet presAssocID="{984C2ADD-B58A-4F34-8D4E-E380938C76C5}" presName="Name13" presStyleLbl="parChTrans1D2" presStyleIdx="2" presStyleCnt="5"/>
      <dgm:spPr/>
    </dgm:pt>
    <dgm:pt modelId="{552E69D6-5D90-436E-B139-2E4ADBEA278E}" type="pres">
      <dgm:prSet presAssocID="{A4A1C8C7-AB69-40F8-BDB5-7103DAAA0EC3}" presName="childText" presStyleLbl="bgAcc1" presStyleIdx="2" presStyleCnt="5">
        <dgm:presLayoutVars>
          <dgm:bulletEnabled val="1"/>
        </dgm:presLayoutVars>
      </dgm:prSet>
      <dgm:spPr/>
    </dgm:pt>
    <dgm:pt modelId="{F4EACC1F-C5A0-4345-9F8A-3E48FB6BA2FB}" type="pres">
      <dgm:prSet presAssocID="{B320F6A0-8376-415B-9E29-8D096DECD85B}" presName="Name13" presStyleLbl="parChTrans1D2" presStyleIdx="3" presStyleCnt="5"/>
      <dgm:spPr/>
    </dgm:pt>
    <dgm:pt modelId="{D8493DB0-719E-4D49-BB08-58AD0926EBC6}" type="pres">
      <dgm:prSet presAssocID="{570954AF-4A41-43BA-8F20-FAB1256C5DE7}" presName="childText" presStyleLbl="bgAcc1" presStyleIdx="3" presStyleCnt="5">
        <dgm:presLayoutVars>
          <dgm:bulletEnabled val="1"/>
        </dgm:presLayoutVars>
      </dgm:prSet>
      <dgm:spPr/>
    </dgm:pt>
    <dgm:pt modelId="{41462063-3E65-4D53-93BA-58BC327C2305}" type="pres">
      <dgm:prSet presAssocID="{7A678B6C-79EE-4E28-B67B-68D16579D4A7}" presName="Name13" presStyleLbl="parChTrans1D2" presStyleIdx="4" presStyleCnt="5"/>
      <dgm:spPr/>
    </dgm:pt>
    <dgm:pt modelId="{BE613107-075D-4DA0-81D1-960B9F17D5A8}" type="pres">
      <dgm:prSet presAssocID="{4D280F3F-2918-437C-BD2C-3460AE027807}" presName="childText" presStyleLbl="bgAcc1" presStyleIdx="4" presStyleCnt="5">
        <dgm:presLayoutVars>
          <dgm:bulletEnabled val="1"/>
        </dgm:presLayoutVars>
      </dgm:prSet>
      <dgm:spPr/>
    </dgm:pt>
  </dgm:ptLst>
  <dgm:cxnLst>
    <dgm:cxn modelId="{5D6BB607-5942-4936-85C9-F6BF55E59625}" type="presOf" srcId="{77D59217-EC61-473C-80FF-D980DA5773F2}" destId="{25EC390A-9D03-4D58-AE6D-07FB78CC2F87}" srcOrd="1" destOrd="0" presId="urn:microsoft.com/office/officeart/2005/8/layout/hierarchy3"/>
    <dgm:cxn modelId="{8406BD0B-DC6B-4D45-8475-041E3E53249B}" srcId="{B99E1986-1618-4E4A-876C-5FAF88822091}" destId="{A4A1C8C7-AB69-40F8-BDB5-7103DAAA0EC3}" srcOrd="0" destOrd="0" parTransId="{984C2ADD-B58A-4F34-8D4E-E380938C76C5}" sibTransId="{AA06513F-4C1F-4B73-ADEC-617055B76A1A}"/>
    <dgm:cxn modelId="{C80C5210-27C0-4441-84FA-A135E2FB79DB}" srcId="{B99E1986-1618-4E4A-876C-5FAF88822091}" destId="{4D280F3F-2918-437C-BD2C-3460AE027807}" srcOrd="2" destOrd="0" parTransId="{7A678B6C-79EE-4E28-B67B-68D16579D4A7}" sibTransId="{7E96DD4B-7B86-4950-B079-2D0C059635C1}"/>
    <dgm:cxn modelId="{8CE2B715-EBD1-4073-BEAF-E6F06FC07885}" type="presOf" srcId="{AEBE26AF-A4CA-43E4-A2CD-0CE38745F736}" destId="{68446630-5A02-4E46-B4E8-024A21A0DF76}" srcOrd="0" destOrd="0" presId="urn:microsoft.com/office/officeart/2005/8/layout/hierarchy3"/>
    <dgm:cxn modelId="{07874821-5127-49B3-AD42-0020AD3F407F}" type="presOf" srcId="{E670E08D-317C-4D5B-B3DD-07EFF600CF56}" destId="{251EB384-B068-454D-8E4E-895B40BD4653}" srcOrd="0" destOrd="0" presId="urn:microsoft.com/office/officeart/2005/8/layout/hierarchy3"/>
    <dgm:cxn modelId="{10FDAF27-6EF5-41C2-BA3A-685D550A10EE}" type="presOf" srcId="{77D59217-EC61-473C-80FF-D980DA5773F2}" destId="{6AEDE86C-AE01-4307-9F39-5D3A9E0038ED}" srcOrd="0" destOrd="0" presId="urn:microsoft.com/office/officeart/2005/8/layout/hierarchy3"/>
    <dgm:cxn modelId="{B775FD28-44B7-44F6-BFEE-13C0A242CDA2}" type="presOf" srcId="{4D280F3F-2918-437C-BD2C-3460AE027807}" destId="{BE613107-075D-4DA0-81D1-960B9F17D5A8}" srcOrd="0" destOrd="0" presId="urn:microsoft.com/office/officeart/2005/8/layout/hierarchy3"/>
    <dgm:cxn modelId="{6212CE33-EBE4-4521-848E-8B4F646DCB86}" srcId="{77D59217-EC61-473C-80FF-D980DA5773F2}" destId="{AEBE26AF-A4CA-43E4-A2CD-0CE38745F736}" srcOrd="1" destOrd="0" parTransId="{EB819DB7-1100-4077-9D2B-F596BE08D9EB}" sibTransId="{ADD0D76E-0C7F-4A68-901C-7AE19FF99C88}"/>
    <dgm:cxn modelId="{E44D463B-543B-4310-9673-90D72E82C12B}" type="presOf" srcId="{B99E1986-1618-4E4A-876C-5FAF88822091}" destId="{F18CFEC8-40C4-4CD5-BF00-666D4E23103F}" srcOrd="1" destOrd="0" presId="urn:microsoft.com/office/officeart/2005/8/layout/hierarchy3"/>
    <dgm:cxn modelId="{C8BE1C44-51B1-48EC-B645-816296F9C089}" srcId="{5F458B2B-6BAC-4586-A7BD-409826F8BBE8}" destId="{B99E1986-1618-4E4A-876C-5FAF88822091}" srcOrd="1" destOrd="0" parTransId="{8266DDB0-A222-465B-8155-0FF961299D30}" sibTransId="{FF48EC61-58A6-46DC-A2D8-33CC2AFE988A}"/>
    <dgm:cxn modelId="{DD2D3A6E-1373-4C07-A7ED-E155607BD4BC}" type="presOf" srcId="{7A678B6C-79EE-4E28-B67B-68D16579D4A7}" destId="{41462063-3E65-4D53-93BA-58BC327C2305}" srcOrd="0" destOrd="0" presId="urn:microsoft.com/office/officeart/2005/8/layout/hierarchy3"/>
    <dgm:cxn modelId="{6622C852-3CE8-4A18-AEED-8C9AF1899C03}" type="presOf" srcId="{A4A1C8C7-AB69-40F8-BDB5-7103DAAA0EC3}" destId="{552E69D6-5D90-436E-B139-2E4ADBEA278E}" srcOrd="0" destOrd="0" presId="urn:microsoft.com/office/officeart/2005/8/layout/hierarchy3"/>
    <dgm:cxn modelId="{A5C3537A-E7C3-431D-AC98-5284E79E5AD0}" type="presOf" srcId="{B320F6A0-8376-415B-9E29-8D096DECD85B}" destId="{F4EACC1F-C5A0-4345-9F8A-3E48FB6BA2FB}" srcOrd="0" destOrd="0" presId="urn:microsoft.com/office/officeart/2005/8/layout/hierarchy3"/>
    <dgm:cxn modelId="{8D3F728C-BAC9-4E43-99E6-C0F4F29C449D}" srcId="{B99E1986-1618-4E4A-876C-5FAF88822091}" destId="{570954AF-4A41-43BA-8F20-FAB1256C5DE7}" srcOrd="1" destOrd="0" parTransId="{B320F6A0-8376-415B-9E29-8D096DECD85B}" sibTransId="{A8F9C4A1-BCF6-4B20-85B6-AC14AC85C9BC}"/>
    <dgm:cxn modelId="{E62F49A2-0A53-4E6E-835F-7744E0862AA4}" type="presOf" srcId="{570954AF-4A41-43BA-8F20-FAB1256C5DE7}" destId="{D8493DB0-719E-4D49-BB08-58AD0926EBC6}" srcOrd="0" destOrd="0" presId="urn:microsoft.com/office/officeart/2005/8/layout/hierarchy3"/>
    <dgm:cxn modelId="{8D0453A3-D646-45E2-BFE2-30C35BBB4784}" type="presOf" srcId="{EB819DB7-1100-4077-9D2B-F596BE08D9EB}" destId="{F65AF8F7-CEBF-4759-87F5-8D514398750B}" srcOrd="0" destOrd="0" presId="urn:microsoft.com/office/officeart/2005/8/layout/hierarchy3"/>
    <dgm:cxn modelId="{4AA6CFB7-2A85-4BDA-8689-083E5CA81B06}" type="presOf" srcId="{5F458B2B-6BAC-4586-A7BD-409826F8BBE8}" destId="{0CF4D5EB-3019-4FE9-B8C9-7A890815BDC9}" srcOrd="0" destOrd="0" presId="urn:microsoft.com/office/officeart/2005/8/layout/hierarchy3"/>
    <dgm:cxn modelId="{607867C1-C803-41DE-93B9-D444903E2456}" type="presOf" srcId="{B99E1986-1618-4E4A-876C-5FAF88822091}" destId="{B23505DD-1B3E-4001-8DC6-B29B513721AC}" srcOrd="0" destOrd="0" presId="urn:microsoft.com/office/officeart/2005/8/layout/hierarchy3"/>
    <dgm:cxn modelId="{B5A2A4D1-FDBD-4228-A2FA-181C84761E3D}" srcId="{77D59217-EC61-473C-80FF-D980DA5773F2}" destId="{E670E08D-317C-4D5B-B3DD-07EFF600CF56}" srcOrd="0" destOrd="0" parTransId="{79D689EF-CC3C-4116-9C1C-DB2F7343F6B2}" sibTransId="{C260B86F-29CB-43BF-81FC-B578624AFD19}"/>
    <dgm:cxn modelId="{839996D6-AC48-4CEC-9C82-1C80198B1D0D}" type="presOf" srcId="{79D689EF-CC3C-4116-9C1C-DB2F7343F6B2}" destId="{817C70FF-DF06-49EC-B4CB-AC89D0C7216D}" srcOrd="0" destOrd="0" presId="urn:microsoft.com/office/officeart/2005/8/layout/hierarchy3"/>
    <dgm:cxn modelId="{1010AFDB-1298-4629-A43C-2C305A9AD50C}" type="presOf" srcId="{984C2ADD-B58A-4F34-8D4E-E380938C76C5}" destId="{ACC2882E-62B3-4E94-B3B3-CC621C87A2B2}" srcOrd="0" destOrd="0" presId="urn:microsoft.com/office/officeart/2005/8/layout/hierarchy3"/>
    <dgm:cxn modelId="{671077DC-714A-4DCF-A4FB-982C344AD16F}" srcId="{5F458B2B-6BAC-4586-A7BD-409826F8BBE8}" destId="{77D59217-EC61-473C-80FF-D980DA5773F2}" srcOrd="0" destOrd="0" parTransId="{899062B5-990E-4ADB-A8E5-3B67B73DB0E4}" sibTransId="{6498965A-434A-412B-8E3D-E1938E088A67}"/>
    <dgm:cxn modelId="{295E6FE2-6432-4812-80D5-3FF188D24961}" type="presParOf" srcId="{0CF4D5EB-3019-4FE9-B8C9-7A890815BDC9}" destId="{0E331ADB-CA97-4C7B-B38D-D278438CD63E}" srcOrd="0" destOrd="0" presId="urn:microsoft.com/office/officeart/2005/8/layout/hierarchy3"/>
    <dgm:cxn modelId="{6D504F86-A6B0-46E4-823B-15A289738953}" type="presParOf" srcId="{0E331ADB-CA97-4C7B-B38D-D278438CD63E}" destId="{FB4B703D-82C8-4FAD-A4F8-FE002B8006DB}" srcOrd="0" destOrd="0" presId="urn:microsoft.com/office/officeart/2005/8/layout/hierarchy3"/>
    <dgm:cxn modelId="{114BEB6C-B412-4EBD-BD26-E3B5E371E1CD}" type="presParOf" srcId="{FB4B703D-82C8-4FAD-A4F8-FE002B8006DB}" destId="{6AEDE86C-AE01-4307-9F39-5D3A9E0038ED}" srcOrd="0" destOrd="0" presId="urn:microsoft.com/office/officeart/2005/8/layout/hierarchy3"/>
    <dgm:cxn modelId="{2BB68B66-EAAF-4D5A-B3A5-C2E2ACAA7B35}" type="presParOf" srcId="{FB4B703D-82C8-4FAD-A4F8-FE002B8006DB}" destId="{25EC390A-9D03-4D58-AE6D-07FB78CC2F87}" srcOrd="1" destOrd="0" presId="urn:microsoft.com/office/officeart/2005/8/layout/hierarchy3"/>
    <dgm:cxn modelId="{870626E1-DD5A-486F-A365-244838F1ADFF}" type="presParOf" srcId="{0E331ADB-CA97-4C7B-B38D-D278438CD63E}" destId="{9C0CF387-FD94-485A-AF54-7338C99B5719}" srcOrd="1" destOrd="0" presId="urn:microsoft.com/office/officeart/2005/8/layout/hierarchy3"/>
    <dgm:cxn modelId="{A974BE54-6963-4047-A479-016C82A61E97}" type="presParOf" srcId="{9C0CF387-FD94-485A-AF54-7338C99B5719}" destId="{817C70FF-DF06-49EC-B4CB-AC89D0C7216D}" srcOrd="0" destOrd="0" presId="urn:microsoft.com/office/officeart/2005/8/layout/hierarchy3"/>
    <dgm:cxn modelId="{5B57532C-5DBF-4CBB-A57A-233E2A883F2E}" type="presParOf" srcId="{9C0CF387-FD94-485A-AF54-7338C99B5719}" destId="{251EB384-B068-454D-8E4E-895B40BD4653}" srcOrd="1" destOrd="0" presId="urn:microsoft.com/office/officeart/2005/8/layout/hierarchy3"/>
    <dgm:cxn modelId="{85B087A4-7B3E-494F-A2C1-165B095595B1}" type="presParOf" srcId="{9C0CF387-FD94-485A-AF54-7338C99B5719}" destId="{F65AF8F7-CEBF-4759-87F5-8D514398750B}" srcOrd="2" destOrd="0" presId="urn:microsoft.com/office/officeart/2005/8/layout/hierarchy3"/>
    <dgm:cxn modelId="{F0AFFE14-734A-4169-A1EC-FEB62D013927}" type="presParOf" srcId="{9C0CF387-FD94-485A-AF54-7338C99B5719}" destId="{68446630-5A02-4E46-B4E8-024A21A0DF76}" srcOrd="3" destOrd="0" presId="urn:microsoft.com/office/officeart/2005/8/layout/hierarchy3"/>
    <dgm:cxn modelId="{4296D112-1C17-4E6E-8B06-4E7E97386CAF}" type="presParOf" srcId="{0CF4D5EB-3019-4FE9-B8C9-7A890815BDC9}" destId="{63C08470-C307-4D81-B767-D8CD2A45C8F3}" srcOrd="1" destOrd="0" presId="urn:microsoft.com/office/officeart/2005/8/layout/hierarchy3"/>
    <dgm:cxn modelId="{6438F1C9-2CD6-4858-8D08-84767FE41DE7}" type="presParOf" srcId="{63C08470-C307-4D81-B767-D8CD2A45C8F3}" destId="{5F5851F3-25E0-4DA3-8C35-BAE14502C4A0}" srcOrd="0" destOrd="0" presId="urn:microsoft.com/office/officeart/2005/8/layout/hierarchy3"/>
    <dgm:cxn modelId="{4D5BD8C4-4AAE-468C-BC13-2529F5C46F5E}" type="presParOf" srcId="{5F5851F3-25E0-4DA3-8C35-BAE14502C4A0}" destId="{B23505DD-1B3E-4001-8DC6-B29B513721AC}" srcOrd="0" destOrd="0" presId="urn:microsoft.com/office/officeart/2005/8/layout/hierarchy3"/>
    <dgm:cxn modelId="{00A7719E-8A0E-4965-86E4-A2C02FF3E2C8}" type="presParOf" srcId="{5F5851F3-25E0-4DA3-8C35-BAE14502C4A0}" destId="{F18CFEC8-40C4-4CD5-BF00-666D4E23103F}" srcOrd="1" destOrd="0" presId="urn:microsoft.com/office/officeart/2005/8/layout/hierarchy3"/>
    <dgm:cxn modelId="{2C3E58B1-B8C5-4A7A-B7C3-3B9CB2F1FCAF}" type="presParOf" srcId="{63C08470-C307-4D81-B767-D8CD2A45C8F3}" destId="{8691BEE0-5B7B-40D6-8D3E-3E456338D25E}" srcOrd="1" destOrd="0" presId="urn:microsoft.com/office/officeart/2005/8/layout/hierarchy3"/>
    <dgm:cxn modelId="{B6463441-1DCC-40B6-82EA-9E41ED8AFFD7}" type="presParOf" srcId="{8691BEE0-5B7B-40D6-8D3E-3E456338D25E}" destId="{ACC2882E-62B3-4E94-B3B3-CC621C87A2B2}" srcOrd="0" destOrd="0" presId="urn:microsoft.com/office/officeart/2005/8/layout/hierarchy3"/>
    <dgm:cxn modelId="{35BB3397-6C0A-4336-9ED2-2AF805955045}" type="presParOf" srcId="{8691BEE0-5B7B-40D6-8D3E-3E456338D25E}" destId="{552E69D6-5D90-436E-B139-2E4ADBEA278E}" srcOrd="1" destOrd="0" presId="urn:microsoft.com/office/officeart/2005/8/layout/hierarchy3"/>
    <dgm:cxn modelId="{82D89EFA-8265-45FF-97E0-05BED214155C}" type="presParOf" srcId="{8691BEE0-5B7B-40D6-8D3E-3E456338D25E}" destId="{F4EACC1F-C5A0-4345-9F8A-3E48FB6BA2FB}" srcOrd="2" destOrd="0" presId="urn:microsoft.com/office/officeart/2005/8/layout/hierarchy3"/>
    <dgm:cxn modelId="{E1756BA8-5D9C-41AB-96FB-6959F2A735AF}" type="presParOf" srcId="{8691BEE0-5B7B-40D6-8D3E-3E456338D25E}" destId="{D8493DB0-719E-4D49-BB08-58AD0926EBC6}" srcOrd="3" destOrd="0" presId="urn:microsoft.com/office/officeart/2005/8/layout/hierarchy3"/>
    <dgm:cxn modelId="{9293140D-D645-4B59-A916-D52C63975A2A}" type="presParOf" srcId="{8691BEE0-5B7B-40D6-8D3E-3E456338D25E}" destId="{41462063-3E65-4D53-93BA-58BC327C2305}" srcOrd="4" destOrd="0" presId="urn:microsoft.com/office/officeart/2005/8/layout/hierarchy3"/>
    <dgm:cxn modelId="{B07F16E2-9444-4DA5-ABF9-A890C7A33582}" type="presParOf" srcId="{8691BEE0-5B7B-40D6-8D3E-3E456338D25E}" destId="{BE613107-075D-4DA0-81D1-960B9F17D5A8}" srcOrd="5" destOrd="0" presId="urn:microsoft.com/office/officeart/2005/8/layout/hierarchy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EDE86C-AE01-4307-9F39-5D3A9E0038ED}">
      <dsp:nvSpPr>
        <dsp:cNvPr id="0" name=""/>
        <dsp:cNvSpPr/>
      </dsp:nvSpPr>
      <dsp:spPr>
        <a:xfrm>
          <a:off x="344141" y="2196"/>
          <a:ext cx="1784141" cy="892070"/>
        </a:xfrm>
        <a:prstGeom prst="roundRect">
          <a:avLst>
            <a:gd name="adj" fmla="val 1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cs-CZ" sz="2000" b="1" i="1" kern="1200" dirty="0">
              <a:solidFill>
                <a:schemeClr val="bg1"/>
              </a:solidFill>
            </a:rPr>
            <a:t>Při nižší koncentraci</a:t>
          </a:r>
        </a:p>
      </dsp:txBody>
      <dsp:txXfrm>
        <a:off x="370269" y="28324"/>
        <a:ext cx="1731885" cy="839814"/>
      </dsp:txXfrm>
    </dsp:sp>
    <dsp:sp modelId="{817C70FF-DF06-49EC-B4CB-AC89D0C7216D}">
      <dsp:nvSpPr>
        <dsp:cNvPr id="0" name=""/>
        <dsp:cNvSpPr/>
      </dsp:nvSpPr>
      <dsp:spPr>
        <a:xfrm>
          <a:off x="522556" y="894267"/>
          <a:ext cx="178414" cy="669053"/>
        </a:xfrm>
        <a:custGeom>
          <a:avLst/>
          <a:gdLst/>
          <a:ahLst/>
          <a:cxnLst/>
          <a:rect l="0" t="0" r="0" b="0"/>
          <a:pathLst>
            <a:path>
              <a:moveTo>
                <a:pt x="0" y="0"/>
              </a:moveTo>
              <a:lnTo>
                <a:pt x="0" y="669053"/>
              </a:lnTo>
              <a:lnTo>
                <a:pt x="178414" y="669053"/>
              </a:lnTo>
            </a:path>
          </a:pathLst>
        </a:custGeom>
        <a:noFill/>
        <a:ln w="25400" cap="flat" cmpd="sng" algn="ctr">
          <a:solidFill>
            <a:schemeClr val="accent5">
              <a:hueOff val="0"/>
              <a:satOff val="0"/>
              <a:lumOff val="0"/>
              <a:alphaOff val="0"/>
            </a:schemeClr>
          </a:solidFill>
          <a:prstDash val="solid"/>
        </a:ln>
        <a:effectLst/>
        <a:sp3d z="-25400" prstMaterial="plastic"/>
      </dsp:spPr>
      <dsp:style>
        <a:lnRef idx="2">
          <a:scrgbClr r="0" g="0" b="0"/>
        </a:lnRef>
        <a:fillRef idx="0">
          <a:scrgbClr r="0" g="0" b="0"/>
        </a:fillRef>
        <a:effectRef idx="0">
          <a:scrgbClr r="0" g="0" b="0"/>
        </a:effectRef>
        <a:fontRef idx="minor">
          <a:schemeClr val="tx1"/>
        </a:fontRef>
      </dsp:style>
    </dsp:sp>
    <dsp:sp modelId="{251EB384-B068-454D-8E4E-895B40BD4653}">
      <dsp:nvSpPr>
        <dsp:cNvPr id="0" name=""/>
        <dsp:cNvSpPr/>
      </dsp:nvSpPr>
      <dsp:spPr>
        <a:xfrm>
          <a:off x="700970" y="1117285"/>
          <a:ext cx="1427313" cy="892070"/>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p3d z="-152400" prstMaterial="plastic">
          <a:bevelT w="25400" h="25400"/>
          <a:bevelB w="25400" h="25400"/>
        </a:sp3d>
      </dsp:spPr>
      <dsp:style>
        <a:lnRef idx="1">
          <a:scrgbClr r="0" g="0" b="0"/>
        </a:lnRef>
        <a:fillRef idx="1">
          <a:scrgbClr r="0" g="0" b="0"/>
        </a:fillRef>
        <a:effectRef idx="2">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cs-CZ" sz="1400" kern="1200" dirty="0">
              <a:solidFill>
                <a:schemeClr val="tx1"/>
              </a:solidFill>
            </a:rPr>
            <a:t>Vznik rezistence</a:t>
          </a:r>
        </a:p>
      </dsp:txBody>
      <dsp:txXfrm>
        <a:off x="727098" y="1143413"/>
        <a:ext cx="1375057" cy="839814"/>
      </dsp:txXfrm>
    </dsp:sp>
    <dsp:sp modelId="{F65AF8F7-CEBF-4759-87F5-8D514398750B}">
      <dsp:nvSpPr>
        <dsp:cNvPr id="0" name=""/>
        <dsp:cNvSpPr/>
      </dsp:nvSpPr>
      <dsp:spPr>
        <a:xfrm>
          <a:off x="522556" y="894267"/>
          <a:ext cx="178414" cy="1784141"/>
        </a:xfrm>
        <a:custGeom>
          <a:avLst/>
          <a:gdLst/>
          <a:ahLst/>
          <a:cxnLst/>
          <a:rect l="0" t="0" r="0" b="0"/>
          <a:pathLst>
            <a:path>
              <a:moveTo>
                <a:pt x="0" y="0"/>
              </a:moveTo>
              <a:lnTo>
                <a:pt x="0" y="1784141"/>
              </a:lnTo>
              <a:lnTo>
                <a:pt x="178414" y="1784141"/>
              </a:lnTo>
            </a:path>
          </a:pathLst>
        </a:custGeom>
        <a:noFill/>
        <a:ln w="25400" cap="flat" cmpd="sng" algn="ctr">
          <a:solidFill>
            <a:schemeClr val="accent5">
              <a:hueOff val="0"/>
              <a:satOff val="0"/>
              <a:lumOff val="0"/>
              <a:alphaOff val="0"/>
            </a:schemeClr>
          </a:solidFill>
          <a:prstDash val="solid"/>
        </a:ln>
        <a:effectLst/>
        <a:sp3d z="-25400" prstMaterial="plastic"/>
      </dsp:spPr>
      <dsp:style>
        <a:lnRef idx="2">
          <a:scrgbClr r="0" g="0" b="0"/>
        </a:lnRef>
        <a:fillRef idx="0">
          <a:scrgbClr r="0" g="0" b="0"/>
        </a:fillRef>
        <a:effectRef idx="0">
          <a:scrgbClr r="0" g="0" b="0"/>
        </a:effectRef>
        <a:fontRef idx="minor">
          <a:schemeClr val="tx1"/>
        </a:fontRef>
      </dsp:style>
    </dsp:sp>
    <dsp:sp modelId="{68446630-5A02-4E46-B4E8-024A21A0DF76}">
      <dsp:nvSpPr>
        <dsp:cNvPr id="0" name=""/>
        <dsp:cNvSpPr/>
      </dsp:nvSpPr>
      <dsp:spPr>
        <a:xfrm>
          <a:off x="700970" y="2232373"/>
          <a:ext cx="1427313" cy="892070"/>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1116192"/>
              <a:satOff val="6725"/>
              <a:lumOff val="539"/>
              <a:alphaOff val="0"/>
            </a:schemeClr>
          </a:solidFill>
          <a:prstDash val="solid"/>
        </a:ln>
        <a:effectLst>
          <a:outerShdw blurRad="40000" dist="23000" dir="5400000" rotWithShape="0">
            <a:srgbClr val="000000">
              <a:alpha val="35000"/>
            </a:srgbClr>
          </a:outerShdw>
        </a:effectLst>
        <a:sp3d z="-152400" prstMaterial="plastic">
          <a:bevelT w="25400" h="25400"/>
          <a:bevelB w="25400" h="25400"/>
        </a:sp3d>
      </dsp:spPr>
      <dsp:style>
        <a:lnRef idx="1">
          <a:scrgbClr r="0" g="0" b="0"/>
        </a:lnRef>
        <a:fillRef idx="1">
          <a:scrgbClr r="0" g="0" b="0"/>
        </a:fillRef>
        <a:effectRef idx="2">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cs-CZ" sz="1400" kern="1200" dirty="0"/>
            <a:t>Nedostatečná účinnost – možnost přenosu NI</a:t>
          </a:r>
        </a:p>
      </dsp:txBody>
      <dsp:txXfrm>
        <a:off x="727098" y="2258501"/>
        <a:ext cx="1375057" cy="839814"/>
      </dsp:txXfrm>
    </dsp:sp>
    <dsp:sp modelId="{B23505DD-1B3E-4001-8DC6-B29B513721AC}">
      <dsp:nvSpPr>
        <dsp:cNvPr id="0" name=""/>
        <dsp:cNvSpPr/>
      </dsp:nvSpPr>
      <dsp:spPr>
        <a:xfrm>
          <a:off x="2574319" y="2196"/>
          <a:ext cx="1784141" cy="892070"/>
        </a:xfrm>
        <a:prstGeom prst="roundRect">
          <a:avLst>
            <a:gd name="adj" fmla="val 10000"/>
          </a:avLst>
        </a:prstGeom>
        <a:solidFill>
          <a:schemeClr val="accent4">
            <a:hueOff val="-4464770"/>
            <a:satOff val="26899"/>
            <a:lumOff val="2156"/>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cs-CZ" sz="2000" b="1" i="1" kern="1200" dirty="0">
              <a:solidFill>
                <a:schemeClr val="bg1"/>
              </a:solidFill>
            </a:rPr>
            <a:t>Při vyšší koncentraci </a:t>
          </a:r>
        </a:p>
      </dsp:txBody>
      <dsp:txXfrm>
        <a:off x="2600447" y="28324"/>
        <a:ext cx="1731885" cy="839814"/>
      </dsp:txXfrm>
    </dsp:sp>
    <dsp:sp modelId="{ACC2882E-62B3-4E94-B3B3-CC621C87A2B2}">
      <dsp:nvSpPr>
        <dsp:cNvPr id="0" name=""/>
        <dsp:cNvSpPr/>
      </dsp:nvSpPr>
      <dsp:spPr>
        <a:xfrm>
          <a:off x="2752733" y="894267"/>
          <a:ext cx="178414" cy="669053"/>
        </a:xfrm>
        <a:custGeom>
          <a:avLst/>
          <a:gdLst/>
          <a:ahLst/>
          <a:cxnLst/>
          <a:rect l="0" t="0" r="0" b="0"/>
          <a:pathLst>
            <a:path>
              <a:moveTo>
                <a:pt x="0" y="0"/>
              </a:moveTo>
              <a:lnTo>
                <a:pt x="0" y="669053"/>
              </a:lnTo>
              <a:lnTo>
                <a:pt x="178414" y="669053"/>
              </a:lnTo>
            </a:path>
          </a:pathLst>
        </a:custGeom>
        <a:noFill/>
        <a:ln w="25400" cap="flat" cmpd="sng" algn="ctr">
          <a:solidFill>
            <a:schemeClr val="accent5">
              <a:hueOff val="0"/>
              <a:satOff val="0"/>
              <a:lumOff val="0"/>
              <a:alphaOff val="0"/>
            </a:schemeClr>
          </a:solidFill>
          <a:prstDash val="solid"/>
        </a:ln>
        <a:effectLst/>
        <a:sp3d z="-25400" prstMaterial="plastic"/>
      </dsp:spPr>
      <dsp:style>
        <a:lnRef idx="2">
          <a:scrgbClr r="0" g="0" b="0"/>
        </a:lnRef>
        <a:fillRef idx="0">
          <a:scrgbClr r="0" g="0" b="0"/>
        </a:fillRef>
        <a:effectRef idx="0">
          <a:scrgbClr r="0" g="0" b="0"/>
        </a:effectRef>
        <a:fontRef idx="minor">
          <a:schemeClr val="tx1"/>
        </a:fontRef>
      </dsp:style>
    </dsp:sp>
    <dsp:sp modelId="{552E69D6-5D90-436E-B139-2E4ADBEA278E}">
      <dsp:nvSpPr>
        <dsp:cNvPr id="0" name=""/>
        <dsp:cNvSpPr/>
      </dsp:nvSpPr>
      <dsp:spPr>
        <a:xfrm>
          <a:off x="2931147" y="1117285"/>
          <a:ext cx="1427313" cy="892070"/>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2232385"/>
              <a:satOff val="13449"/>
              <a:lumOff val="1078"/>
              <a:alphaOff val="0"/>
            </a:schemeClr>
          </a:solidFill>
          <a:prstDash val="solid"/>
        </a:ln>
        <a:effectLst>
          <a:outerShdw blurRad="40000" dist="23000" dir="5400000" rotWithShape="0">
            <a:srgbClr val="000000">
              <a:alpha val="35000"/>
            </a:srgbClr>
          </a:outerShdw>
        </a:effectLst>
        <a:sp3d z="-152400" prstMaterial="plastic">
          <a:bevelT w="25400" h="25400"/>
          <a:bevelB w="25400" h="25400"/>
        </a:sp3d>
      </dsp:spPr>
      <dsp:style>
        <a:lnRef idx="1">
          <a:scrgbClr r="0" g="0" b="0"/>
        </a:lnRef>
        <a:fillRef idx="1">
          <a:scrgbClr r="0" g="0" b="0"/>
        </a:fillRef>
        <a:effectRef idx="2">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cs-CZ" sz="1400" kern="1200" dirty="0"/>
            <a:t>Poškození zdraví</a:t>
          </a:r>
        </a:p>
      </dsp:txBody>
      <dsp:txXfrm>
        <a:off x="2957275" y="1143413"/>
        <a:ext cx="1375057" cy="839814"/>
      </dsp:txXfrm>
    </dsp:sp>
    <dsp:sp modelId="{F4EACC1F-C5A0-4345-9F8A-3E48FB6BA2FB}">
      <dsp:nvSpPr>
        <dsp:cNvPr id="0" name=""/>
        <dsp:cNvSpPr/>
      </dsp:nvSpPr>
      <dsp:spPr>
        <a:xfrm>
          <a:off x="2752733" y="894267"/>
          <a:ext cx="178414" cy="1784141"/>
        </a:xfrm>
        <a:custGeom>
          <a:avLst/>
          <a:gdLst/>
          <a:ahLst/>
          <a:cxnLst/>
          <a:rect l="0" t="0" r="0" b="0"/>
          <a:pathLst>
            <a:path>
              <a:moveTo>
                <a:pt x="0" y="0"/>
              </a:moveTo>
              <a:lnTo>
                <a:pt x="0" y="1784141"/>
              </a:lnTo>
              <a:lnTo>
                <a:pt x="178414" y="1784141"/>
              </a:lnTo>
            </a:path>
          </a:pathLst>
        </a:custGeom>
        <a:noFill/>
        <a:ln w="25400" cap="flat" cmpd="sng" algn="ctr">
          <a:solidFill>
            <a:schemeClr val="accent5">
              <a:hueOff val="0"/>
              <a:satOff val="0"/>
              <a:lumOff val="0"/>
              <a:alphaOff val="0"/>
            </a:schemeClr>
          </a:solidFill>
          <a:prstDash val="solid"/>
        </a:ln>
        <a:effectLst/>
        <a:sp3d z="-25400" prstMaterial="plastic"/>
      </dsp:spPr>
      <dsp:style>
        <a:lnRef idx="2">
          <a:scrgbClr r="0" g="0" b="0"/>
        </a:lnRef>
        <a:fillRef idx="0">
          <a:scrgbClr r="0" g="0" b="0"/>
        </a:fillRef>
        <a:effectRef idx="0">
          <a:scrgbClr r="0" g="0" b="0"/>
        </a:effectRef>
        <a:fontRef idx="minor">
          <a:schemeClr val="tx1"/>
        </a:fontRef>
      </dsp:style>
    </dsp:sp>
    <dsp:sp modelId="{D8493DB0-719E-4D49-BB08-58AD0926EBC6}">
      <dsp:nvSpPr>
        <dsp:cNvPr id="0" name=""/>
        <dsp:cNvSpPr/>
      </dsp:nvSpPr>
      <dsp:spPr>
        <a:xfrm>
          <a:off x="2931147" y="2232373"/>
          <a:ext cx="1427313" cy="892070"/>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3348577"/>
              <a:satOff val="20174"/>
              <a:lumOff val="1617"/>
              <a:alphaOff val="0"/>
            </a:schemeClr>
          </a:solidFill>
          <a:prstDash val="solid"/>
        </a:ln>
        <a:effectLst>
          <a:outerShdw blurRad="40000" dist="23000" dir="5400000" rotWithShape="0">
            <a:srgbClr val="000000">
              <a:alpha val="35000"/>
            </a:srgbClr>
          </a:outerShdw>
        </a:effectLst>
        <a:sp3d z="-152400" prstMaterial="plastic">
          <a:bevelT w="25400" h="25400"/>
          <a:bevelB w="25400" h="25400"/>
        </a:sp3d>
      </dsp:spPr>
      <dsp:style>
        <a:lnRef idx="1">
          <a:scrgbClr r="0" g="0" b="0"/>
        </a:lnRef>
        <a:fillRef idx="1">
          <a:scrgbClr r="0" g="0" b="0"/>
        </a:fillRef>
        <a:effectRef idx="2">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cs-CZ" sz="1400" kern="1200" dirty="0"/>
            <a:t>Poškození materiálů</a:t>
          </a:r>
        </a:p>
      </dsp:txBody>
      <dsp:txXfrm>
        <a:off x="2957275" y="2258501"/>
        <a:ext cx="1375057" cy="839814"/>
      </dsp:txXfrm>
    </dsp:sp>
    <dsp:sp modelId="{41462063-3E65-4D53-93BA-58BC327C2305}">
      <dsp:nvSpPr>
        <dsp:cNvPr id="0" name=""/>
        <dsp:cNvSpPr/>
      </dsp:nvSpPr>
      <dsp:spPr>
        <a:xfrm>
          <a:off x="2752733" y="894267"/>
          <a:ext cx="178414" cy="2899230"/>
        </a:xfrm>
        <a:custGeom>
          <a:avLst/>
          <a:gdLst/>
          <a:ahLst/>
          <a:cxnLst/>
          <a:rect l="0" t="0" r="0" b="0"/>
          <a:pathLst>
            <a:path>
              <a:moveTo>
                <a:pt x="0" y="0"/>
              </a:moveTo>
              <a:lnTo>
                <a:pt x="0" y="2899230"/>
              </a:lnTo>
              <a:lnTo>
                <a:pt x="178414" y="2899230"/>
              </a:lnTo>
            </a:path>
          </a:pathLst>
        </a:custGeom>
        <a:noFill/>
        <a:ln w="25400" cap="flat" cmpd="sng" algn="ctr">
          <a:solidFill>
            <a:schemeClr val="accent5">
              <a:hueOff val="0"/>
              <a:satOff val="0"/>
              <a:lumOff val="0"/>
              <a:alphaOff val="0"/>
            </a:schemeClr>
          </a:solidFill>
          <a:prstDash val="solid"/>
        </a:ln>
        <a:effectLst/>
        <a:sp3d z="-25400" prstMaterial="plastic"/>
      </dsp:spPr>
      <dsp:style>
        <a:lnRef idx="2">
          <a:scrgbClr r="0" g="0" b="0"/>
        </a:lnRef>
        <a:fillRef idx="0">
          <a:scrgbClr r="0" g="0" b="0"/>
        </a:fillRef>
        <a:effectRef idx="0">
          <a:scrgbClr r="0" g="0" b="0"/>
        </a:effectRef>
        <a:fontRef idx="minor">
          <a:schemeClr val="tx1"/>
        </a:fontRef>
      </dsp:style>
    </dsp:sp>
    <dsp:sp modelId="{BE613107-075D-4DA0-81D1-960B9F17D5A8}">
      <dsp:nvSpPr>
        <dsp:cNvPr id="0" name=""/>
        <dsp:cNvSpPr/>
      </dsp:nvSpPr>
      <dsp:spPr>
        <a:xfrm>
          <a:off x="2931147" y="3347462"/>
          <a:ext cx="1427313" cy="892070"/>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4464770"/>
              <a:satOff val="26899"/>
              <a:lumOff val="2156"/>
              <a:alphaOff val="0"/>
            </a:schemeClr>
          </a:solidFill>
          <a:prstDash val="solid"/>
        </a:ln>
        <a:effectLst>
          <a:outerShdw blurRad="40000" dist="23000" dir="5400000" rotWithShape="0">
            <a:srgbClr val="000000">
              <a:alpha val="35000"/>
            </a:srgbClr>
          </a:outerShdw>
        </a:effectLst>
        <a:sp3d z="-152400" prstMaterial="plastic">
          <a:bevelT w="25400" h="25400"/>
          <a:bevelB w="25400" h="25400"/>
        </a:sp3d>
      </dsp:spPr>
      <dsp:style>
        <a:lnRef idx="1">
          <a:scrgbClr r="0" g="0" b="0"/>
        </a:lnRef>
        <a:fillRef idx="1">
          <a:scrgbClr r="0" g="0" b="0"/>
        </a:fillRef>
        <a:effectRef idx="2">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cs-CZ" sz="1400" kern="1200" dirty="0"/>
            <a:t>Zbytečný nárust cen </a:t>
          </a:r>
        </a:p>
      </dsp:txBody>
      <dsp:txXfrm>
        <a:off x="2957275" y="3373590"/>
        <a:ext cx="1375057" cy="83981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6#1">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0NoLn">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1NoLn">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ltNode1NoLn">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NoLn">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NoLn">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NoLn">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BC451E-613C-4262-88FC-EEF21655B5D5}" type="datetimeFigureOut">
              <a:rPr lang="cs-CZ" smtClean="0"/>
              <a:t>13.10.2026</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1C4836-DA4D-4430-901D-7E753CFCC6F6}" type="slidenum">
              <a:rPr lang="cs-CZ" smtClean="0"/>
              <a:t>‹#›</a:t>
            </a:fld>
            <a:endParaRPr lang="cs-CZ"/>
          </a:p>
        </p:txBody>
      </p:sp>
    </p:spTree>
    <p:extLst>
      <p:ext uri="{BB962C8B-B14F-4D97-AF65-F5344CB8AC3E}">
        <p14:creationId xmlns:p14="http://schemas.microsoft.com/office/powerpoint/2010/main" val="3651220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1597819"/>
            <a:ext cx="7772400" cy="1102519"/>
          </a:xfrm>
        </p:spPr>
        <p:txBody>
          <a:bodyPr/>
          <a:lstStyle/>
          <a:p>
            <a:r>
              <a:rPr lang="cs-CZ"/>
              <a:t>Kliknutím lze upravit styl.</a:t>
            </a:r>
          </a:p>
        </p:txBody>
      </p:sp>
      <p:sp>
        <p:nvSpPr>
          <p:cNvPr id="3" name="Podnadpis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a:t>Kliknutím lze upravit styl předlohy.</a:t>
            </a:r>
          </a:p>
        </p:txBody>
      </p:sp>
      <p:sp>
        <p:nvSpPr>
          <p:cNvPr id="4" name="Zástupný symbol pro datum 3"/>
          <p:cNvSpPr>
            <a:spLocks noGrp="1"/>
          </p:cNvSpPr>
          <p:nvPr>
            <p:ph type="dt" sz="half" idx="10"/>
          </p:nvPr>
        </p:nvSpPr>
        <p:spPr/>
        <p:txBody>
          <a:bodyPr/>
          <a:lstStyle/>
          <a:p>
            <a:fld id="{542428FD-9AB9-4338-9431-B4C82B6C708E}" type="datetimeFigureOut">
              <a:rPr lang="cs-CZ" smtClean="0"/>
              <a:t>13.10.2026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388A7E2C-E96D-49FE-9833-7458CCE32CB5}" type="slidenum">
              <a:rPr lang="cs-CZ" smtClean="0"/>
              <a:t>‹#›</a:t>
            </a:fld>
            <a:endParaRPr lang="cs-CZ"/>
          </a:p>
        </p:txBody>
      </p:sp>
    </p:spTree>
    <p:extLst>
      <p:ext uri="{BB962C8B-B14F-4D97-AF65-F5344CB8AC3E}">
        <p14:creationId xmlns:p14="http://schemas.microsoft.com/office/powerpoint/2010/main" val="26758906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idx="1"/>
          </p:nvPr>
        </p:nvSpPr>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542428FD-9AB9-4338-9431-B4C82B6C708E}" type="datetimeFigureOut">
              <a:rPr lang="cs-CZ" smtClean="0"/>
              <a:t>13.10.2026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388A7E2C-E96D-49FE-9833-7458CCE32CB5}" type="slidenum">
              <a:rPr lang="cs-CZ" smtClean="0"/>
              <a:t>‹#›</a:t>
            </a:fld>
            <a:endParaRPr lang="cs-CZ"/>
          </a:p>
        </p:txBody>
      </p:sp>
    </p:spTree>
    <p:extLst>
      <p:ext uri="{BB962C8B-B14F-4D97-AF65-F5344CB8AC3E}">
        <p14:creationId xmlns:p14="http://schemas.microsoft.com/office/powerpoint/2010/main" val="2907318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3305176"/>
            <a:ext cx="7772400" cy="1021556"/>
          </a:xfrm>
        </p:spPr>
        <p:txBody>
          <a:bodyPr anchor="t"/>
          <a:lstStyle>
            <a:lvl1pPr algn="l">
              <a:defRPr sz="4000" b="1" cap="all"/>
            </a:lvl1pPr>
          </a:lstStyle>
          <a:p>
            <a:r>
              <a:rPr lang="cs-CZ"/>
              <a:t>Kliknutím lze upravit styl.</a:t>
            </a:r>
          </a:p>
        </p:txBody>
      </p:sp>
      <p:sp>
        <p:nvSpPr>
          <p:cNvPr id="3" name="Zástupný symbol pro text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Kliknutím lze upravit styly předlohy textu.</a:t>
            </a:r>
          </a:p>
        </p:txBody>
      </p:sp>
      <p:sp>
        <p:nvSpPr>
          <p:cNvPr id="4" name="Zástupný symbol pro datum 3"/>
          <p:cNvSpPr>
            <a:spLocks noGrp="1"/>
          </p:cNvSpPr>
          <p:nvPr>
            <p:ph type="dt" sz="half" idx="10"/>
          </p:nvPr>
        </p:nvSpPr>
        <p:spPr/>
        <p:txBody>
          <a:bodyPr/>
          <a:lstStyle/>
          <a:p>
            <a:fld id="{542428FD-9AB9-4338-9431-B4C82B6C708E}" type="datetimeFigureOut">
              <a:rPr lang="cs-CZ" smtClean="0"/>
              <a:t>13.10.2026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388A7E2C-E96D-49FE-9833-7458CCE32CB5}" type="slidenum">
              <a:rPr lang="cs-CZ" smtClean="0"/>
              <a:t>‹#›</a:t>
            </a:fld>
            <a:endParaRPr lang="cs-CZ"/>
          </a:p>
        </p:txBody>
      </p:sp>
    </p:spTree>
    <p:extLst>
      <p:ext uri="{BB962C8B-B14F-4D97-AF65-F5344CB8AC3E}">
        <p14:creationId xmlns:p14="http://schemas.microsoft.com/office/powerpoint/2010/main" val="1690247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1"/>
          </p:cNvSpPr>
          <p:nvPr>
            <p:ph type="dt" sz="half" idx="10"/>
          </p:nvPr>
        </p:nvSpPr>
        <p:spPr/>
        <p:txBody>
          <a:bodyPr/>
          <a:lstStyle/>
          <a:p>
            <a:fld id="{542428FD-9AB9-4338-9431-B4C82B6C708E}" type="datetimeFigureOut">
              <a:rPr lang="cs-CZ" smtClean="0"/>
              <a:t>13.10.2026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388A7E2C-E96D-49FE-9833-7458CCE32CB5}" type="slidenum">
              <a:rPr lang="cs-CZ" smtClean="0"/>
              <a:t>‹#›</a:t>
            </a:fld>
            <a:endParaRPr lang="cs-CZ"/>
          </a:p>
        </p:txBody>
      </p:sp>
    </p:spTree>
    <p:extLst>
      <p:ext uri="{BB962C8B-B14F-4D97-AF65-F5344CB8AC3E}">
        <p14:creationId xmlns:p14="http://schemas.microsoft.com/office/powerpoint/2010/main" val="2753566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a:t>Kliknutím lze upravit styl.</a:t>
            </a:r>
          </a:p>
        </p:txBody>
      </p:sp>
      <p:sp>
        <p:nvSpPr>
          <p:cNvPr id="3" name="Zástupný symbol pro text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4" name="Zástupný symbol pro obsah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6" name="Zástupný symbol pro obsah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p:cNvSpPr>
            <a:spLocks noGrp="1"/>
          </p:cNvSpPr>
          <p:nvPr>
            <p:ph type="dt" sz="half" idx="10"/>
          </p:nvPr>
        </p:nvSpPr>
        <p:spPr/>
        <p:txBody>
          <a:bodyPr/>
          <a:lstStyle/>
          <a:p>
            <a:fld id="{542428FD-9AB9-4338-9431-B4C82B6C708E}" type="datetimeFigureOut">
              <a:rPr lang="cs-CZ" smtClean="0"/>
              <a:t>13.10.2026</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388A7E2C-E96D-49FE-9833-7458CCE32CB5}" type="slidenum">
              <a:rPr lang="cs-CZ" smtClean="0"/>
              <a:t>‹#›</a:t>
            </a:fld>
            <a:endParaRPr lang="cs-CZ"/>
          </a:p>
        </p:txBody>
      </p:sp>
    </p:spTree>
    <p:extLst>
      <p:ext uri="{BB962C8B-B14F-4D97-AF65-F5344CB8AC3E}">
        <p14:creationId xmlns:p14="http://schemas.microsoft.com/office/powerpoint/2010/main" val="1699242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datum 2"/>
          <p:cNvSpPr>
            <a:spLocks noGrp="1"/>
          </p:cNvSpPr>
          <p:nvPr>
            <p:ph type="dt" sz="half" idx="10"/>
          </p:nvPr>
        </p:nvSpPr>
        <p:spPr/>
        <p:txBody>
          <a:bodyPr/>
          <a:lstStyle/>
          <a:p>
            <a:fld id="{542428FD-9AB9-4338-9431-B4C82B6C708E}" type="datetimeFigureOut">
              <a:rPr lang="cs-CZ" smtClean="0"/>
              <a:t>13.10.2026</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388A7E2C-E96D-49FE-9833-7458CCE32CB5}" type="slidenum">
              <a:rPr lang="cs-CZ" smtClean="0"/>
              <a:t>‹#›</a:t>
            </a:fld>
            <a:endParaRPr lang="cs-CZ"/>
          </a:p>
        </p:txBody>
      </p:sp>
    </p:spTree>
    <p:extLst>
      <p:ext uri="{BB962C8B-B14F-4D97-AF65-F5344CB8AC3E}">
        <p14:creationId xmlns:p14="http://schemas.microsoft.com/office/powerpoint/2010/main" val="2286289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542428FD-9AB9-4338-9431-B4C82B6C708E}" type="datetimeFigureOut">
              <a:rPr lang="cs-CZ" smtClean="0"/>
              <a:t>13.10.2026</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388A7E2C-E96D-49FE-9833-7458CCE32CB5}" type="slidenum">
              <a:rPr lang="cs-CZ" smtClean="0"/>
              <a:t>‹#›</a:t>
            </a:fld>
            <a:endParaRPr lang="cs-CZ"/>
          </a:p>
        </p:txBody>
      </p:sp>
    </p:spTree>
    <p:extLst>
      <p:ext uri="{BB962C8B-B14F-4D97-AF65-F5344CB8AC3E}">
        <p14:creationId xmlns:p14="http://schemas.microsoft.com/office/powerpoint/2010/main" val="3114122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1" y="204787"/>
            <a:ext cx="3008313" cy="871538"/>
          </a:xfrm>
        </p:spPr>
        <p:txBody>
          <a:bodyPr anchor="b"/>
          <a:lstStyle>
            <a:lvl1pPr algn="l">
              <a:defRPr sz="2000" b="1"/>
            </a:lvl1pPr>
          </a:lstStyle>
          <a:p>
            <a:r>
              <a:rPr lang="cs-CZ"/>
              <a:t>Kliknutím lze upravit styl.</a:t>
            </a:r>
          </a:p>
        </p:txBody>
      </p:sp>
      <p:sp>
        <p:nvSpPr>
          <p:cNvPr id="3" name="Zástupný symbol pro obsah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sp>
        <p:nvSpPr>
          <p:cNvPr id="5" name="Zástupný symbol pro datum 4"/>
          <p:cNvSpPr>
            <a:spLocks noGrp="1"/>
          </p:cNvSpPr>
          <p:nvPr>
            <p:ph type="dt" sz="half" idx="10"/>
          </p:nvPr>
        </p:nvSpPr>
        <p:spPr/>
        <p:txBody>
          <a:bodyPr/>
          <a:lstStyle/>
          <a:p>
            <a:fld id="{542428FD-9AB9-4338-9431-B4C82B6C708E}" type="datetimeFigureOut">
              <a:rPr lang="cs-CZ" smtClean="0"/>
              <a:t>13.10.2026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388A7E2C-E96D-49FE-9833-7458CCE32CB5}" type="slidenum">
              <a:rPr lang="cs-CZ" smtClean="0"/>
              <a:t>‹#›</a:t>
            </a:fld>
            <a:endParaRPr lang="cs-CZ"/>
          </a:p>
        </p:txBody>
      </p:sp>
    </p:spTree>
    <p:extLst>
      <p:ext uri="{BB962C8B-B14F-4D97-AF65-F5344CB8AC3E}">
        <p14:creationId xmlns:p14="http://schemas.microsoft.com/office/powerpoint/2010/main" val="4107457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3600450"/>
            <a:ext cx="5486400" cy="425054"/>
          </a:xfrm>
        </p:spPr>
        <p:txBody>
          <a:bodyPr anchor="b"/>
          <a:lstStyle>
            <a:lvl1pPr algn="l">
              <a:defRPr sz="2000" b="1"/>
            </a:lvl1pPr>
          </a:lstStyle>
          <a:p>
            <a:r>
              <a:rPr lang="cs-CZ"/>
              <a:t>Kliknutím lze upravit styl.</a:t>
            </a:r>
          </a:p>
        </p:txBody>
      </p:sp>
      <p:sp>
        <p:nvSpPr>
          <p:cNvPr id="3" name="Zástupný symbol pro obrázek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sp>
        <p:nvSpPr>
          <p:cNvPr id="5" name="Zástupný symbol pro datum 4"/>
          <p:cNvSpPr>
            <a:spLocks noGrp="1"/>
          </p:cNvSpPr>
          <p:nvPr>
            <p:ph type="dt" sz="half" idx="10"/>
          </p:nvPr>
        </p:nvSpPr>
        <p:spPr/>
        <p:txBody>
          <a:bodyPr/>
          <a:lstStyle/>
          <a:p>
            <a:fld id="{542428FD-9AB9-4338-9431-B4C82B6C708E}" type="datetimeFigureOut">
              <a:rPr lang="cs-CZ" smtClean="0"/>
              <a:t>13.10.2026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388A7E2C-E96D-49FE-9833-7458CCE32CB5}" type="slidenum">
              <a:rPr lang="cs-CZ" smtClean="0"/>
              <a:t>‹#›</a:t>
            </a:fld>
            <a:endParaRPr lang="cs-CZ"/>
          </a:p>
        </p:txBody>
      </p:sp>
    </p:spTree>
    <p:extLst>
      <p:ext uri="{BB962C8B-B14F-4D97-AF65-F5344CB8AC3E}">
        <p14:creationId xmlns:p14="http://schemas.microsoft.com/office/powerpoint/2010/main" val="31042010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svislý text 2"/>
          <p:cNvSpPr>
            <a:spLocks noGrp="1"/>
          </p:cNvSpPr>
          <p:nvPr>
            <p:ph type="body" orient="vert" idx="1"/>
          </p:nvPr>
        </p:nvSpPr>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542428FD-9AB9-4338-9431-B4C82B6C708E}" type="datetimeFigureOut">
              <a:rPr lang="cs-CZ" smtClean="0"/>
              <a:t>13.10.2026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388A7E2C-E96D-49FE-9833-7458CCE32CB5}" type="slidenum">
              <a:rPr lang="cs-CZ" smtClean="0"/>
              <a:t>‹#›</a:t>
            </a:fld>
            <a:endParaRPr lang="cs-CZ"/>
          </a:p>
        </p:txBody>
      </p:sp>
    </p:spTree>
    <p:extLst>
      <p:ext uri="{BB962C8B-B14F-4D97-AF65-F5344CB8AC3E}">
        <p14:creationId xmlns:p14="http://schemas.microsoft.com/office/powerpoint/2010/main" val="37634847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05979"/>
            <a:ext cx="2057400" cy="4388644"/>
          </a:xfrm>
        </p:spPr>
        <p:txBody>
          <a:bodyPr vert="eaVert"/>
          <a:lstStyle/>
          <a:p>
            <a:r>
              <a:rPr lang="cs-CZ"/>
              <a:t>Kliknutím lze upravit styl.</a:t>
            </a:r>
          </a:p>
        </p:txBody>
      </p:sp>
      <p:sp>
        <p:nvSpPr>
          <p:cNvPr id="3" name="Zástupný symbol pro svislý text 2"/>
          <p:cNvSpPr>
            <a:spLocks noGrp="1"/>
          </p:cNvSpPr>
          <p:nvPr>
            <p:ph type="body" orient="vert" idx="1"/>
          </p:nvPr>
        </p:nvSpPr>
        <p:spPr>
          <a:xfrm>
            <a:off x="457200" y="205979"/>
            <a:ext cx="6019800" cy="4388644"/>
          </a:xfrm>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542428FD-9AB9-4338-9431-B4C82B6C708E}" type="datetimeFigureOut">
              <a:rPr lang="cs-CZ" smtClean="0"/>
              <a:t>13.10.2026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388A7E2C-E96D-49FE-9833-7458CCE32CB5}" type="slidenum">
              <a:rPr lang="cs-CZ" smtClean="0"/>
              <a:t>‹#›</a:t>
            </a:fld>
            <a:endParaRPr lang="cs-CZ"/>
          </a:p>
        </p:txBody>
      </p:sp>
    </p:spTree>
    <p:extLst>
      <p:ext uri="{BB962C8B-B14F-4D97-AF65-F5344CB8AC3E}">
        <p14:creationId xmlns:p14="http://schemas.microsoft.com/office/powerpoint/2010/main" val="1882647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cs-CZ"/>
              <a:t>Kliknutím lze upravit styl.</a:t>
            </a:r>
          </a:p>
        </p:txBody>
      </p:sp>
      <p:sp>
        <p:nvSpPr>
          <p:cNvPr id="3" name="Zástupný symbol pro text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42428FD-9AB9-4338-9431-B4C82B6C708E}" type="datetimeFigureOut">
              <a:rPr lang="cs-CZ" smtClean="0"/>
              <a:t>13.10.2026</a:t>
            </a:fld>
            <a:endParaRPr lang="cs-CZ"/>
          </a:p>
        </p:txBody>
      </p:sp>
      <p:sp>
        <p:nvSpPr>
          <p:cNvPr id="5" name="Zástupný symbol pro zápatí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388A7E2C-E96D-49FE-9833-7458CCE32CB5}" type="slidenum">
              <a:rPr lang="cs-CZ" smtClean="0"/>
              <a:t>‹#›</a:t>
            </a:fld>
            <a:endParaRPr lang="cs-CZ"/>
          </a:p>
        </p:txBody>
      </p:sp>
    </p:spTree>
    <p:extLst>
      <p:ext uri="{BB962C8B-B14F-4D97-AF65-F5344CB8AC3E}">
        <p14:creationId xmlns:p14="http://schemas.microsoft.com/office/powerpoint/2010/main" val="4559507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hyperlink" Target="http://pixabay.com/de/paragraf-recht-gesetz-symbol-icon-218536/" TargetMode="Externa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www.zakonyprolidi.cz/cs/2012-306#p10" TargetMode="Externa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www.zakonyprolidi.cz/cs/2012-306#f4775587" TargetMode="Externa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hyperlink" Target="https://www.zakonyprolidi.cz/cs/2012-306#f4775587" TargetMode="External"/><Relationship Id="rId7" Type="http://schemas.openxmlformats.org/officeDocument/2006/relationships/image" Target="../media/image2.jpeg"/><Relationship Id="rId2" Type="http://schemas.openxmlformats.org/officeDocument/2006/relationships/hyperlink" Target="https://www.zakonyprolidi.cz/cs/2012-306#f4775588" TargetMode="Externa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hyperlink" Target="https://www.zakonyprolidi.cz/cs/2012-306#f4775590" TargetMode="External"/><Relationship Id="rId4" Type="http://schemas.openxmlformats.org/officeDocument/2006/relationships/hyperlink" Target="https://www.zakonyprolidi.cz/cs/2012-306#f4775589"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www.zakonyprolidi.cz/cs/2012-306#f4775592" TargetMode="Externa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jpeg"/><Relationship Id="rId7" Type="http://schemas.openxmlformats.org/officeDocument/2006/relationships/diagramQuickStyle" Target="../diagrams/quickStyle1.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8.png"/><Relationship Id="rId4" Type="http://schemas.openxmlformats.org/officeDocument/2006/relationships/image" Target="../media/image7.png"/><Relationship Id="rId9" Type="http://schemas.microsoft.com/office/2007/relationships/diagramDrawing" Target="../diagrams/drawing1.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1"/>
          <p:cNvSpPr>
            <a:spLocks noGrp="1"/>
          </p:cNvSpPr>
          <p:nvPr>
            <p:ph type="ctrTitle"/>
          </p:nvPr>
        </p:nvSpPr>
        <p:spPr>
          <a:xfrm>
            <a:off x="908049" y="1635646"/>
            <a:ext cx="7772400" cy="1217424"/>
          </a:xfrm>
        </p:spPr>
        <p:txBody>
          <a:bodyPr rtlCol="0">
            <a:noAutofit/>
          </a:bodyPr>
          <a:lstStyle/>
          <a:p>
            <a:pPr fontAlgn="auto">
              <a:spcAft>
                <a:spcPts val="0"/>
              </a:spcAft>
              <a:defRPr/>
            </a:pPr>
            <a:r>
              <a:rPr lang="cs-CZ" sz="4000" b="1" dirty="0">
                <a:solidFill>
                  <a:schemeClr val="accent1">
                    <a:lumMod val="75000"/>
                  </a:schemeClr>
                </a:solidFill>
              </a:rPr>
              <a:t>Dezinfekční řád v praxi </a:t>
            </a:r>
          </a:p>
        </p:txBody>
      </p:sp>
      <p:sp>
        <p:nvSpPr>
          <p:cNvPr id="5" name="Podnadpis 2"/>
          <p:cNvSpPr>
            <a:spLocks noGrp="1"/>
          </p:cNvSpPr>
          <p:nvPr>
            <p:ph type="subTitle" idx="1"/>
          </p:nvPr>
        </p:nvSpPr>
        <p:spPr>
          <a:xfrm>
            <a:off x="1763688" y="2853070"/>
            <a:ext cx="6400800" cy="1662896"/>
          </a:xfrm>
        </p:spPr>
        <p:txBody>
          <a:bodyPr rtlCol="0">
            <a:normAutofit fontScale="92500" lnSpcReduction="10000"/>
          </a:bodyPr>
          <a:lstStyle/>
          <a:p>
            <a:pPr fontAlgn="auto">
              <a:spcAft>
                <a:spcPts val="0"/>
              </a:spcAft>
              <a:buFont typeface="Arial" panose="020B0604020202020204" pitchFamily="34" charset="0"/>
              <a:buNone/>
              <a:defRPr/>
            </a:pPr>
            <a:r>
              <a:rPr lang="cs-CZ" sz="1700" b="1" i="1" dirty="0">
                <a:solidFill>
                  <a:srgbClr val="00B0F0"/>
                </a:solidFill>
                <a:ea typeface="Fira Sans" panose="020B0503050000020004" pitchFamily="34" charset="0"/>
                <a:cs typeface="Calibri" panose="020F0502020204030204" pitchFamily="34" charset="0"/>
              </a:rPr>
              <a:t>XX. mezinárodní kongres – STERIL.CZ – BRNO 2026 </a:t>
            </a:r>
          </a:p>
          <a:p>
            <a:pPr fontAlgn="auto">
              <a:spcAft>
                <a:spcPts val="0"/>
              </a:spcAft>
              <a:buFont typeface="Arial" panose="020B0604020202020204" pitchFamily="34" charset="0"/>
              <a:buNone/>
              <a:defRPr/>
            </a:pPr>
            <a:r>
              <a:rPr lang="cs-CZ" sz="1700" b="1" i="1" dirty="0">
                <a:solidFill>
                  <a:srgbClr val="00B0F0"/>
                </a:solidFill>
                <a:ea typeface="Fira Sans" panose="020B0503050000020004" pitchFamily="34" charset="0"/>
                <a:cs typeface="Calibri" panose="020F0502020204030204" pitchFamily="34" charset="0"/>
              </a:rPr>
              <a:t>13. – 14.10.2026 Brno</a:t>
            </a:r>
          </a:p>
          <a:p>
            <a:pPr fontAlgn="auto">
              <a:spcAft>
                <a:spcPts val="0"/>
              </a:spcAft>
              <a:buFont typeface="Arial" panose="020B0604020202020204" pitchFamily="34" charset="0"/>
              <a:buNone/>
              <a:defRPr/>
            </a:pPr>
            <a:endParaRPr lang="cs-CZ" sz="1400" b="1" i="1" dirty="0">
              <a:solidFill>
                <a:srgbClr val="00B0F0"/>
              </a:solidFill>
              <a:ea typeface="Fira Sans" panose="020B0503050000020004" pitchFamily="34" charset="0"/>
              <a:cs typeface="Calibri" panose="020F0502020204030204" pitchFamily="34" charset="0"/>
            </a:endParaRPr>
          </a:p>
          <a:p>
            <a:pPr fontAlgn="auto">
              <a:spcAft>
                <a:spcPts val="0"/>
              </a:spcAft>
              <a:buFont typeface="Arial" panose="020B0604020202020204" pitchFamily="34" charset="0"/>
              <a:buNone/>
              <a:defRPr/>
            </a:pPr>
            <a:endParaRPr lang="cs-CZ" sz="1400" b="1" i="1" dirty="0">
              <a:solidFill>
                <a:srgbClr val="00B0F0"/>
              </a:solidFill>
              <a:ea typeface="Fira Sans" panose="020B0503050000020004" pitchFamily="34" charset="0"/>
              <a:cs typeface="Calibri" panose="020F0502020204030204" pitchFamily="34" charset="0"/>
            </a:endParaRPr>
          </a:p>
          <a:p>
            <a:pPr fontAlgn="auto">
              <a:spcAft>
                <a:spcPts val="0"/>
              </a:spcAft>
              <a:buFont typeface="Arial" panose="020B0604020202020204" pitchFamily="34" charset="0"/>
              <a:buNone/>
              <a:defRPr/>
            </a:pPr>
            <a:r>
              <a:rPr lang="cs-CZ" sz="1500" b="1" i="1" dirty="0">
                <a:solidFill>
                  <a:srgbClr val="00B0F0"/>
                </a:solidFill>
                <a:ea typeface="Fira Sans" panose="020B0503050000020004" pitchFamily="34" charset="0"/>
                <a:cs typeface="Calibri" panose="020F0502020204030204" pitchFamily="34" charset="0"/>
              </a:rPr>
              <a:t>RNDr. Jana Boledovičová, PhD., MPH </a:t>
            </a:r>
          </a:p>
          <a:p>
            <a:pPr fontAlgn="auto">
              <a:spcAft>
                <a:spcPts val="0"/>
              </a:spcAft>
              <a:buFont typeface="Arial" panose="020B0604020202020204" pitchFamily="34" charset="0"/>
              <a:buNone/>
              <a:defRPr/>
            </a:pPr>
            <a:r>
              <a:rPr lang="cs-CZ" sz="1300" dirty="0">
                <a:solidFill>
                  <a:srgbClr val="00B0F0"/>
                </a:solidFill>
                <a:ea typeface="Fira Sans" panose="020B0503050000020004" pitchFamily="34" charset="0"/>
                <a:cs typeface="Calibri" panose="020F0502020204030204" pitchFamily="34" charset="0"/>
              </a:rPr>
              <a:t>Nemocniční epidemiolog</a:t>
            </a:r>
          </a:p>
          <a:p>
            <a:pPr fontAlgn="auto">
              <a:spcAft>
                <a:spcPts val="0"/>
              </a:spcAft>
              <a:buFont typeface="Arial" panose="020B0604020202020204" pitchFamily="34" charset="0"/>
              <a:buNone/>
              <a:defRPr/>
            </a:pPr>
            <a:r>
              <a:rPr lang="cs-CZ" sz="1300" dirty="0">
                <a:solidFill>
                  <a:srgbClr val="00B0F0"/>
                </a:solidFill>
                <a:ea typeface="Fira Sans" panose="020B0503050000020004" pitchFamily="34" charset="0"/>
                <a:cs typeface="Calibri" panose="020F0502020204030204" pitchFamily="34" charset="0"/>
              </a:rPr>
              <a:t>Vedoucí oddělení nemocniční epidemiologie a Centrální sterilizace </a:t>
            </a:r>
          </a:p>
        </p:txBody>
      </p:sp>
      <p:pic>
        <p:nvPicPr>
          <p:cNvPr id="6" name="Obrázek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63888" y="483518"/>
            <a:ext cx="2556000" cy="997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Obrázek 6"/>
          <p:cNvPicPr>
            <a:picLocks noChangeAspect="1"/>
          </p:cNvPicPr>
          <p:nvPr/>
        </p:nvPicPr>
        <p:blipFill rotWithShape="1">
          <a:blip r:embed="rId3">
            <a:extLst>
              <a:ext uri="{28A0092B-C50C-407E-A947-70E740481C1C}">
                <a14:useLocalDpi xmlns:a14="http://schemas.microsoft.com/office/drawing/2010/main" val="0"/>
              </a:ext>
            </a:extLst>
          </a:blip>
          <a:srcRect l="3468" t="74771" r="84126" b="6192"/>
          <a:stretch/>
        </p:blipFill>
        <p:spPr bwMode="auto">
          <a:xfrm>
            <a:off x="-1" y="2499742"/>
            <a:ext cx="1149287" cy="24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Obrázek 7"/>
          <p:cNvPicPr>
            <a:picLocks noChangeAspect="1"/>
          </p:cNvPicPr>
          <p:nvPr/>
        </p:nvPicPr>
        <p:blipFill>
          <a:blip r:embed="rId3">
            <a:extLst>
              <a:ext uri="{28A0092B-C50C-407E-A947-70E740481C1C}">
                <a14:useLocalDpi xmlns:a14="http://schemas.microsoft.com/office/drawing/2010/main" val="0"/>
              </a:ext>
            </a:extLst>
          </a:blip>
          <a:srcRect l="21626" t="84164" b="9641"/>
          <a:stretch>
            <a:fillRect/>
          </a:stretch>
        </p:blipFill>
        <p:spPr bwMode="auto">
          <a:xfrm>
            <a:off x="1619672" y="4515966"/>
            <a:ext cx="6217933" cy="492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88318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365370C-4EF4-B62D-4C90-80E94FB8321D}"/>
            </a:ext>
          </a:extLst>
        </p:cNvPr>
        <p:cNvGrpSpPr/>
        <p:nvPr/>
      </p:nvGrpSpPr>
      <p:grpSpPr>
        <a:xfrm>
          <a:off x="0" y="0"/>
          <a:ext cx="0" cy="0"/>
          <a:chOff x="0" y="0"/>
          <a:chExt cx="0" cy="0"/>
        </a:xfrm>
      </p:grpSpPr>
      <p:sp>
        <p:nvSpPr>
          <p:cNvPr id="5" name="Nadpis 1">
            <a:extLst>
              <a:ext uri="{FF2B5EF4-FFF2-40B4-BE49-F238E27FC236}">
                <a16:creationId xmlns:a16="http://schemas.microsoft.com/office/drawing/2014/main" id="{DD535B3A-88C6-BB13-1494-C1B7EA4607C6}"/>
              </a:ext>
            </a:extLst>
          </p:cNvPr>
          <p:cNvSpPr>
            <a:spLocks noGrp="1"/>
          </p:cNvSpPr>
          <p:nvPr>
            <p:ph type="title"/>
          </p:nvPr>
        </p:nvSpPr>
        <p:spPr>
          <a:xfrm>
            <a:off x="2915816" y="252598"/>
            <a:ext cx="5770984" cy="479822"/>
          </a:xfrm>
        </p:spPr>
        <p:txBody>
          <a:bodyPr>
            <a:normAutofit fontScale="90000"/>
          </a:bodyPr>
          <a:lstStyle/>
          <a:p>
            <a:endParaRPr lang="cs-CZ" sz="3200" dirty="0">
              <a:solidFill>
                <a:schemeClr val="accent1">
                  <a:lumMod val="75000"/>
                </a:schemeClr>
              </a:solidFill>
            </a:endParaRPr>
          </a:p>
        </p:txBody>
      </p:sp>
      <p:sp>
        <p:nvSpPr>
          <p:cNvPr id="2" name="Zástupný text 1">
            <a:extLst>
              <a:ext uri="{FF2B5EF4-FFF2-40B4-BE49-F238E27FC236}">
                <a16:creationId xmlns:a16="http://schemas.microsoft.com/office/drawing/2014/main" id="{C2B57136-DE13-06B3-5531-2373DC9B9579}"/>
              </a:ext>
            </a:extLst>
          </p:cNvPr>
          <p:cNvSpPr>
            <a:spLocks noGrp="1"/>
          </p:cNvSpPr>
          <p:nvPr>
            <p:ph type="body" idx="1"/>
          </p:nvPr>
        </p:nvSpPr>
        <p:spPr>
          <a:xfrm>
            <a:off x="899592" y="888557"/>
            <a:ext cx="3568038" cy="479822"/>
          </a:xfrm>
        </p:spPr>
        <p:txBody>
          <a:bodyPr>
            <a:normAutofit fontScale="62500" lnSpcReduction="20000"/>
          </a:bodyPr>
          <a:lstStyle/>
          <a:p>
            <a:pPr algn="ctr"/>
            <a:r>
              <a:rPr lang="cs-CZ" dirty="0">
                <a:solidFill>
                  <a:srgbClr val="00B0F0"/>
                </a:solidFill>
              </a:rPr>
              <a:t>Charakteristika nemocnice </a:t>
            </a:r>
          </a:p>
        </p:txBody>
      </p:sp>
      <p:sp>
        <p:nvSpPr>
          <p:cNvPr id="3" name="Zástupný text 2">
            <a:extLst>
              <a:ext uri="{FF2B5EF4-FFF2-40B4-BE49-F238E27FC236}">
                <a16:creationId xmlns:a16="http://schemas.microsoft.com/office/drawing/2014/main" id="{21C3280F-1AC8-FA15-AC54-5E83325F9704}"/>
              </a:ext>
            </a:extLst>
          </p:cNvPr>
          <p:cNvSpPr>
            <a:spLocks noGrp="1"/>
          </p:cNvSpPr>
          <p:nvPr>
            <p:ph type="body" sz="quarter" idx="3"/>
          </p:nvPr>
        </p:nvSpPr>
        <p:spPr>
          <a:xfrm>
            <a:off x="4607792" y="941877"/>
            <a:ext cx="4041775" cy="479822"/>
          </a:xfrm>
        </p:spPr>
        <p:txBody>
          <a:bodyPr>
            <a:normAutofit fontScale="62500" lnSpcReduction="20000"/>
          </a:bodyPr>
          <a:lstStyle/>
          <a:p>
            <a:pPr algn="ctr">
              <a:spcBef>
                <a:spcPts val="0"/>
              </a:spcBef>
            </a:pPr>
            <a:r>
              <a:rPr lang="cs-CZ" dirty="0">
                <a:solidFill>
                  <a:srgbClr val="00B0F0"/>
                </a:solidFill>
              </a:rPr>
              <a:t>Oddělení nemocniční epidemiologie </a:t>
            </a:r>
          </a:p>
          <a:p>
            <a:pPr algn="ctr">
              <a:spcBef>
                <a:spcPts val="0"/>
              </a:spcBef>
            </a:pPr>
            <a:r>
              <a:rPr lang="cs-CZ" dirty="0">
                <a:solidFill>
                  <a:srgbClr val="00B0F0"/>
                </a:solidFill>
              </a:rPr>
              <a:t>a Centrální sterilizace </a:t>
            </a:r>
          </a:p>
        </p:txBody>
      </p:sp>
      <p:pic>
        <p:nvPicPr>
          <p:cNvPr id="11" name="Obrázek 10">
            <a:extLst>
              <a:ext uri="{FF2B5EF4-FFF2-40B4-BE49-F238E27FC236}">
                <a16:creationId xmlns:a16="http://schemas.microsoft.com/office/drawing/2014/main" id="{5E44B104-C434-5091-7302-FE460E233C4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95486"/>
            <a:ext cx="2052000" cy="80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rázek 8">
            <a:extLst>
              <a:ext uri="{FF2B5EF4-FFF2-40B4-BE49-F238E27FC236}">
                <a16:creationId xmlns:a16="http://schemas.microsoft.com/office/drawing/2014/main" id="{3F5ADB7D-237C-4DE1-9675-AA1239DD923F}"/>
              </a:ext>
            </a:extLst>
          </p:cNvPr>
          <p:cNvPicPr>
            <a:picLocks noChangeAspect="1"/>
          </p:cNvPicPr>
          <p:nvPr/>
        </p:nvPicPr>
        <p:blipFill rotWithShape="1">
          <a:blip r:embed="rId3">
            <a:extLst>
              <a:ext uri="{28A0092B-C50C-407E-A947-70E740481C1C}">
                <a14:useLocalDpi xmlns:a14="http://schemas.microsoft.com/office/drawing/2010/main" val="0"/>
              </a:ext>
            </a:extLst>
          </a:blip>
          <a:srcRect l="3468" t="74771" r="84126" b="6192"/>
          <a:stretch/>
        </p:blipFill>
        <p:spPr bwMode="auto">
          <a:xfrm>
            <a:off x="-1" y="2499742"/>
            <a:ext cx="1149287" cy="24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Obrázek 7">
            <a:extLst>
              <a:ext uri="{FF2B5EF4-FFF2-40B4-BE49-F238E27FC236}">
                <a16:creationId xmlns:a16="http://schemas.microsoft.com/office/drawing/2014/main" id="{1F20968B-9DE9-63DE-7877-7D952BA19197}"/>
              </a:ext>
            </a:extLst>
          </p:cNvPr>
          <p:cNvPicPr>
            <a:picLocks noChangeAspect="1"/>
          </p:cNvPicPr>
          <p:nvPr/>
        </p:nvPicPr>
        <p:blipFill>
          <a:blip r:embed="rId3">
            <a:extLst>
              <a:ext uri="{28A0092B-C50C-407E-A947-70E740481C1C}">
                <a14:useLocalDpi xmlns:a14="http://schemas.microsoft.com/office/drawing/2010/main" val="0"/>
              </a:ext>
            </a:extLst>
          </a:blip>
          <a:srcRect l="21626" t="84164" b="9641"/>
          <a:stretch>
            <a:fillRect/>
          </a:stretch>
        </p:blipFill>
        <p:spPr bwMode="auto">
          <a:xfrm>
            <a:off x="1691680" y="4329036"/>
            <a:ext cx="6217933" cy="679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ástupný obsah 5">
            <a:extLst>
              <a:ext uri="{FF2B5EF4-FFF2-40B4-BE49-F238E27FC236}">
                <a16:creationId xmlns:a16="http://schemas.microsoft.com/office/drawing/2014/main" id="{133F7639-F4E0-C1AB-C702-BB194EED0D86}"/>
              </a:ext>
            </a:extLst>
          </p:cNvPr>
          <p:cNvSpPr>
            <a:spLocks noGrp="1"/>
          </p:cNvSpPr>
          <p:nvPr>
            <p:ph sz="half" idx="2"/>
          </p:nvPr>
        </p:nvSpPr>
        <p:spPr>
          <a:xfrm>
            <a:off x="755576" y="1368379"/>
            <a:ext cx="3741812" cy="3226243"/>
          </a:xfrm>
        </p:spPr>
        <p:txBody>
          <a:bodyPr>
            <a:normAutofit fontScale="47500" lnSpcReduction="20000"/>
          </a:bodyPr>
          <a:lstStyle/>
          <a:p>
            <a:r>
              <a:rPr lang="cs-CZ" sz="2500" b="1" dirty="0">
                <a:solidFill>
                  <a:schemeClr val="tx2"/>
                </a:solidFill>
              </a:rPr>
              <a:t>Nemocnice Zlínského kraje (4 nemocnice)</a:t>
            </a:r>
          </a:p>
          <a:p>
            <a:r>
              <a:rPr lang="cs-CZ" sz="2600" b="1" dirty="0">
                <a:solidFill>
                  <a:schemeClr val="tx2"/>
                </a:solidFill>
              </a:rPr>
              <a:t>309 lůžek </a:t>
            </a:r>
          </a:p>
          <a:p>
            <a:pPr lvl="1"/>
            <a:r>
              <a:rPr lang="cs-CZ" sz="2600" dirty="0">
                <a:solidFill>
                  <a:schemeClr val="tx2"/>
                </a:solidFill>
              </a:rPr>
              <a:t>248 akutní péče</a:t>
            </a:r>
          </a:p>
          <a:p>
            <a:pPr lvl="1"/>
            <a:r>
              <a:rPr lang="cs-CZ" sz="2600" dirty="0">
                <a:solidFill>
                  <a:schemeClr val="tx2"/>
                </a:solidFill>
              </a:rPr>
              <a:t>61 následná péče</a:t>
            </a:r>
          </a:p>
          <a:p>
            <a:r>
              <a:rPr lang="cs-CZ" sz="2600" b="1" dirty="0">
                <a:solidFill>
                  <a:schemeClr val="tx2"/>
                </a:solidFill>
              </a:rPr>
              <a:t>Pacienti od 18+</a:t>
            </a:r>
          </a:p>
          <a:p>
            <a:r>
              <a:rPr lang="cs-CZ" sz="2600" b="1" dirty="0">
                <a:solidFill>
                  <a:schemeClr val="tx2"/>
                </a:solidFill>
              </a:rPr>
              <a:t>Pracoviště – oddělení   </a:t>
            </a:r>
          </a:p>
          <a:p>
            <a:pPr lvl="1"/>
            <a:r>
              <a:rPr lang="cs-CZ" sz="2600" dirty="0">
                <a:solidFill>
                  <a:schemeClr val="tx2"/>
                </a:solidFill>
              </a:rPr>
              <a:t>8 lůžkových</a:t>
            </a:r>
          </a:p>
          <a:p>
            <a:pPr lvl="1"/>
            <a:r>
              <a:rPr lang="cs-CZ" sz="2600" dirty="0">
                <a:solidFill>
                  <a:schemeClr val="tx2"/>
                </a:solidFill>
              </a:rPr>
              <a:t>10 ambulantních</a:t>
            </a:r>
          </a:p>
          <a:p>
            <a:pPr lvl="1"/>
            <a:r>
              <a:rPr lang="cs-CZ" sz="2600" dirty="0">
                <a:solidFill>
                  <a:schemeClr val="tx2"/>
                </a:solidFill>
              </a:rPr>
              <a:t>5 komplementů</a:t>
            </a:r>
          </a:p>
          <a:p>
            <a:pPr lvl="1"/>
            <a:r>
              <a:rPr lang="cs-CZ" sz="2600" dirty="0">
                <a:solidFill>
                  <a:schemeClr val="tx2"/>
                </a:solidFill>
              </a:rPr>
              <a:t>COS </a:t>
            </a:r>
          </a:p>
          <a:p>
            <a:pPr lvl="1"/>
            <a:r>
              <a:rPr lang="cs-CZ" sz="2600" dirty="0">
                <a:solidFill>
                  <a:schemeClr val="tx2"/>
                </a:solidFill>
              </a:rPr>
              <a:t>ONEaCS </a:t>
            </a:r>
          </a:p>
          <a:p>
            <a:r>
              <a:rPr lang="cs-CZ" sz="2600" b="1" dirty="0">
                <a:solidFill>
                  <a:schemeClr val="tx2"/>
                </a:solidFill>
              </a:rPr>
              <a:t>750 zaměstnanců</a:t>
            </a:r>
          </a:p>
          <a:p>
            <a:endParaRPr lang="cs-CZ" sz="2600" dirty="0">
              <a:solidFill>
                <a:schemeClr val="tx2"/>
              </a:solidFill>
            </a:endParaRPr>
          </a:p>
          <a:p>
            <a:pPr marL="0"/>
            <a:r>
              <a:rPr lang="cs-CZ" sz="2600" b="1" dirty="0">
                <a:solidFill>
                  <a:schemeClr val="tx2"/>
                </a:solidFill>
              </a:rPr>
              <a:t>Rok 2025</a:t>
            </a:r>
          </a:p>
          <a:p>
            <a:pPr lvl="1"/>
            <a:r>
              <a:rPr lang="cs-CZ" sz="2200" dirty="0">
                <a:solidFill>
                  <a:schemeClr val="tx2"/>
                </a:solidFill>
              </a:rPr>
              <a:t>10 646 hospitalizací </a:t>
            </a:r>
          </a:p>
          <a:p>
            <a:pPr lvl="1"/>
            <a:r>
              <a:rPr lang="cs-CZ" sz="2200" dirty="0">
                <a:solidFill>
                  <a:schemeClr val="tx2"/>
                </a:solidFill>
              </a:rPr>
              <a:t>70 124  ošetřovacích dní</a:t>
            </a:r>
            <a:endParaRPr lang="cs-CZ" dirty="0">
              <a:solidFill>
                <a:schemeClr val="tx2"/>
              </a:solidFill>
            </a:endParaRPr>
          </a:p>
        </p:txBody>
      </p:sp>
      <p:sp>
        <p:nvSpPr>
          <p:cNvPr id="10" name="Zástupný obsah 9">
            <a:extLst>
              <a:ext uri="{FF2B5EF4-FFF2-40B4-BE49-F238E27FC236}">
                <a16:creationId xmlns:a16="http://schemas.microsoft.com/office/drawing/2014/main" id="{A0E10B7E-6CAE-88DF-FE56-75C59D2D24CE}"/>
              </a:ext>
            </a:extLst>
          </p:cNvPr>
          <p:cNvSpPr>
            <a:spLocks noGrp="1"/>
          </p:cNvSpPr>
          <p:nvPr>
            <p:ph sz="quarter" idx="4"/>
          </p:nvPr>
        </p:nvSpPr>
        <p:spPr>
          <a:xfrm>
            <a:off x="4645026" y="1631156"/>
            <a:ext cx="4041775" cy="2963466"/>
          </a:xfrm>
        </p:spPr>
        <p:txBody>
          <a:bodyPr>
            <a:normAutofit fontScale="47500" lnSpcReduction="20000"/>
          </a:bodyPr>
          <a:lstStyle/>
          <a:p>
            <a:pPr marL="0" indent="0" algn="ctr">
              <a:buNone/>
            </a:pPr>
            <a:endParaRPr lang="cs-CZ" sz="3400" b="1" i="1" dirty="0">
              <a:solidFill>
                <a:schemeClr val="tx2"/>
              </a:solidFill>
              <a:effectLst>
                <a:outerShdw blurRad="38100" dist="38100" dir="2700000" algn="tl">
                  <a:srgbClr val="000000">
                    <a:alpha val="43137"/>
                  </a:srgbClr>
                </a:outerShdw>
              </a:effectLst>
            </a:endParaRPr>
          </a:p>
          <a:p>
            <a:pPr marL="0" indent="0" algn="ctr">
              <a:buNone/>
            </a:pPr>
            <a:endParaRPr lang="cs-CZ" sz="3400" b="1" i="1" dirty="0">
              <a:solidFill>
                <a:srgbClr val="FF0000"/>
              </a:solidFill>
              <a:effectLst>
                <a:outerShdw blurRad="38100" dist="38100" dir="2700000" algn="tl">
                  <a:srgbClr val="000000">
                    <a:alpha val="43137"/>
                  </a:srgbClr>
                </a:outerShdw>
              </a:effectLst>
            </a:endParaRPr>
          </a:p>
          <a:p>
            <a:pPr marL="0" indent="0" algn="ctr">
              <a:buNone/>
            </a:pPr>
            <a:r>
              <a:rPr lang="cs-CZ" sz="3400" b="1" i="1" dirty="0">
                <a:solidFill>
                  <a:srgbClr val="FF0000"/>
                </a:solidFill>
                <a:effectLst>
                  <a:outerShdw blurRad="38100" dist="38100" dir="2700000" algn="tl">
                    <a:srgbClr val="000000">
                      <a:alpha val="43137"/>
                    </a:srgbClr>
                  </a:outerShdw>
                </a:effectLst>
              </a:rPr>
              <a:t>01.07.2022</a:t>
            </a:r>
          </a:p>
          <a:p>
            <a:pPr marL="0" indent="0" algn="ctr">
              <a:buNone/>
            </a:pPr>
            <a:r>
              <a:rPr lang="cs-CZ" sz="3400" b="1" i="1" dirty="0">
                <a:solidFill>
                  <a:srgbClr val="FF0000"/>
                </a:solidFill>
                <a:effectLst>
                  <a:outerShdw blurRad="38100" dist="38100" dir="2700000" algn="tl">
                    <a:srgbClr val="000000">
                      <a:alpha val="43137"/>
                    </a:srgbClr>
                  </a:outerShdw>
                </a:effectLst>
              </a:rPr>
              <a:t>Oddělení nemocniční epidemiologie </a:t>
            </a:r>
          </a:p>
          <a:p>
            <a:pPr marL="0" indent="0" algn="ctr">
              <a:buNone/>
            </a:pPr>
            <a:r>
              <a:rPr lang="cs-CZ" sz="3400" b="1" i="1" dirty="0">
                <a:solidFill>
                  <a:srgbClr val="FF0000"/>
                </a:solidFill>
                <a:effectLst>
                  <a:outerShdw blurRad="38100" dist="38100" dir="2700000" algn="tl">
                    <a:srgbClr val="000000">
                      <a:alpha val="43137"/>
                    </a:srgbClr>
                  </a:outerShdw>
                </a:effectLst>
              </a:rPr>
              <a:t>a Centrální sterilizace</a:t>
            </a:r>
          </a:p>
          <a:p>
            <a:pPr marL="0" indent="0">
              <a:buNone/>
            </a:pPr>
            <a:endParaRPr lang="cs-CZ" dirty="0"/>
          </a:p>
        </p:txBody>
      </p:sp>
    </p:spTree>
    <p:extLst>
      <p:ext uri="{BB962C8B-B14F-4D97-AF65-F5344CB8AC3E}">
        <p14:creationId xmlns:p14="http://schemas.microsoft.com/office/powerpoint/2010/main" val="3036354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2B6EE-5F35-2DB0-E33F-D61DEEEF3463}"/>
            </a:ext>
          </a:extLst>
        </p:cNvPr>
        <p:cNvGrpSpPr/>
        <p:nvPr/>
      </p:nvGrpSpPr>
      <p:grpSpPr>
        <a:xfrm>
          <a:off x="0" y="0"/>
          <a:ext cx="0" cy="0"/>
          <a:chOff x="0" y="0"/>
          <a:chExt cx="0" cy="0"/>
        </a:xfrm>
      </p:grpSpPr>
      <p:sp>
        <p:nvSpPr>
          <p:cNvPr id="5" name="Nadpis 1">
            <a:extLst>
              <a:ext uri="{FF2B5EF4-FFF2-40B4-BE49-F238E27FC236}">
                <a16:creationId xmlns:a16="http://schemas.microsoft.com/office/drawing/2014/main" id="{D72DD163-2394-63F3-2CFA-F5A5F51AFE66}"/>
              </a:ext>
            </a:extLst>
          </p:cNvPr>
          <p:cNvSpPr>
            <a:spLocks noGrp="1"/>
          </p:cNvSpPr>
          <p:nvPr>
            <p:ph type="title"/>
          </p:nvPr>
        </p:nvSpPr>
        <p:spPr/>
        <p:txBody>
          <a:bodyPr>
            <a:normAutofit/>
          </a:bodyPr>
          <a:lstStyle/>
          <a:p>
            <a:r>
              <a:rPr lang="cs-CZ" sz="3100" b="1" i="1" dirty="0">
                <a:solidFill>
                  <a:schemeClr val="accent1">
                    <a:lumMod val="75000"/>
                  </a:schemeClr>
                </a:solidFill>
              </a:rPr>
              <a:t>O B S A H </a:t>
            </a:r>
          </a:p>
        </p:txBody>
      </p:sp>
      <p:sp>
        <p:nvSpPr>
          <p:cNvPr id="6" name="Zástupný obsah 5">
            <a:extLst>
              <a:ext uri="{FF2B5EF4-FFF2-40B4-BE49-F238E27FC236}">
                <a16:creationId xmlns:a16="http://schemas.microsoft.com/office/drawing/2014/main" id="{45BD060A-3D7B-6CD9-04C2-6A3124138C2A}"/>
              </a:ext>
            </a:extLst>
          </p:cNvPr>
          <p:cNvSpPr>
            <a:spLocks noGrp="1"/>
          </p:cNvSpPr>
          <p:nvPr>
            <p:ph idx="1"/>
          </p:nvPr>
        </p:nvSpPr>
        <p:spPr>
          <a:xfrm>
            <a:off x="755576" y="1200151"/>
            <a:ext cx="7931224" cy="3394472"/>
          </a:xfrm>
        </p:spPr>
        <p:txBody>
          <a:bodyPr>
            <a:normAutofit lnSpcReduction="10000"/>
          </a:bodyPr>
          <a:lstStyle/>
          <a:p>
            <a:endParaRPr lang="cs-CZ" sz="2400" i="1" dirty="0">
              <a:solidFill>
                <a:srgbClr val="00B0F0"/>
              </a:solidFill>
              <a:latin typeface="+mj-lt"/>
              <a:ea typeface="+mj-ea"/>
              <a:cs typeface="+mj-cs"/>
            </a:endParaRPr>
          </a:p>
          <a:p>
            <a:r>
              <a:rPr lang="cs-CZ" sz="2400" i="1" dirty="0">
                <a:solidFill>
                  <a:srgbClr val="00B0F0"/>
                </a:solidFill>
                <a:latin typeface="+mj-lt"/>
                <a:ea typeface="+mj-ea"/>
                <a:cs typeface="+mj-cs"/>
              </a:rPr>
              <a:t>Legislativa </a:t>
            </a:r>
          </a:p>
          <a:p>
            <a:endParaRPr lang="cs-CZ" sz="2400" i="1" dirty="0">
              <a:solidFill>
                <a:srgbClr val="00B0F0"/>
              </a:solidFill>
              <a:latin typeface="+mj-lt"/>
              <a:ea typeface="+mj-ea"/>
              <a:cs typeface="+mj-cs"/>
            </a:endParaRPr>
          </a:p>
          <a:p>
            <a:r>
              <a:rPr lang="cs-CZ" sz="2400" i="1" dirty="0">
                <a:solidFill>
                  <a:srgbClr val="00B0F0"/>
                </a:solidFill>
                <a:latin typeface="+mj-lt"/>
                <a:ea typeface="+mj-ea"/>
                <a:cs typeface="+mj-cs"/>
              </a:rPr>
              <a:t>Dezinfekční řád</a:t>
            </a:r>
          </a:p>
          <a:p>
            <a:endParaRPr lang="cs-CZ" sz="2400" i="1" dirty="0">
              <a:solidFill>
                <a:srgbClr val="00B0F0"/>
              </a:solidFill>
              <a:latin typeface="+mj-lt"/>
              <a:ea typeface="+mj-ea"/>
              <a:cs typeface="+mj-cs"/>
            </a:endParaRPr>
          </a:p>
          <a:p>
            <a:r>
              <a:rPr lang="cs-CZ" sz="2400" i="1" dirty="0">
                <a:solidFill>
                  <a:srgbClr val="00B0F0"/>
                </a:solidFill>
                <a:latin typeface="+mj-lt"/>
                <a:ea typeface="+mj-ea"/>
                <a:cs typeface="+mj-cs"/>
              </a:rPr>
              <a:t>Úklid /úklidový řád </a:t>
            </a:r>
          </a:p>
          <a:p>
            <a:endParaRPr lang="cs-CZ" sz="2400" i="1" dirty="0">
              <a:solidFill>
                <a:srgbClr val="00B0F0"/>
              </a:solidFill>
              <a:latin typeface="+mj-lt"/>
              <a:ea typeface="+mj-ea"/>
              <a:cs typeface="+mj-cs"/>
            </a:endParaRPr>
          </a:p>
          <a:p>
            <a:r>
              <a:rPr lang="cs-CZ" sz="2400" i="1" dirty="0">
                <a:solidFill>
                  <a:srgbClr val="00B0F0"/>
                </a:solidFill>
                <a:latin typeface="+mj-lt"/>
                <a:ea typeface="+mj-ea"/>
                <a:cs typeface="+mj-cs"/>
              </a:rPr>
              <a:t>Praxe /kazuistika</a:t>
            </a:r>
          </a:p>
        </p:txBody>
      </p:sp>
      <p:pic>
        <p:nvPicPr>
          <p:cNvPr id="11" name="Obrázek 10">
            <a:extLst>
              <a:ext uri="{FF2B5EF4-FFF2-40B4-BE49-F238E27FC236}">
                <a16:creationId xmlns:a16="http://schemas.microsoft.com/office/drawing/2014/main" id="{CF14F194-6CB5-9C01-DC6D-598604B850C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95486"/>
            <a:ext cx="2052000" cy="80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rázek 8">
            <a:extLst>
              <a:ext uri="{FF2B5EF4-FFF2-40B4-BE49-F238E27FC236}">
                <a16:creationId xmlns:a16="http://schemas.microsoft.com/office/drawing/2014/main" id="{E606BAC0-B7F8-FD34-FBDF-8CBBEE247F0F}"/>
              </a:ext>
            </a:extLst>
          </p:cNvPr>
          <p:cNvPicPr>
            <a:picLocks noChangeAspect="1"/>
          </p:cNvPicPr>
          <p:nvPr/>
        </p:nvPicPr>
        <p:blipFill rotWithShape="1">
          <a:blip r:embed="rId3">
            <a:extLst>
              <a:ext uri="{28A0092B-C50C-407E-A947-70E740481C1C}">
                <a14:useLocalDpi xmlns:a14="http://schemas.microsoft.com/office/drawing/2010/main" val="0"/>
              </a:ext>
            </a:extLst>
          </a:blip>
          <a:srcRect l="3468" t="74771" r="84126" b="6192"/>
          <a:stretch/>
        </p:blipFill>
        <p:spPr bwMode="auto">
          <a:xfrm>
            <a:off x="-1" y="2499742"/>
            <a:ext cx="395537" cy="24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Obrázek 7">
            <a:extLst>
              <a:ext uri="{FF2B5EF4-FFF2-40B4-BE49-F238E27FC236}">
                <a16:creationId xmlns:a16="http://schemas.microsoft.com/office/drawing/2014/main" id="{244E4B6F-901D-6A29-3386-7062B2171F87}"/>
              </a:ext>
            </a:extLst>
          </p:cNvPr>
          <p:cNvPicPr>
            <a:picLocks noChangeAspect="1"/>
          </p:cNvPicPr>
          <p:nvPr/>
        </p:nvPicPr>
        <p:blipFill>
          <a:blip r:embed="rId3">
            <a:extLst>
              <a:ext uri="{28A0092B-C50C-407E-A947-70E740481C1C}">
                <a14:useLocalDpi xmlns:a14="http://schemas.microsoft.com/office/drawing/2010/main" val="0"/>
              </a:ext>
            </a:extLst>
          </a:blip>
          <a:srcRect l="21626" t="84164" b="9641"/>
          <a:stretch>
            <a:fillRect/>
          </a:stretch>
        </p:blipFill>
        <p:spPr bwMode="auto">
          <a:xfrm>
            <a:off x="1691680" y="4731544"/>
            <a:ext cx="6217933" cy="411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Obrázek 12">
            <a:extLst>
              <a:ext uri="{FF2B5EF4-FFF2-40B4-BE49-F238E27FC236}">
                <a16:creationId xmlns:a16="http://schemas.microsoft.com/office/drawing/2014/main" id="{FC74E764-28BC-285F-FEB4-4ACA5D084744}"/>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rot="794319">
            <a:off x="5351217" y="1466728"/>
            <a:ext cx="2698872" cy="2698872"/>
          </a:xfrm>
          <a:prstGeom prst="rect">
            <a:avLst/>
          </a:prstGeom>
          <a:ln>
            <a:noFill/>
          </a:ln>
          <a:effectLst>
            <a:glow rad="228600">
              <a:schemeClr val="accent5">
                <a:satMod val="175000"/>
                <a:alpha val="40000"/>
              </a:schemeClr>
            </a:glow>
            <a:outerShdw blurRad="190500" algn="tl" rotWithShape="0">
              <a:srgbClr val="000000">
                <a:alpha val="70000"/>
              </a:srgbClr>
            </a:outerShdw>
          </a:effectLst>
        </p:spPr>
      </p:pic>
    </p:spTree>
    <p:extLst>
      <p:ext uri="{BB962C8B-B14F-4D97-AF65-F5344CB8AC3E}">
        <p14:creationId xmlns:p14="http://schemas.microsoft.com/office/powerpoint/2010/main" val="3750801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F9E0C6-7D9B-BD9C-AD15-D23928960C63}"/>
            </a:ext>
          </a:extLst>
        </p:cNvPr>
        <p:cNvGrpSpPr/>
        <p:nvPr/>
      </p:nvGrpSpPr>
      <p:grpSpPr>
        <a:xfrm>
          <a:off x="0" y="0"/>
          <a:ext cx="0" cy="0"/>
          <a:chOff x="0" y="0"/>
          <a:chExt cx="0" cy="0"/>
        </a:xfrm>
      </p:grpSpPr>
      <p:sp>
        <p:nvSpPr>
          <p:cNvPr id="5" name="Nadpis 1">
            <a:extLst>
              <a:ext uri="{FF2B5EF4-FFF2-40B4-BE49-F238E27FC236}">
                <a16:creationId xmlns:a16="http://schemas.microsoft.com/office/drawing/2014/main" id="{F51F7655-A36A-B659-18AB-85529D9E88C2}"/>
              </a:ext>
            </a:extLst>
          </p:cNvPr>
          <p:cNvSpPr>
            <a:spLocks noGrp="1"/>
          </p:cNvSpPr>
          <p:nvPr>
            <p:ph type="title"/>
          </p:nvPr>
        </p:nvSpPr>
        <p:spPr>
          <a:xfrm>
            <a:off x="2591550" y="205979"/>
            <a:ext cx="6095249" cy="857250"/>
          </a:xfrm>
        </p:spPr>
        <p:txBody>
          <a:bodyPr>
            <a:normAutofit/>
          </a:bodyPr>
          <a:lstStyle/>
          <a:p>
            <a:endParaRPr lang="cs-CZ" sz="3100" b="1" i="1" dirty="0">
              <a:solidFill>
                <a:schemeClr val="accent1">
                  <a:lumMod val="75000"/>
                </a:schemeClr>
              </a:solidFill>
            </a:endParaRPr>
          </a:p>
        </p:txBody>
      </p:sp>
      <p:sp>
        <p:nvSpPr>
          <p:cNvPr id="6" name="Zástupný obsah 5">
            <a:extLst>
              <a:ext uri="{FF2B5EF4-FFF2-40B4-BE49-F238E27FC236}">
                <a16:creationId xmlns:a16="http://schemas.microsoft.com/office/drawing/2014/main" id="{F2BC1D53-E68C-2F8A-7A2C-709C07416CB3}"/>
              </a:ext>
            </a:extLst>
          </p:cNvPr>
          <p:cNvSpPr>
            <a:spLocks noGrp="1"/>
          </p:cNvSpPr>
          <p:nvPr>
            <p:ph idx="1"/>
          </p:nvPr>
        </p:nvSpPr>
        <p:spPr>
          <a:xfrm>
            <a:off x="422282" y="996452"/>
            <a:ext cx="8496945" cy="3797053"/>
          </a:xfrm>
        </p:spPr>
        <p:txBody>
          <a:bodyPr>
            <a:noAutofit/>
          </a:bodyPr>
          <a:lstStyle/>
          <a:p>
            <a:pPr marL="0" indent="0" algn="ctr">
              <a:lnSpc>
                <a:spcPct val="100000"/>
              </a:lnSpc>
              <a:spcBef>
                <a:spcPts val="0"/>
              </a:spcBef>
              <a:buNone/>
            </a:pPr>
            <a:r>
              <a:rPr lang="cs-CZ" sz="2800" b="1" i="1" dirty="0">
                <a:solidFill>
                  <a:schemeClr val="accent1">
                    <a:lumMod val="75000"/>
                  </a:schemeClr>
                </a:solidFill>
              </a:rPr>
              <a:t>Vyhláška č. 306/2012 Sb.</a:t>
            </a:r>
          </a:p>
          <a:p>
            <a:pPr marL="0" indent="0" algn="ctr">
              <a:lnSpc>
                <a:spcPct val="100000"/>
              </a:lnSpc>
              <a:spcBef>
                <a:spcPts val="0"/>
              </a:spcBef>
              <a:buNone/>
            </a:pPr>
            <a:endParaRPr lang="cs-CZ" sz="2800" b="1" i="1" dirty="0">
              <a:solidFill>
                <a:schemeClr val="accent1">
                  <a:lumMod val="75000"/>
                </a:schemeClr>
              </a:solidFill>
            </a:endParaRPr>
          </a:p>
          <a:p>
            <a:pPr marL="0" indent="0" algn="ctr">
              <a:lnSpc>
                <a:spcPct val="100000"/>
              </a:lnSpc>
              <a:spcBef>
                <a:spcPts val="0"/>
              </a:spcBef>
              <a:buNone/>
            </a:pPr>
            <a:r>
              <a:rPr lang="cs-CZ" sz="2800" b="1" i="1" dirty="0">
                <a:solidFill>
                  <a:schemeClr val="accent1">
                    <a:lumMod val="75000"/>
                  </a:schemeClr>
                </a:solidFill>
              </a:rPr>
              <a:t>o podmínkách předcházení vzniku a šíření infekčních onemocnění a o hygienických požadavcích na provoz zdravotnických zařízení a vybraných zařízení sociálních služeb</a:t>
            </a:r>
          </a:p>
          <a:p>
            <a:pPr marL="0" indent="0" algn="ctr">
              <a:lnSpc>
                <a:spcPct val="100000"/>
              </a:lnSpc>
              <a:spcBef>
                <a:spcPts val="0"/>
              </a:spcBef>
              <a:buNone/>
            </a:pPr>
            <a:endParaRPr lang="cs-CZ" sz="2800" b="1" i="1" dirty="0">
              <a:solidFill>
                <a:schemeClr val="accent1">
                  <a:lumMod val="75000"/>
                </a:schemeClr>
              </a:solidFill>
            </a:endParaRPr>
          </a:p>
          <a:p>
            <a:pPr marL="0" indent="0" algn="ctr">
              <a:lnSpc>
                <a:spcPct val="100000"/>
              </a:lnSpc>
              <a:spcBef>
                <a:spcPts val="0"/>
              </a:spcBef>
              <a:buNone/>
            </a:pPr>
            <a:r>
              <a:rPr lang="cs-CZ" sz="2000" dirty="0">
                <a:hlinkClick r:id="rId2" tooltip="§ 10 - Hygienické požadavky na úklid zdravotnických zařízení a vybraných zařízení sociálních služeb"/>
              </a:rPr>
              <a:t>§ 10 - Hygienické požadavky na úklid zdravotnických zařízení </a:t>
            </a:r>
          </a:p>
          <a:p>
            <a:pPr marL="0" indent="0" algn="ctr">
              <a:lnSpc>
                <a:spcPct val="100000"/>
              </a:lnSpc>
              <a:spcBef>
                <a:spcPts val="0"/>
              </a:spcBef>
              <a:buNone/>
            </a:pPr>
            <a:r>
              <a:rPr lang="cs-CZ" sz="2000" dirty="0">
                <a:hlinkClick r:id="rId2" tooltip="§ 10 - Hygienické požadavky na úklid zdravotnických zařízení a vybraných zařízení sociálních služeb"/>
              </a:rPr>
              <a:t>a vybraných zařízení sociálních služeb</a:t>
            </a:r>
            <a:endParaRPr lang="cs-CZ" sz="2000" b="1" i="1" dirty="0">
              <a:solidFill>
                <a:schemeClr val="accent1">
                  <a:lumMod val="75000"/>
                </a:schemeClr>
              </a:solidFill>
            </a:endParaRPr>
          </a:p>
          <a:p>
            <a:pPr marL="0" indent="0" algn="just">
              <a:lnSpc>
                <a:spcPct val="150000"/>
              </a:lnSpc>
              <a:spcBef>
                <a:spcPts val="0"/>
              </a:spcBef>
              <a:buNone/>
            </a:pPr>
            <a:endParaRPr lang="cs-CZ" sz="1500" b="1" u="sng" dirty="0"/>
          </a:p>
        </p:txBody>
      </p:sp>
      <p:pic>
        <p:nvPicPr>
          <p:cNvPr id="11" name="Obrázek 10">
            <a:extLst>
              <a:ext uri="{FF2B5EF4-FFF2-40B4-BE49-F238E27FC236}">
                <a16:creationId xmlns:a16="http://schemas.microsoft.com/office/drawing/2014/main" id="{56F2B572-E935-96BC-592B-717DDDF8BCA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195486"/>
            <a:ext cx="2052000" cy="80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rázek 8">
            <a:extLst>
              <a:ext uri="{FF2B5EF4-FFF2-40B4-BE49-F238E27FC236}">
                <a16:creationId xmlns:a16="http://schemas.microsoft.com/office/drawing/2014/main" id="{1D6410B7-C6C0-17C2-2F8E-3BE296B69622}"/>
              </a:ext>
            </a:extLst>
          </p:cNvPr>
          <p:cNvPicPr>
            <a:picLocks noChangeAspect="1"/>
          </p:cNvPicPr>
          <p:nvPr/>
        </p:nvPicPr>
        <p:blipFill rotWithShape="1">
          <a:blip r:embed="rId4">
            <a:extLst>
              <a:ext uri="{28A0092B-C50C-407E-A947-70E740481C1C}">
                <a14:useLocalDpi xmlns:a14="http://schemas.microsoft.com/office/drawing/2010/main" val="0"/>
              </a:ext>
            </a:extLst>
          </a:blip>
          <a:srcRect l="3468" t="74771" r="84126" b="6192"/>
          <a:stretch/>
        </p:blipFill>
        <p:spPr bwMode="auto">
          <a:xfrm>
            <a:off x="61663" y="2464014"/>
            <a:ext cx="189857" cy="24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3390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3DF5C-2667-7C3F-CEDC-3C66BF66FB22}"/>
            </a:ext>
          </a:extLst>
        </p:cNvPr>
        <p:cNvGrpSpPr/>
        <p:nvPr/>
      </p:nvGrpSpPr>
      <p:grpSpPr>
        <a:xfrm>
          <a:off x="0" y="0"/>
          <a:ext cx="0" cy="0"/>
          <a:chOff x="0" y="0"/>
          <a:chExt cx="0" cy="0"/>
        </a:xfrm>
      </p:grpSpPr>
      <p:sp>
        <p:nvSpPr>
          <p:cNvPr id="5" name="Nadpis 1">
            <a:extLst>
              <a:ext uri="{FF2B5EF4-FFF2-40B4-BE49-F238E27FC236}">
                <a16:creationId xmlns:a16="http://schemas.microsoft.com/office/drawing/2014/main" id="{F9ECB934-9024-DDD7-B527-C2E9D8E7713C}"/>
              </a:ext>
            </a:extLst>
          </p:cNvPr>
          <p:cNvSpPr>
            <a:spLocks noGrp="1"/>
          </p:cNvSpPr>
          <p:nvPr>
            <p:ph type="title"/>
          </p:nvPr>
        </p:nvSpPr>
        <p:spPr>
          <a:xfrm>
            <a:off x="2591550" y="205979"/>
            <a:ext cx="6095249" cy="857250"/>
          </a:xfrm>
        </p:spPr>
        <p:txBody>
          <a:bodyPr>
            <a:normAutofit/>
          </a:bodyPr>
          <a:lstStyle/>
          <a:p>
            <a:r>
              <a:rPr lang="cs-CZ" sz="3100" b="1" i="1" dirty="0">
                <a:solidFill>
                  <a:schemeClr val="accent1">
                    <a:lumMod val="75000"/>
                  </a:schemeClr>
                </a:solidFill>
              </a:rPr>
              <a:t>LEGISLATIVA §10 </a:t>
            </a:r>
            <a:r>
              <a:rPr lang="cs-CZ" sz="3100" b="1" i="1" dirty="0" err="1">
                <a:solidFill>
                  <a:schemeClr val="accent1">
                    <a:lumMod val="75000"/>
                  </a:schemeClr>
                </a:solidFill>
              </a:rPr>
              <a:t>ods</a:t>
            </a:r>
            <a:r>
              <a:rPr lang="cs-CZ" sz="3100" b="1" i="1" dirty="0">
                <a:solidFill>
                  <a:schemeClr val="accent1">
                    <a:lumMod val="75000"/>
                  </a:schemeClr>
                </a:solidFill>
              </a:rPr>
              <a:t>. 1)</a:t>
            </a:r>
          </a:p>
        </p:txBody>
      </p:sp>
      <p:sp>
        <p:nvSpPr>
          <p:cNvPr id="6" name="Zástupný obsah 5">
            <a:extLst>
              <a:ext uri="{FF2B5EF4-FFF2-40B4-BE49-F238E27FC236}">
                <a16:creationId xmlns:a16="http://schemas.microsoft.com/office/drawing/2014/main" id="{B2D87F6B-38C3-5974-DBFB-09571ECC8D0A}"/>
              </a:ext>
            </a:extLst>
          </p:cNvPr>
          <p:cNvSpPr>
            <a:spLocks noGrp="1"/>
          </p:cNvSpPr>
          <p:nvPr>
            <p:ph idx="1"/>
          </p:nvPr>
        </p:nvSpPr>
        <p:spPr>
          <a:xfrm>
            <a:off x="395535" y="1006945"/>
            <a:ext cx="8496945" cy="3797053"/>
          </a:xfrm>
        </p:spPr>
        <p:txBody>
          <a:bodyPr>
            <a:noAutofit/>
          </a:bodyPr>
          <a:lstStyle/>
          <a:p>
            <a:pPr marL="0" indent="0" algn="just">
              <a:lnSpc>
                <a:spcPct val="150000"/>
              </a:lnSpc>
              <a:spcBef>
                <a:spcPts val="0"/>
              </a:spcBef>
              <a:buNone/>
            </a:pPr>
            <a:r>
              <a:rPr lang="cs-CZ" sz="1500" b="1" dirty="0"/>
              <a:t>Úklid</a:t>
            </a:r>
            <a:r>
              <a:rPr lang="cs-CZ" sz="1500" dirty="0"/>
              <a:t> všech prostor zdravotnických zařízení a vybraných zařízení sociálních služeb se provádí </a:t>
            </a:r>
            <a:r>
              <a:rPr lang="cs-CZ" sz="1500" b="1" u="sng" dirty="0"/>
              <a:t>denně na vlhko, v případě potřeby i častěji. </a:t>
            </a:r>
          </a:p>
          <a:p>
            <a:pPr marL="0" indent="0" algn="just">
              <a:lnSpc>
                <a:spcPct val="150000"/>
              </a:lnSpc>
              <a:spcBef>
                <a:spcPts val="0"/>
              </a:spcBef>
              <a:buNone/>
            </a:pPr>
            <a:r>
              <a:rPr lang="cs-CZ" sz="1500" dirty="0"/>
              <a:t>Tomuto způsobu úklidu musí odpovídat podle charakteru provozu podlahová krytina. </a:t>
            </a:r>
          </a:p>
          <a:p>
            <a:pPr marL="0" indent="0" algn="just">
              <a:lnSpc>
                <a:spcPct val="150000"/>
              </a:lnSpc>
              <a:spcBef>
                <a:spcPts val="0"/>
              </a:spcBef>
              <a:buNone/>
            </a:pPr>
            <a:r>
              <a:rPr lang="cs-CZ" sz="1500" dirty="0"/>
              <a:t>Na </a:t>
            </a:r>
            <a:r>
              <a:rPr lang="cs-CZ" sz="1500" b="1" u="sng" dirty="0"/>
              <a:t>operačních a zákrokových sálech</a:t>
            </a:r>
            <a:r>
              <a:rPr lang="cs-CZ" sz="1500" dirty="0"/>
              <a:t>, kde jsou prováděny výkony porušující integritu kůže nebo sliznic, se úklid provádí vždy </a:t>
            </a:r>
            <a:r>
              <a:rPr lang="cs-CZ" sz="1500" b="1" u="sng" dirty="0"/>
              <a:t>před začátkem operačního programu a vždy po každém pacientovi</a:t>
            </a:r>
            <a:r>
              <a:rPr lang="cs-CZ" sz="1500" u="sng" dirty="0"/>
              <a:t>. </a:t>
            </a:r>
          </a:p>
          <a:p>
            <a:pPr marL="0" indent="0" algn="just">
              <a:lnSpc>
                <a:spcPct val="150000"/>
              </a:lnSpc>
              <a:spcBef>
                <a:spcPts val="0"/>
              </a:spcBef>
              <a:buNone/>
            </a:pPr>
            <a:r>
              <a:rPr lang="cs-CZ" sz="1500" dirty="0"/>
              <a:t>Na pracovištích </a:t>
            </a:r>
            <a:r>
              <a:rPr lang="cs-CZ" sz="1500" b="1" u="sng" dirty="0"/>
              <a:t>akutní lůžkové péče intenzivní se úklid provádí třikrát denně</a:t>
            </a:r>
            <a:r>
              <a:rPr lang="cs-CZ" sz="1500" dirty="0"/>
              <a:t>, v místnostech, kde se provádí </a:t>
            </a:r>
            <a:r>
              <a:rPr lang="cs-CZ" sz="1500" b="1" dirty="0"/>
              <a:t>odběr biologického materiálu, minimálně jednou denně </a:t>
            </a:r>
            <a:r>
              <a:rPr lang="cs-CZ" sz="1500" dirty="0"/>
              <a:t>podle provozní doby. </a:t>
            </a:r>
          </a:p>
          <a:p>
            <a:pPr marL="0" indent="0" algn="just">
              <a:lnSpc>
                <a:spcPct val="150000"/>
              </a:lnSpc>
              <a:spcBef>
                <a:spcPts val="0"/>
              </a:spcBef>
              <a:buNone/>
            </a:pPr>
            <a:r>
              <a:rPr lang="cs-CZ" sz="1500" b="1" u="sng" dirty="0">
                <a:solidFill>
                  <a:srgbClr val="FF0000"/>
                </a:solidFill>
              </a:rPr>
              <a:t>Frekvence úklidu na ostatních pracovištích je přizpůsobena charakteru provozu a je stanovena v provozním řádu. </a:t>
            </a:r>
          </a:p>
          <a:p>
            <a:pPr marL="0" indent="0" algn="just">
              <a:lnSpc>
                <a:spcPct val="150000"/>
              </a:lnSpc>
              <a:spcBef>
                <a:spcPts val="0"/>
              </a:spcBef>
              <a:buNone/>
            </a:pPr>
            <a:r>
              <a:rPr lang="cs-CZ" sz="1500" dirty="0"/>
              <a:t>V případě </a:t>
            </a:r>
            <a:r>
              <a:rPr lang="cs-CZ" sz="1500" b="1" dirty="0"/>
              <a:t>úklidu prováděného subjektem odlišným od poskytovatele </a:t>
            </a:r>
            <a:r>
              <a:rPr lang="cs-CZ" sz="1500" dirty="0"/>
              <a:t>zdravotních služeb nebo vybraného zařízení sociálních služeb </a:t>
            </a:r>
            <a:r>
              <a:rPr lang="cs-CZ" sz="1500" b="1" dirty="0"/>
              <a:t>postupuje pověřený odpovědný pracovník podle smlouvy a </a:t>
            </a:r>
            <a:r>
              <a:rPr lang="cs-CZ" sz="1500" b="1" u="sng" dirty="0"/>
              <a:t>dezinfekčního nebo úklidového řádu.</a:t>
            </a:r>
          </a:p>
        </p:txBody>
      </p:sp>
      <p:pic>
        <p:nvPicPr>
          <p:cNvPr id="11" name="Obrázek 10">
            <a:extLst>
              <a:ext uri="{FF2B5EF4-FFF2-40B4-BE49-F238E27FC236}">
                <a16:creationId xmlns:a16="http://schemas.microsoft.com/office/drawing/2014/main" id="{C5327E25-EB7E-7074-AE8F-96815B593BE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95486"/>
            <a:ext cx="2052000" cy="80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rázek 8">
            <a:extLst>
              <a:ext uri="{FF2B5EF4-FFF2-40B4-BE49-F238E27FC236}">
                <a16:creationId xmlns:a16="http://schemas.microsoft.com/office/drawing/2014/main" id="{F9EE334C-01A3-9643-2E4B-6F3BBD00B7C9}"/>
              </a:ext>
            </a:extLst>
          </p:cNvPr>
          <p:cNvPicPr>
            <a:picLocks noChangeAspect="1"/>
          </p:cNvPicPr>
          <p:nvPr/>
        </p:nvPicPr>
        <p:blipFill rotWithShape="1">
          <a:blip r:embed="rId3">
            <a:extLst>
              <a:ext uri="{28A0092B-C50C-407E-A947-70E740481C1C}">
                <a14:useLocalDpi xmlns:a14="http://schemas.microsoft.com/office/drawing/2010/main" val="0"/>
              </a:ext>
            </a:extLst>
          </a:blip>
          <a:srcRect l="3468" t="74771" r="84126" b="6192"/>
          <a:stretch/>
        </p:blipFill>
        <p:spPr bwMode="auto">
          <a:xfrm>
            <a:off x="61663" y="2464014"/>
            <a:ext cx="189857" cy="24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0829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5EFD6-398F-CD25-3DCD-645C2BC1C1B0}"/>
            </a:ext>
          </a:extLst>
        </p:cNvPr>
        <p:cNvGrpSpPr/>
        <p:nvPr/>
      </p:nvGrpSpPr>
      <p:grpSpPr>
        <a:xfrm>
          <a:off x="0" y="0"/>
          <a:ext cx="0" cy="0"/>
          <a:chOff x="0" y="0"/>
          <a:chExt cx="0" cy="0"/>
        </a:xfrm>
      </p:grpSpPr>
      <p:sp>
        <p:nvSpPr>
          <p:cNvPr id="5" name="Nadpis 1">
            <a:extLst>
              <a:ext uri="{FF2B5EF4-FFF2-40B4-BE49-F238E27FC236}">
                <a16:creationId xmlns:a16="http://schemas.microsoft.com/office/drawing/2014/main" id="{97BD6135-A09D-0AAB-4574-1AE7E04265A1}"/>
              </a:ext>
            </a:extLst>
          </p:cNvPr>
          <p:cNvSpPr>
            <a:spLocks noGrp="1"/>
          </p:cNvSpPr>
          <p:nvPr>
            <p:ph type="title"/>
          </p:nvPr>
        </p:nvSpPr>
        <p:spPr>
          <a:xfrm>
            <a:off x="2447536" y="205979"/>
            <a:ext cx="6239264" cy="857250"/>
          </a:xfrm>
        </p:spPr>
        <p:txBody>
          <a:bodyPr>
            <a:normAutofit/>
          </a:bodyPr>
          <a:lstStyle/>
          <a:p>
            <a:r>
              <a:rPr lang="cs-CZ" sz="3100" b="1" i="1" dirty="0">
                <a:solidFill>
                  <a:schemeClr val="accent1">
                    <a:lumMod val="75000"/>
                  </a:schemeClr>
                </a:solidFill>
              </a:rPr>
              <a:t>LEGISLATIVA §10 </a:t>
            </a:r>
            <a:r>
              <a:rPr lang="cs-CZ" sz="3100" b="1" i="1" dirty="0" err="1">
                <a:solidFill>
                  <a:schemeClr val="accent1">
                    <a:lumMod val="75000"/>
                  </a:schemeClr>
                </a:solidFill>
              </a:rPr>
              <a:t>ods</a:t>
            </a:r>
            <a:r>
              <a:rPr lang="cs-CZ" sz="3100" b="1" i="1" dirty="0">
                <a:solidFill>
                  <a:schemeClr val="accent1">
                    <a:lumMod val="75000"/>
                  </a:schemeClr>
                </a:solidFill>
              </a:rPr>
              <a:t>. 2)</a:t>
            </a:r>
          </a:p>
        </p:txBody>
      </p:sp>
      <p:sp>
        <p:nvSpPr>
          <p:cNvPr id="6" name="Zástupný obsah 5">
            <a:extLst>
              <a:ext uri="{FF2B5EF4-FFF2-40B4-BE49-F238E27FC236}">
                <a16:creationId xmlns:a16="http://schemas.microsoft.com/office/drawing/2014/main" id="{0CA82EC6-1A61-4243-5F2F-5543D78247A6}"/>
              </a:ext>
            </a:extLst>
          </p:cNvPr>
          <p:cNvSpPr>
            <a:spLocks noGrp="1"/>
          </p:cNvSpPr>
          <p:nvPr>
            <p:ph idx="1"/>
          </p:nvPr>
        </p:nvSpPr>
        <p:spPr>
          <a:xfrm>
            <a:off x="395535" y="1006945"/>
            <a:ext cx="8496945" cy="3797053"/>
          </a:xfrm>
        </p:spPr>
        <p:txBody>
          <a:bodyPr>
            <a:noAutofit/>
          </a:bodyPr>
          <a:lstStyle/>
          <a:p>
            <a:pPr marL="0" indent="0" algn="just">
              <a:lnSpc>
                <a:spcPct val="150000"/>
              </a:lnSpc>
              <a:spcBef>
                <a:spcPts val="0"/>
              </a:spcBef>
              <a:buNone/>
            </a:pPr>
            <a:r>
              <a:rPr lang="cs-CZ" sz="1800" dirty="0"/>
              <a:t>Na pracovištích </a:t>
            </a:r>
            <a:r>
              <a:rPr lang="cs-CZ" sz="1800" b="1" dirty="0"/>
              <a:t>lůžkové, jednodenní a ambulantní péče, na operačních a zákrokových sálech, v laboratořích a tam, kde je prováděn odběr biologického materiálu a výkony porušující integritu kůže nebo sliznic, na záchodech a v koupelnách </a:t>
            </a:r>
            <a:r>
              <a:rPr lang="cs-CZ" sz="1800" dirty="0"/>
              <a:t>se při úklidu používají běžné čisticí přípravky a </a:t>
            </a:r>
            <a:r>
              <a:rPr lang="cs-CZ" sz="1800" b="1" u="sng" dirty="0">
                <a:solidFill>
                  <a:srgbClr val="0070C0"/>
                </a:solidFill>
              </a:rPr>
              <a:t>dezinfekční přípravky s </a:t>
            </a:r>
            <a:r>
              <a:rPr lang="cs-CZ" sz="1800" b="1" u="sng" dirty="0" err="1">
                <a:solidFill>
                  <a:srgbClr val="0070C0"/>
                </a:solidFill>
              </a:rPr>
              <a:t>virucidním</a:t>
            </a:r>
            <a:r>
              <a:rPr lang="cs-CZ" sz="1800" b="1" u="sng" dirty="0">
                <a:solidFill>
                  <a:srgbClr val="0070C0"/>
                </a:solidFill>
              </a:rPr>
              <a:t> účinkem dle hodnocení rizika přenosu infekčního agens </a:t>
            </a:r>
            <a:r>
              <a:rPr lang="cs-CZ" sz="1800" dirty="0"/>
              <a:t>a rizika vzniku a šíření infekcí spojených se zdravotní péčí; </a:t>
            </a:r>
            <a:r>
              <a:rPr lang="cs-CZ" sz="1800" b="1" u="sng" dirty="0">
                <a:solidFill>
                  <a:srgbClr val="0070C0"/>
                </a:solidFill>
              </a:rPr>
              <a:t>dezinfekční přípravky se širším spektrem účinnosti se používají na pracovištích s výskytem infekčního agens vyžadujícího danou účinnost</a:t>
            </a:r>
            <a:r>
              <a:rPr lang="cs-CZ" sz="1800" dirty="0">
                <a:solidFill>
                  <a:srgbClr val="0070C0"/>
                </a:solidFill>
              </a:rPr>
              <a:t>. </a:t>
            </a:r>
          </a:p>
          <a:p>
            <a:pPr marL="0" indent="0" algn="just">
              <a:lnSpc>
                <a:spcPct val="150000"/>
              </a:lnSpc>
              <a:spcBef>
                <a:spcPts val="0"/>
              </a:spcBef>
              <a:buNone/>
            </a:pPr>
            <a:r>
              <a:rPr lang="cs-CZ" sz="1800" dirty="0"/>
              <a:t>Při úklidu ostatních prostorů lze používat běžné čisticí přípravky.</a:t>
            </a:r>
            <a:endParaRPr lang="cs-CZ" sz="1800" b="1" u="sng" dirty="0"/>
          </a:p>
        </p:txBody>
      </p:sp>
      <p:pic>
        <p:nvPicPr>
          <p:cNvPr id="11" name="Obrázek 10">
            <a:extLst>
              <a:ext uri="{FF2B5EF4-FFF2-40B4-BE49-F238E27FC236}">
                <a16:creationId xmlns:a16="http://schemas.microsoft.com/office/drawing/2014/main" id="{272CDA4E-F1D8-C983-C6D2-96991EA7BB9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95486"/>
            <a:ext cx="2052000" cy="80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rázek 8">
            <a:extLst>
              <a:ext uri="{FF2B5EF4-FFF2-40B4-BE49-F238E27FC236}">
                <a16:creationId xmlns:a16="http://schemas.microsoft.com/office/drawing/2014/main" id="{F7B5078D-94DA-05B9-6F75-EF7674251376}"/>
              </a:ext>
            </a:extLst>
          </p:cNvPr>
          <p:cNvPicPr>
            <a:picLocks noChangeAspect="1"/>
          </p:cNvPicPr>
          <p:nvPr/>
        </p:nvPicPr>
        <p:blipFill rotWithShape="1">
          <a:blip r:embed="rId3">
            <a:extLst>
              <a:ext uri="{28A0092B-C50C-407E-A947-70E740481C1C}">
                <a14:useLocalDpi xmlns:a14="http://schemas.microsoft.com/office/drawing/2010/main" val="0"/>
              </a:ext>
            </a:extLst>
          </a:blip>
          <a:srcRect l="3468" t="74771" r="84126" b="6192"/>
          <a:stretch/>
        </p:blipFill>
        <p:spPr bwMode="auto">
          <a:xfrm>
            <a:off x="61663" y="2464014"/>
            <a:ext cx="189857" cy="24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58700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F0955-4E4E-E1AB-1185-B6EC51C77FDF}"/>
            </a:ext>
          </a:extLst>
        </p:cNvPr>
        <p:cNvGrpSpPr/>
        <p:nvPr/>
      </p:nvGrpSpPr>
      <p:grpSpPr>
        <a:xfrm>
          <a:off x="0" y="0"/>
          <a:ext cx="0" cy="0"/>
          <a:chOff x="0" y="0"/>
          <a:chExt cx="0" cy="0"/>
        </a:xfrm>
      </p:grpSpPr>
      <p:sp>
        <p:nvSpPr>
          <p:cNvPr id="5" name="Nadpis 1">
            <a:extLst>
              <a:ext uri="{FF2B5EF4-FFF2-40B4-BE49-F238E27FC236}">
                <a16:creationId xmlns:a16="http://schemas.microsoft.com/office/drawing/2014/main" id="{5AFB8B87-E659-8877-A0D4-2CDFA7A53042}"/>
              </a:ext>
            </a:extLst>
          </p:cNvPr>
          <p:cNvSpPr>
            <a:spLocks noGrp="1"/>
          </p:cNvSpPr>
          <p:nvPr>
            <p:ph type="title"/>
          </p:nvPr>
        </p:nvSpPr>
        <p:spPr>
          <a:xfrm>
            <a:off x="2447536" y="205979"/>
            <a:ext cx="6239264" cy="857250"/>
          </a:xfrm>
        </p:spPr>
        <p:txBody>
          <a:bodyPr>
            <a:normAutofit/>
          </a:bodyPr>
          <a:lstStyle/>
          <a:p>
            <a:r>
              <a:rPr lang="cs-CZ" sz="3100" b="1" i="1" dirty="0">
                <a:solidFill>
                  <a:schemeClr val="accent1">
                    <a:lumMod val="75000"/>
                  </a:schemeClr>
                </a:solidFill>
              </a:rPr>
              <a:t>LEGISLATIVA §10 </a:t>
            </a:r>
            <a:r>
              <a:rPr lang="cs-CZ" sz="3100" b="1" i="1" dirty="0" err="1">
                <a:solidFill>
                  <a:schemeClr val="accent1">
                    <a:lumMod val="75000"/>
                  </a:schemeClr>
                </a:solidFill>
              </a:rPr>
              <a:t>ods</a:t>
            </a:r>
            <a:r>
              <a:rPr lang="cs-CZ" sz="3100" b="1" i="1" dirty="0">
                <a:solidFill>
                  <a:schemeClr val="accent1">
                    <a:lumMod val="75000"/>
                  </a:schemeClr>
                </a:solidFill>
              </a:rPr>
              <a:t>. 3) a 4)</a:t>
            </a:r>
          </a:p>
        </p:txBody>
      </p:sp>
      <p:sp>
        <p:nvSpPr>
          <p:cNvPr id="6" name="Zástupný obsah 5">
            <a:extLst>
              <a:ext uri="{FF2B5EF4-FFF2-40B4-BE49-F238E27FC236}">
                <a16:creationId xmlns:a16="http://schemas.microsoft.com/office/drawing/2014/main" id="{5AB84229-4358-1F60-34D9-AD9F05F634BF}"/>
              </a:ext>
            </a:extLst>
          </p:cNvPr>
          <p:cNvSpPr>
            <a:spLocks noGrp="1"/>
          </p:cNvSpPr>
          <p:nvPr>
            <p:ph idx="1"/>
          </p:nvPr>
        </p:nvSpPr>
        <p:spPr>
          <a:xfrm>
            <a:off x="395535" y="1006945"/>
            <a:ext cx="8496945" cy="3797053"/>
          </a:xfrm>
        </p:spPr>
        <p:txBody>
          <a:bodyPr>
            <a:noAutofit/>
          </a:bodyPr>
          <a:lstStyle/>
          <a:p>
            <a:pPr marL="0" indent="0">
              <a:lnSpc>
                <a:spcPct val="150000"/>
              </a:lnSpc>
              <a:spcBef>
                <a:spcPts val="0"/>
              </a:spcBef>
              <a:buNone/>
            </a:pPr>
            <a:r>
              <a:rPr lang="cs-CZ" sz="1600" b="1" dirty="0"/>
              <a:t>(3)</a:t>
            </a:r>
          </a:p>
          <a:p>
            <a:pPr marL="0" indent="0">
              <a:lnSpc>
                <a:spcPct val="150000"/>
              </a:lnSpc>
              <a:spcBef>
                <a:spcPts val="0"/>
              </a:spcBef>
              <a:buNone/>
            </a:pPr>
            <a:r>
              <a:rPr lang="cs-CZ" sz="1600" b="1" dirty="0"/>
              <a:t>Každé pracoviště má vyčleněny podle účelu použití vlastní úklidové prostředky</a:t>
            </a:r>
            <a:r>
              <a:rPr lang="cs-CZ" sz="1600" dirty="0"/>
              <a:t> nebo úklidové stroje, </a:t>
            </a:r>
            <a:r>
              <a:rPr lang="cs-CZ" sz="1600" b="1" dirty="0"/>
              <a:t>výjimkou jsou pouze standardní </a:t>
            </a:r>
            <a:r>
              <a:rPr lang="cs-CZ" sz="1600" dirty="0"/>
              <a:t>ambulantní a lůžková oddělení stejného typu a charakteru skladby fyzických osob.</a:t>
            </a:r>
          </a:p>
          <a:p>
            <a:pPr marL="0" indent="0">
              <a:lnSpc>
                <a:spcPct val="150000"/>
              </a:lnSpc>
              <a:spcBef>
                <a:spcPts val="0"/>
              </a:spcBef>
              <a:buNone/>
            </a:pPr>
            <a:r>
              <a:rPr lang="cs-CZ" sz="1600" b="1" dirty="0"/>
              <a:t>(4)</a:t>
            </a:r>
          </a:p>
          <a:p>
            <a:pPr marL="0" indent="0">
              <a:lnSpc>
                <a:spcPct val="150000"/>
              </a:lnSpc>
              <a:spcBef>
                <a:spcPts val="0"/>
              </a:spcBef>
              <a:buNone/>
            </a:pPr>
            <a:r>
              <a:rPr lang="cs-CZ" sz="1600" dirty="0"/>
              <a:t>Při </a:t>
            </a:r>
            <a:r>
              <a:rPr lang="cs-CZ" sz="1600" b="1" dirty="0"/>
              <a:t>kontaminaci ploch biologickým materiálem </a:t>
            </a:r>
            <a:r>
              <a:rPr lang="cs-CZ" sz="1600" dirty="0"/>
              <a:t>se provede okamžitá dekontaminace potřísněného místa zejména překrytím buničitou vatou nebo jednorázovou utěrkou navlhčenou dezinfekčním </a:t>
            </a:r>
            <a:r>
              <a:rPr lang="cs-CZ" sz="1600" b="1" dirty="0"/>
              <a:t>roztokem s </a:t>
            </a:r>
            <a:r>
              <a:rPr lang="cs-CZ" sz="1600" b="1" dirty="0" err="1"/>
              <a:t>virucidním</a:t>
            </a:r>
            <a:r>
              <a:rPr lang="cs-CZ" sz="1600" b="1" dirty="0"/>
              <a:t> účinkem nebo zasypáním absorpčními granulemi s dezinfekčním účinkem</a:t>
            </a:r>
            <a:r>
              <a:rPr lang="cs-CZ" sz="1600" dirty="0"/>
              <a:t>. Kontaminované místo se po uplynutí expoziční doby dezinfekčního přípravku očistí obvyklým způsobem. </a:t>
            </a:r>
            <a:r>
              <a:rPr lang="cs-CZ" sz="1600" b="1" dirty="0"/>
              <a:t>Použitá lůžka a matrace </a:t>
            </a:r>
            <a:r>
              <a:rPr lang="cs-CZ" sz="1600" dirty="0"/>
              <a:t>se dezinfikují v pokoji nebo centrální úpravně lůžek </a:t>
            </a:r>
            <a:r>
              <a:rPr lang="cs-CZ" sz="1600" b="1" dirty="0"/>
              <a:t>dezinfekčním prostředkem s </a:t>
            </a:r>
            <a:r>
              <a:rPr lang="cs-CZ" sz="1600" b="1" dirty="0" err="1"/>
              <a:t>virucidním</a:t>
            </a:r>
            <a:r>
              <a:rPr lang="cs-CZ" sz="1600" b="1" dirty="0"/>
              <a:t> účinkem po každém propuštění pacienta nebo klienta.</a:t>
            </a:r>
            <a:endParaRPr lang="cs-CZ" sz="1600" b="1" u="sng" dirty="0"/>
          </a:p>
        </p:txBody>
      </p:sp>
      <p:pic>
        <p:nvPicPr>
          <p:cNvPr id="11" name="Obrázek 10">
            <a:extLst>
              <a:ext uri="{FF2B5EF4-FFF2-40B4-BE49-F238E27FC236}">
                <a16:creationId xmlns:a16="http://schemas.microsoft.com/office/drawing/2014/main" id="{6D5D005B-DBB2-5466-4383-1B74B843B07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95486"/>
            <a:ext cx="2052000" cy="80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rázek 8">
            <a:extLst>
              <a:ext uri="{FF2B5EF4-FFF2-40B4-BE49-F238E27FC236}">
                <a16:creationId xmlns:a16="http://schemas.microsoft.com/office/drawing/2014/main" id="{A325F4EC-1827-E2F8-679B-FD2CEB3C29EC}"/>
              </a:ext>
            </a:extLst>
          </p:cNvPr>
          <p:cNvPicPr>
            <a:picLocks noChangeAspect="1"/>
          </p:cNvPicPr>
          <p:nvPr/>
        </p:nvPicPr>
        <p:blipFill rotWithShape="1">
          <a:blip r:embed="rId3">
            <a:extLst>
              <a:ext uri="{28A0092B-C50C-407E-A947-70E740481C1C}">
                <a14:useLocalDpi xmlns:a14="http://schemas.microsoft.com/office/drawing/2010/main" val="0"/>
              </a:ext>
            </a:extLst>
          </a:blip>
          <a:srcRect l="3468" t="74771" r="84126" b="6192"/>
          <a:stretch/>
        </p:blipFill>
        <p:spPr bwMode="auto">
          <a:xfrm>
            <a:off x="61663" y="2464014"/>
            <a:ext cx="189857" cy="24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31816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F726E-B003-7F9C-7D70-C5758EC9D19C}"/>
            </a:ext>
          </a:extLst>
        </p:cNvPr>
        <p:cNvGrpSpPr/>
        <p:nvPr/>
      </p:nvGrpSpPr>
      <p:grpSpPr>
        <a:xfrm>
          <a:off x="0" y="0"/>
          <a:ext cx="0" cy="0"/>
          <a:chOff x="0" y="0"/>
          <a:chExt cx="0" cy="0"/>
        </a:xfrm>
      </p:grpSpPr>
      <p:sp>
        <p:nvSpPr>
          <p:cNvPr id="5" name="Nadpis 1">
            <a:extLst>
              <a:ext uri="{FF2B5EF4-FFF2-40B4-BE49-F238E27FC236}">
                <a16:creationId xmlns:a16="http://schemas.microsoft.com/office/drawing/2014/main" id="{8D1D45C9-6808-9B00-682F-CC6A91CC438E}"/>
              </a:ext>
            </a:extLst>
          </p:cNvPr>
          <p:cNvSpPr>
            <a:spLocks noGrp="1"/>
          </p:cNvSpPr>
          <p:nvPr>
            <p:ph type="title"/>
          </p:nvPr>
        </p:nvSpPr>
        <p:spPr>
          <a:xfrm>
            <a:off x="2591550" y="205979"/>
            <a:ext cx="6095249" cy="857250"/>
          </a:xfrm>
        </p:spPr>
        <p:txBody>
          <a:bodyPr>
            <a:normAutofit/>
          </a:bodyPr>
          <a:lstStyle/>
          <a:p>
            <a:r>
              <a:rPr lang="cs-CZ" sz="3100" b="1" i="1" dirty="0">
                <a:solidFill>
                  <a:schemeClr val="accent1">
                    <a:lumMod val="75000"/>
                  </a:schemeClr>
                </a:solidFill>
              </a:rPr>
              <a:t>LEGISLATIVA §10 </a:t>
            </a:r>
            <a:r>
              <a:rPr lang="cs-CZ" sz="3100" b="1" i="1" dirty="0" err="1">
                <a:solidFill>
                  <a:schemeClr val="accent1">
                    <a:lumMod val="75000"/>
                  </a:schemeClr>
                </a:solidFill>
              </a:rPr>
              <a:t>ods</a:t>
            </a:r>
            <a:r>
              <a:rPr lang="cs-CZ" sz="3100" b="1" i="1" dirty="0">
                <a:solidFill>
                  <a:schemeClr val="accent1">
                    <a:lumMod val="75000"/>
                  </a:schemeClr>
                </a:solidFill>
              </a:rPr>
              <a:t>. 5)</a:t>
            </a:r>
          </a:p>
        </p:txBody>
      </p:sp>
      <p:sp>
        <p:nvSpPr>
          <p:cNvPr id="6" name="Zástupný obsah 5">
            <a:extLst>
              <a:ext uri="{FF2B5EF4-FFF2-40B4-BE49-F238E27FC236}">
                <a16:creationId xmlns:a16="http://schemas.microsoft.com/office/drawing/2014/main" id="{E01C0567-F953-9B3A-0C97-683D5F7517BB}"/>
              </a:ext>
            </a:extLst>
          </p:cNvPr>
          <p:cNvSpPr>
            <a:spLocks noGrp="1"/>
          </p:cNvSpPr>
          <p:nvPr>
            <p:ph idx="1"/>
          </p:nvPr>
        </p:nvSpPr>
        <p:spPr>
          <a:xfrm>
            <a:off x="395535" y="1006945"/>
            <a:ext cx="8496945" cy="3797053"/>
          </a:xfrm>
        </p:spPr>
        <p:txBody>
          <a:bodyPr>
            <a:noAutofit/>
          </a:bodyPr>
          <a:lstStyle/>
          <a:p>
            <a:pPr marL="0" indent="0" algn="just">
              <a:lnSpc>
                <a:spcPct val="150000"/>
              </a:lnSpc>
              <a:spcBef>
                <a:spcPts val="0"/>
              </a:spcBef>
              <a:buNone/>
            </a:pPr>
            <a:r>
              <a:rPr lang="cs-CZ" sz="1400" b="1" dirty="0"/>
              <a:t>Odpad se třídí v místě vzniku</a:t>
            </a:r>
            <a:r>
              <a:rPr lang="cs-CZ" sz="1400" dirty="0"/>
              <a:t>, nebezpečný odpad se ukládá do označených, oddělených, krytých, uzavíratelných, nepropustných a mechanicky odolných obalů, podle možnosti spalitelných bez nutnosti další manipulace s odpadem. </a:t>
            </a:r>
          </a:p>
          <a:p>
            <a:pPr marL="0" indent="0" algn="just">
              <a:lnSpc>
                <a:spcPct val="150000"/>
              </a:lnSpc>
              <a:spcBef>
                <a:spcPts val="0"/>
              </a:spcBef>
              <a:buNone/>
            </a:pPr>
            <a:r>
              <a:rPr lang="cs-CZ" sz="1400" b="1" dirty="0"/>
              <a:t>Ostrý odpad se ukládá do označených obalů, které musí odpovídat požadavkům jiného právního předpisu</a:t>
            </a:r>
            <a:r>
              <a:rPr lang="cs-CZ" sz="1400" b="1" baseline="30000" dirty="0">
                <a:hlinkClick r:id="rId2"/>
              </a:rPr>
              <a:t>2</a:t>
            </a:r>
            <a:r>
              <a:rPr lang="cs-CZ" sz="1400" b="1" dirty="0">
                <a:hlinkClick r:id="rId2"/>
              </a:rPr>
              <a:t>)</a:t>
            </a:r>
            <a:r>
              <a:rPr lang="cs-CZ" sz="1400" dirty="0"/>
              <a:t>. </a:t>
            </a:r>
          </a:p>
          <a:p>
            <a:pPr marL="0" indent="0" algn="just">
              <a:lnSpc>
                <a:spcPct val="150000"/>
              </a:lnSpc>
              <a:spcBef>
                <a:spcPts val="0"/>
              </a:spcBef>
              <a:buNone/>
            </a:pPr>
            <a:r>
              <a:rPr lang="cs-CZ" sz="1400" dirty="0"/>
              <a:t>Nebezpečné odpady se neukládají do papírových obalů. Nebezpečný odpad vznikající u lůžek pacientů nebo klientů se z místnosti odnáší bezprostředně, z pracoviště pak průběžně, nejméně jednou za 24 hodin. </a:t>
            </a:r>
          </a:p>
          <a:p>
            <a:pPr marL="0" indent="0" algn="just">
              <a:lnSpc>
                <a:spcPct val="150000"/>
              </a:lnSpc>
              <a:spcBef>
                <a:spcPts val="0"/>
              </a:spcBef>
              <a:buNone/>
            </a:pPr>
            <a:r>
              <a:rPr lang="cs-CZ" sz="1400" dirty="0"/>
              <a:t>Soustřeďování tohoto odpadu se provádí podle provozního řádu zařízení v nádobách k tomu určených, které musí odpovídat požadavkům podle jiného právního předpisu</a:t>
            </a:r>
            <a:r>
              <a:rPr lang="cs-CZ" sz="1400" b="1" baseline="30000" dirty="0">
                <a:hlinkClick r:id="rId2"/>
              </a:rPr>
              <a:t>2</a:t>
            </a:r>
            <a:r>
              <a:rPr lang="cs-CZ" sz="1400" b="1" dirty="0">
                <a:hlinkClick r:id="rId2"/>
              </a:rPr>
              <a:t>)</a:t>
            </a:r>
            <a:r>
              <a:rPr lang="cs-CZ" sz="1400" dirty="0"/>
              <a:t>. </a:t>
            </a:r>
          </a:p>
          <a:p>
            <a:pPr marL="0" indent="0" algn="just">
              <a:lnSpc>
                <a:spcPct val="150000"/>
              </a:lnSpc>
              <a:spcBef>
                <a:spcPts val="0"/>
              </a:spcBef>
              <a:buNone/>
            </a:pPr>
            <a:r>
              <a:rPr lang="cs-CZ" sz="1400" b="1" u="sng" dirty="0">
                <a:solidFill>
                  <a:srgbClr val="FF0000"/>
                </a:solidFill>
              </a:rPr>
              <a:t>Soustřeďování nebezpečného infekčního a anatomického odpadu před jeho konečným zpracováním je možné nejdéle 3 dny, a to ve vyhrazeném uzavřeném prostoru, nebo po dobu 1 měsíce v mrazicím nebo chlazeném prostoru při teplotě maximálně 8 °C</a:t>
            </a:r>
            <a:r>
              <a:rPr lang="cs-CZ" sz="1400" b="1" dirty="0"/>
              <a:t>. </a:t>
            </a:r>
          </a:p>
        </p:txBody>
      </p:sp>
      <p:pic>
        <p:nvPicPr>
          <p:cNvPr id="11" name="Obrázek 10">
            <a:extLst>
              <a:ext uri="{FF2B5EF4-FFF2-40B4-BE49-F238E27FC236}">
                <a16:creationId xmlns:a16="http://schemas.microsoft.com/office/drawing/2014/main" id="{6CF70742-52C1-788D-B982-A4D531686C8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195486"/>
            <a:ext cx="2052000" cy="80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rázek 8">
            <a:extLst>
              <a:ext uri="{FF2B5EF4-FFF2-40B4-BE49-F238E27FC236}">
                <a16:creationId xmlns:a16="http://schemas.microsoft.com/office/drawing/2014/main" id="{08D33FC8-6955-0266-7A90-DCF71B5A5C90}"/>
              </a:ext>
            </a:extLst>
          </p:cNvPr>
          <p:cNvPicPr>
            <a:picLocks noChangeAspect="1"/>
          </p:cNvPicPr>
          <p:nvPr/>
        </p:nvPicPr>
        <p:blipFill rotWithShape="1">
          <a:blip r:embed="rId4">
            <a:extLst>
              <a:ext uri="{28A0092B-C50C-407E-A947-70E740481C1C}">
                <a14:useLocalDpi xmlns:a14="http://schemas.microsoft.com/office/drawing/2010/main" val="0"/>
              </a:ext>
            </a:extLst>
          </a:blip>
          <a:srcRect l="3468" t="74771" r="84126" b="6192"/>
          <a:stretch/>
        </p:blipFill>
        <p:spPr bwMode="auto">
          <a:xfrm>
            <a:off x="61663" y="2464014"/>
            <a:ext cx="189857" cy="24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4959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AEE221B-3862-7B8B-48CF-06E36CD4B531}"/>
            </a:ext>
          </a:extLst>
        </p:cNvPr>
        <p:cNvGrpSpPr/>
        <p:nvPr/>
      </p:nvGrpSpPr>
      <p:grpSpPr>
        <a:xfrm>
          <a:off x="0" y="0"/>
          <a:ext cx="0" cy="0"/>
          <a:chOff x="0" y="0"/>
          <a:chExt cx="0" cy="0"/>
        </a:xfrm>
      </p:grpSpPr>
      <p:sp>
        <p:nvSpPr>
          <p:cNvPr id="5" name="Nadpis 1">
            <a:extLst>
              <a:ext uri="{FF2B5EF4-FFF2-40B4-BE49-F238E27FC236}">
                <a16:creationId xmlns:a16="http://schemas.microsoft.com/office/drawing/2014/main" id="{E68DDBF8-A3BA-8197-C741-739A0473786B}"/>
              </a:ext>
            </a:extLst>
          </p:cNvPr>
          <p:cNvSpPr>
            <a:spLocks noGrp="1"/>
          </p:cNvSpPr>
          <p:nvPr>
            <p:ph type="title"/>
          </p:nvPr>
        </p:nvSpPr>
        <p:spPr>
          <a:xfrm>
            <a:off x="2591550" y="205979"/>
            <a:ext cx="6095249" cy="857250"/>
          </a:xfrm>
        </p:spPr>
        <p:txBody>
          <a:bodyPr>
            <a:normAutofit/>
          </a:bodyPr>
          <a:lstStyle/>
          <a:p>
            <a:r>
              <a:rPr lang="cs-CZ" sz="3100" b="1" i="1" dirty="0">
                <a:solidFill>
                  <a:schemeClr val="accent1">
                    <a:lumMod val="75000"/>
                  </a:schemeClr>
                </a:solidFill>
              </a:rPr>
              <a:t>LEGISLATIVA §10 </a:t>
            </a:r>
            <a:r>
              <a:rPr lang="cs-CZ" sz="3100" b="1" i="1" dirty="0" err="1">
                <a:solidFill>
                  <a:schemeClr val="accent1">
                    <a:lumMod val="75000"/>
                  </a:schemeClr>
                </a:solidFill>
              </a:rPr>
              <a:t>ods</a:t>
            </a:r>
            <a:r>
              <a:rPr lang="cs-CZ" sz="3100" b="1" i="1" dirty="0">
                <a:solidFill>
                  <a:schemeClr val="accent1">
                    <a:lumMod val="75000"/>
                  </a:schemeClr>
                </a:solidFill>
              </a:rPr>
              <a:t>. 5)</a:t>
            </a:r>
          </a:p>
        </p:txBody>
      </p:sp>
      <p:sp>
        <p:nvSpPr>
          <p:cNvPr id="6" name="Zástupný obsah 5">
            <a:extLst>
              <a:ext uri="{FF2B5EF4-FFF2-40B4-BE49-F238E27FC236}">
                <a16:creationId xmlns:a16="http://schemas.microsoft.com/office/drawing/2014/main" id="{1C8959AD-FD35-1283-F1AA-329BA00DF678}"/>
              </a:ext>
            </a:extLst>
          </p:cNvPr>
          <p:cNvSpPr>
            <a:spLocks noGrp="1"/>
          </p:cNvSpPr>
          <p:nvPr>
            <p:ph idx="1"/>
          </p:nvPr>
        </p:nvSpPr>
        <p:spPr>
          <a:xfrm>
            <a:off x="395535" y="1006945"/>
            <a:ext cx="8496945" cy="3797053"/>
          </a:xfrm>
        </p:spPr>
        <p:txBody>
          <a:bodyPr>
            <a:noAutofit/>
          </a:bodyPr>
          <a:lstStyle/>
          <a:p>
            <a:pPr marL="0" indent="0" algn="just">
              <a:lnSpc>
                <a:spcPct val="150000"/>
              </a:lnSpc>
              <a:spcBef>
                <a:spcPts val="0"/>
              </a:spcBef>
              <a:buNone/>
            </a:pPr>
            <a:r>
              <a:rPr lang="cs-CZ" sz="1400" b="1" dirty="0"/>
              <a:t>Vysoce infekční odpad, u kterého se s vysokou pravděpodobností předpokládá, že bude obsahovat biologické činitele skupiny 3 nebo 4 ve smyslu jiných právních předpisů</a:t>
            </a:r>
            <a:r>
              <a:rPr lang="cs-CZ" sz="1400" b="1" baseline="30000" dirty="0">
                <a:hlinkClick r:id="rId2"/>
              </a:rPr>
              <a:t>3</a:t>
            </a:r>
            <a:r>
              <a:rPr lang="cs-CZ" sz="1400" b="1" dirty="0">
                <a:hlinkClick r:id="rId2"/>
              </a:rPr>
              <a:t>)</a:t>
            </a:r>
            <a:r>
              <a:rPr lang="cs-CZ" sz="1400" b="1" baseline="30000" dirty="0"/>
              <a:t>,12</a:t>
            </a:r>
            <a:r>
              <a:rPr lang="cs-CZ" sz="1400" b="1" dirty="0"/>
              <a:t>), musí být bezprostředně v přímé návaznosti na jeho vznik upraven v zařízení s validovanou technologií dekontaminace s prokazatelnou ověřenou účinností</a:t>
            </a:r>
            <a:r>
              <a:rPr lang="cs-CZ" sz="1400" b="1" baseline="30000" dirty="0">
                <a:hlinkClick r:id="rId3"/>
              </a:rPr>
              <a:t>2</a:t>
            </a:r>
            <a:r>
              <a:rPr lang="cs-CZ" sz="1400" b="1" dirty="0">
                <a:hlinkClick r:id="rId3"/>
              </a:rPr>
              <a:t>)</a:t>
            </a:r>
            <a:r>
              <a:rPr lang="cs-CZ" sz="1400" b="1" dirty="0"/>
              <a:t>. </a:t>
            </a:r>
          </a:p>
          <a:p>
            <a:pPr marL="0" indent="0" algn="just">
              <a:lnSpc>
                <a:spcPct val="150000"/>
              </a:lnSpc>
              <a:spcBef>
                <a:spcPts val="0"/>
              </a:spcBef>
              <a:buNone/>
            </a:pPr>
            <a:r>
              <a:rPr lang="cs-CZ" sz="1400" dirty="0"/>
              <a:t>V případě úpravy dekontaminací se postupuje podle jiného právního předpisu</a:t>
            </a:r>
            <a:r>
              <a:rPr lang="cs-CZ" sz="1400" b="1" baseline="30000" dirty="0">
                <a:hlinkClick r:id="rId3"/>
              </a:rPr>
              <a:t>2</a:t>
            </a:r>
            <a:r>
              <a:rPr lang="cs-CZ" sz="1400" b="1" dirty="0">
                <a:hlinkClick r:id="rId3"/>
              </a:rPr>
              <a:t>)</a:t>
            </a:r>
            <a:r>
              <a:rPr lang="cs-CZ" sz="1400" dirty="0"/>
              <a:t>. </a:t>
            </a:r>
          </a:p>
          <a:p>
            <a:pPr marL="0" indent="0" algn="just">
              <a:lnSpc>
                <a:spcPct val="150000"/>
              </a:lnSpc>
              <a:spcBef>
                <a:spcPts val="0"/>
              </a:spcBef>
              <a:buNone/>
            </a:pPr>
            <a:r>
              <a:rPr lang="cs-CZ" sz="1400" dirty="0"/>
              <a:t>Při nakládání s částmi těla a orgánů se postupuje podle jiného právního předpisu</a:t>
            </a:r>
            <a:r>
              <a:rPr lang="cs-CZ" sz="1400" b="1" baseline="30000" dirty="0">
                <a:hlinkClick r:id="rId4"/>
              </a:rPr>
              <a:t>4</a:t>
            </a:r>
            <a:r>
              <a:rPr lang="cs-CZ" sz="1400" b="1" dirty="0">
                <a:hlinkClick r:id="rId4"/>
              </a:rPr>
              <a:t>)</a:t>
            </a:r>
            <a:r>
              <a:rPr lang="cs-CZ" sz="1400" dirty="0"/>
              <a:t>. </a:t>
            </a:r>
          </a:p>
          <a:p>
            <a:pPr marL="0" indent="0" algn="just">
              <a:lnSpc>
                <a:spcPct val="150000"/>
              </a:lnSpc>
              <a:spcBef>
                <a:spcPts val="0"/>
              </a:spcBef>
              <a:buNone/>
            </a:pPr>
            <a:r>
              <a:rPr lang="cs-CZ" sz="1400" dirty="0"/>
              <a:t>Při evidenci odpadu, jeho přepravě a předání do zařízení určeného k nakládání s odpady se postupuje podle jiných právních předpisů</a:t>
            </a:r>
            <a:r>
              <a:rPr lang="cs-CZ" sz="1400" b="1" baseline="30000" dirty="0">
                <a:hlinkClick r:id="rId5"/>
              </a:rPr>
              <a:t>5</a:t>
            </a:r>
            <a:r>
              <a:rPr lang="cs-CZ" sz="1400" b="1" dirty="0">
                <a:hlinkClick r:id="rId5"/>
              </a:rPr>
              <a:t>)</a:t>
            </a:r>
            <a:r>
              <a:rPr lang="cs-CZ" sz="1400" dirty="0"/>
              <a:t>. </a:t>
            </a:r>
          </a:p>
          <a:p>
            <a:pPr marL="0" indent="0" algn="just">
              <a:lnSpc>
                <a:spcPct val="150000"/>
              </a:lnSpc>
              <a:spcBef>
                <a:spcPts val="0"/>
              </a:spcBef>
              <a:buNone/>
            </a:pPr>
            <a:r>
              <a:rPr lang="cs-CZ" sz="1400" dirty="0"/>
              <a:t>Při manipulaci s nebezpečným odpadem v dopravních prostředcích poskytovatele zdravotnické záchranné služby, zdravotnické dopravní služby a poskytovatele přepravy pacientů neodkladné péče a poskytovatele zdravotní péče, který poskytuje zdravotní péči při návštěvní službě, a při poskytování zdravotních služeb mimo zdravotnické zařízení se přiměřeně použije postup podle tohoto odstavce.</a:t>
            </a:r>
            <a:endParaRPr lang="cs-CZ" sz="1400" b="1" u="sng" dirty="0"/>
          </a:p>
        </p:txBody>
      </p:sp>
      <p:pic>
        <p:nvPicPr>
          <p:cNvPr id="11" name="Obrázek 10">
            <a:extLst>
              <a:ext uri="{FF2B5EF4-FFF2-40B4-BE49-F238E27FC236}">
                <a16:creationId xmlns:a16="http://schemas.microsoft.com/office/drawing/2014/main" id="{82A2551F-0064-3DF3-407F-F42DEFF96587}"/>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5536" y="195486"/>
            <a:ext cx="2052000" cy="80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rázek 8">
            <a:extLst>
              <a:ext uri="{FF2B5EF4-FFF2-40B4-BE49-F238E27FC236}">
                <a16:creationId xmlns:a16="http://schemas.microsoft.com/office/drawing/2014/main" id="{C189F9E4-41FF-C6B7-A5CE-E0CFB8AB359C}"/>
              </a:ext>
            </a:extLst>
          </p:cNvPr>
          <p:cNvPicPr>
            <a:picLocks noChangeAspect="1"/>
          </p:cNvPicPr>
          <p:nvPr/>
        </p:nvPicPr>
        <p:blipFill rotWithShape="1">
          <a:blip r:embed="rId7">
            <a:extLst>
              <a:ext uri="{28A0092B-C50C-407E-A947-70E740481C1C}">
                <a14:useLocalDpi xmlns:a14="http://schemas.microsoft.com/office/drawing/2010/main" val="0"/>
              </a:ext>
            </a:extLst>
          </a:blip>
          <a:srcRect l="3468" t="74771" r="84126" b="6192"/>
          <a:stretch/>
        </p:blipFill>
        <p:spPr bwMode="auto">
          <a:xfrm>
            <a:off x="61663" y="2464014"/>
            <a:ext cx="189857" cy="24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08423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4876A-C8CA-DEBC-E38F-1AD5F8243634}"/>
            </a:ext>
          </a:extLst>
        </p:cNvPr>
        <p:cNvGrpSpPr/>
        <p:nvPr/>
      </p:nvGrpSpPr>
      <p:grpSpPr>
        <a:xfrm>
          <a:off x="0" y="0"/>
          <a:ext cx="0" cy="0"/>
          <a:chOff x="0" y="0"/>
          <a:chExt cx="0" cy="0"/>
        </a:xfrm>
      </p:grpSpPr>
      <p:sp>
        <p:nvSpPr>
          <p:cNvPr id="5" name="Nadpis 1">
            <a:extLst>
              <a:ext uri="{FF2B5EF4-FFF2-40B4-BE49-F238E27FC236}">
                <a16:creationId xmlns:a16="http://schemas.microsoft.com/office/drawing/2014/main" id="{655E7BF9-D816-9F50-985C-EFFE17DFD089}"/>
              </a:ext>
            </a:extLst>
          </p:cNvPr>
          <p:cNvSpPr>
            <a:spLocks noGrp="1"/>
          </p:cNvSpPr>
          <p:nvPr>
            <p:ph type="title"/>
          </p:nvPr>
        </p:nvSpPr>
        <p:spPr>
          <a:xfrm>
            <a:off x="2591550" y="205979"/>
            <a:ext cx="6095249" cy="857250"/>
          </a:xfrm>
        </p:spPr>
        <p:txBody>
          <a:bodyPr>
            <a:normAutofit/>
          </a:bodyPr>
          <a:lstStyle/>
          <a:p>
            <a:r>
              <a:rPr lang="cs-CZ" sz="3100" b="1" i="1" dirty="0">
                <a:solidFill>
                  <a:schemeClr val="accent1">
                    <a:lumMod val="75000"/>
                  </a:schemeClr>
                </a:solidFill>
              </a:rPr>
              <a:t>LEGISLATIVA §10 </a:t>
            </a:r>
            <a:r>
              <a:rPr lang="cs-CZ" sz="3100" b="1" i="1" dirty="0" err="1">
                <a:solidFill>
                  <a:schemeClr val="accent1">
                    <a:lumMod val="75000"/>
                  </a:schemeClr>
                </a:solidFill>
              </a:rPr>
              <a:t>ods</a:t>
            </a:r>
            <a:r>
              <a:rPr lang="cs-CZ" sz="3100" b="1" i="1" dirty="0">
                <a:solidFill>
                  <a:schemeClr val="accent1">
                    <a:lumMod val="75000"/>
                  </a:schemeClr>
                </a:solidFill>
              </a:rPr>
              <a:t>. 6)</a:t>
            </a:r>
          </a:p>
        </p:txBody>
      </p:sp>
      <p:sp>
        <p:nvSpPr>
          <p:cNvPr id="6" name="Zástupný obsah 5">
            <a:extLst>
              <a:ext uri="{FF2B5EF4-FFF2-40B4-BE49-F238E27FC236}">
                <a16:creationId xmlns:a16="http://schemas.microsoft.com/office/drawing/2014/main" id="{491DEBD6-2A80-8955-9614-CD6A9BDB076C}"/>
              </a:ext>
            </a:extLst>
          </p:cNvPr>
          <p:cNvSpPr>
            <a:spLocks noGrp="1"/>
          </p:cNvSpPr>
          <p:nvPr>
            <p:ph idx="1"/>
          </p:nvPr>
        </p:nvSpPr>
        <p:spPr>
          <a:xfrm>
            <a:off x="395535" y="1006945"/>
            <a:ext cx="8496945" cy="3797053"/>
          </a:xfrm>
        </p:spPr>
        <p:txBody>
          <a:bodyPr>
            <a:noAutofit/>
          </a:bodyPr>
          <a:lstStyle/>
          <a:p>
            <a:pPr marL="0" indent="0" algn="just">
              <a:lnSpc>
                <a:spcPct val="150000"/>
              </a:lnSpc>
              <a:spcBef>
                <a:spcPts val="0"/>
              </a:spcBef>
              <a:buNone/>
            </a:pPr>
            <a:r>
              <a:rPr lang="cs-CZ" sz="1600" b="1" dirty="0"/>
              <a:t>Malování</a:t>
            </a:r>
            <a:r>
              <a:rPr lang="cs-CZ" sz="1600" dirty="0"/>
              <a:t> místností zdravotnických zařízení a vybraných zařízení sociálních služeb se provádí podle charakteru činnosti; </a:t>
            </a:r>
            <a:r>
              <a:rPr lang="cs-CZ" sz="1600" b="1" dirty="0"/>
              <a:t>zákrokové a operační sály, pracoviště akutní lůžkové péče intenzivní, odběrové místnosti, laboratoře, infekční oddělení, dětská a novorozenecká oddělení se malují </a:t>
            </a:r>
            <a:r>
              <a:rPr lang="cs-CZ" sz="1600" b="1" dirty="0">
                <a:solidFill>
                  <a:srgbClr val="FF0000"/>
                </a:solidFill>
              </a:rPr>
              <a:t>jedenkrát ročně</a:t>
            </a:r>
            <a:r>
              <a:rPr lang="cs-CZ" sz="1600" dirty="0"/>
              <a:t>, </a:t>
            </a:r>
            <a:r>
              <a:rPr lang="cs-CZ" sz="1600" b="1" dirty="0"/>
              <a:t>ostatní </a:t>
            </a:r>
            <a:r>
              <a:rPr lang="cs-CZ" sz="1600" dirty="0"/>
              <a:t>prostory s výjimkou prostor zdravotnických zařízení nesloužících k poskytování zdravotních služeb </a:t>
            </a:r>
            <a:r>
              <a:rPr lang="cs-CZ" sz="1600" b="1" dirty="0">
                <a:solidFill>
                  <a:srgbClr val="FF0000"/>
                </a:solidFill>
              </a:rPr>
              <a:t>jednou za 2 roky. </a:t>
            </a:r>
            <a:r>
              <a:rPr lang="cs-CZ" sz="1600" dirty="0"/>
              <a:t>Malování místností zdravotnických zařízení a vybraných zařízení sociálních služeb se provádí vždy, dojde-li ke kontaminaci stěn nebo stropů biologickým materiálem. </a:t>
            </a:r>
          </a:p>
          <a:p>
            <a:pPr marL="0" indent="0" algn="ctr">
              <a:lnSpc>
                <a:spcPct val="150000"/>
              </a:lnSpc>
              <a:spcBef>
                <a:spcPts val="0"/>
              </a:spcBef>
              <a:buNone/>
            </a:pPr>
            <a:r>
              <a:rPr lang="cs-CZ" sz="1600" b="1" dirty="0">
                <a:solidFill>
                  <a:srgbClr val="FF0000"/>
                </a:solidFill>
              </a:rPr>
              <a:t>V případě aplikace antibakteriálních nátěrových hmot </a:t>
            </a:r>
          </a:p>
          <a:p>
            <a:pPr marL="0" indent="0" algn="ctr">
              <a:lnSpc>
                <a:spcPct val="150000"/>
              </a:lnSpc>
              <a:spcBef>
                <a:spcPts val="0"/>
              </a:spcBef>
              <a:buNone/>
            </a:pPr>
            <a:r>
              <a:rPr lang="cs-CZ" sz="1600" b="1" dirty="0">
                <a:solidFill>
                  <a:srgbClr val="FF0000"/>
                </a:solidFill>
              </a:rPr>
              <a:t>se postupuje podle návodu výrobce. </a:t>
            </a:r>
          </a:p>
          <a:p>
            <a:pPr marL="0" indent="0" algn="ctr">
              <a:lnSpc>
                <a:spcPct val="150000"/>
              </a:lnSpc>
              <a:spcBef>
                <a:spcPts val="0"/>
              </a:spcBef>
              <a:buNone/>
            </a:pPr>
            <a:r>
              <a:rPr lang="cs-CZ" sz="1600" b="1" dirty="0">
                <a:solidFill>
                  <a:srgbClr val="FF0000"/>
                </a:solidFill>
              </a:rPr>
              <a:t>Obvykle jednou za 4 roky, pokud nátěr není poškozen  </a:t>
            </a:r>
          </a:p>
          <a:p>
            <a:pPr marL="0" indent="0" algn="just">
              <a:lnSpc>
                <a:spcPct val="150000"/>
              </a:lnSpc>
              <a:spcBef>
                <a:spcPts val="0"/>
              </a:spcBef>
              <a:buNone/>
            </a:pPr>
            <a:endParaRPr lang="cs-CZ" sz="1600" b="1" u="sng" dirty="0">
              <a:solidFill>
                <a:srgbClr val="FF0000"/>
              </a:solidFill>
            </a:endParaRPr>
          </a:p>
        </p:txBody>
      </p:sp>
      <p:pic>
        <p:nvPicPr>
          <p:cNvPr id="11" name="Obrázek 10">
            <a:extLst>
              <a:ext uri="{FF2B5EF4-FFF2-40B4-BE49-F238E27FC236}">
                <a16:creationId xmlns:a16="http://schemas.microsoft.com/office/drawing/2014/main" id="{3343FF21-7E86-1A94-6F7F-F41E4E9529E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95486"/>
            <a:ext cx="2052000" cy="80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rázek 8">
            <a:extLst>
              <a:ext uri="{FF2B5EF4-FFF2-40B4-BE49-F238E27FC236}">
                <a16:creationId xmlns:a16="http://schemas.microsoft.com/office/drawing/2014/main" id="{F2432C51-D095-411D-A3DD-EBB6C42851FB}"/>
              </a:ext>
            </a:extLst>
          </p:cNvPr>
          <p:cNvPicPr>
            <a:picLocks noChangeAspect="1"/>
          </p:cNvPicPr>
          <p:nvPr/>
        </p:nvPicPr>
        <p:blipFill rotWithShape="1">
          <a:blip r:embed="rId3">
            <a:extLst>
              <a:ext uri="{28A0092B-C50C-407E-A947-70E740481C1C}">
                <a14:useLocalDpi xmlns:a14="http://schemas.microsoft.com/office/drawing/2010/main" val="0"/>
              </a:ext>
            </a:extLst>
          </a:blip>
          <a:srcRect l="3468" t="74771" r="84126" b="6192"/>
          <a:stretch/>
        </p:blipFill>
        <p:spPr bwMode="auto">
          <a:xfrm>
            <a:off x="61663" y="2464014"/>
            <a:ext cx="189857" cy="24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Obdélník 11">
            <a:extLst>
              <a:ext uri="{FF2B5EF4-FFF2-40B4-BE49-F238E27FC236}">
                <a16:creationId xmlns:a16="http://schemas.microsoft.com/office/drawing/2014/main" id="{E7B4A12A-9DF9-F0BD-D4A7-1863252DE20D}"/>
              </a:ext>
            </a:extLst>
          </p:cNvPr>
          <p:cNvSpPr/>
          <p:nvPr/>
        </p:nvSpPr>
        <p:spPr>
          <a:xfrm>
            <a:off x="1691680" y="3291830"/>
            <a:ext cx="5760640" cy="1224136"/>
          </a:xfrm>
          <a:prstGeom prst="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1644313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B638B-BBAC-CEF2-3B59-0C23C49D5BFC}"/>
            </a:ext>
          </a:extLst>
        </p:cNvPr>
        <p:cNvGrpSpPr/>
        <p:nvPr/>
      </p:nvGrpSpPr>
      <p:grpSpPr>
        <a:xfrm>
          <a:off x="0" y="0"/>
          <a:ext cx="0" cy="0"/>
          <a:chOff x="0" y="0"/>
          <a:chExt cx="0" cy="0"/>
        </a:xfrm>
      </p:grpSpPr>
      <p:sp>
        <p:nvSpPr>
          <p:cNvPr id="5" name="Nadpis 1">
            <a:extLst>
              <a:ext uri="{FF2B5EF4-FFF2-40B4-BE49-F238E27FC236}">
                <a16:creationId xmlns:a16="http://schemas.microsoft.com/office/drawing/2014/main" id="{4B487656-8B43-48A5-F6E3-366D7437DA8B}"/>
              </a:ext>
            </a:extLst>
          </p:cNvPr>
          <p:cNvSpPr>
            <a:spLocks noGrp="1"/>
          </p:cNvSpPr>
          <p:nvPr>
            <p:ph type="title"/>
          </p:nvPr>
        </p:nvSpPr>
        <p:spPr>
          <a:xfrm>
            <a:off x="2591550" y="205979"/>
            <a:ext cx="6095249" cy="857250"/>
          </a:xfrm>
        </p:spPr>
        <p:txBody>
          <a:bodyPr>
            <a:normAutofit/>
          </a:bodyPr>
          <a:lstStyle/>
          <a:p>
            <a:r>
              <a:rPr lang="cs-CZ" sz="3100" b="1" i="1" dirty="0">
                <a:solidFill>
                  <a:schemeClr val="accent1">
                    <a:lumMod val="75000"/>
                  </a:schemeClr>
                </a:solidFill>
              </a:rPr>
              <a:t>LEGISLATIVA §10 </a:t>
            </a:r>
            <a:r>
              <a:rPr lang="cs-CZ" sz="3100" b="1" i="1" dirty="0" err="1">
                <a:solidFill>
                  <a:schemeClr val="accent1">
                    <a:lumMod val="75000"/>
                  </a:schemeClr>
                </a:solidFill>
              </a:rPr>
              <a:t>ods</a:t>
            </a:r>
            <a:r>
              <a:rPr lang="cs-CZ" sz="3100" b="1" i="1" dirty="0">
                <a:solidFill>
                  <a:schemeClr val="accent1">
                    <a:lumMod val="75000"/>
                  </a:schemeClr>
                </a:solidFill>
              </a:rPr>
              <a:t>. 7)</a:t>
            </a:r>
          </a:p>
        </p:txBody>
      </p:sp>
      <p:sp>
        <p:nvSpPr>
          <p:cNvPr id="6" name="Zástupný obsah 5">
            <a:extLst>
              <a:ext uri="{FF2B5EF4-FFF2-40B4-BE49-F238E27FC236}">
                <a16:creationId xmlns:a16="http://schemas.microsoft.com/office/drawing/2014/main" id="{F95E561C-1105-258A-0E62-7F46F62C25A7}"/>
              </a:ext>
            </a:extLst>
          </p:cNvPr>
          <p:cNvSpPr>
            <a:spLocks noGrp="1"/>
          </p:cNvSpPr>
          <p:nvPr>
            <p:ph idx="1"/>
          </p:nvPr>
        </p:nvSpPr>
        <p:spPr>
          <a:xfrm>
            <a:off x="395535" y="1006945"/>
            <a:ext cx="8496945" cy="3797053"/>
          </a:xfrm>
        </p:spPr>
        <p:txBody>
          <a:bodyPr>
            <a:noAutofit/>
          </a:bodyPr>
          <a:lstStyle/>
          <a:p>
            <a:pPr marL="0" indent="0" algn="just">
              <a:lnSpc>
                <a:spcPct val="150000"/>
              </a:lnSpc>
              <a:spcBef>
                <a:spcPts val="0"/>
              </a:spcBef>
              <a:buNone/>
            </a:pPr>
            <a:r>
              <a:rPr lang="cs-CZ" sz="1600" dirty="0"/>
              <a:t>V </a:t>
            </a:r>
            <a:r>
              <a:rPr lang="cs-CZ" sz="1600" b="1" dirty="0"/>
              <a:t>dopravních prostředcích poskytovatele </a:t>
            </a:r>
            <a:r>
              <a:rPr lang="cs-CZ" sz="1600" dirty="0"/>
              <a:t>zdravotnické záchranné služby, zdravotnické dopravní služby a poskytovatele přepravy pacientů neodkladné péče se provádí </a:t>
            </a:r>
            <a:r>
              <a:rPr lang="cs-CZ" sz="1600" b="1" dirty="0"/>
              <a:t>úklid a dezinfekce před zařazením do služby, jedenkrát denně v kabině řidiče a v prostoru pro pacienta</a:t>
            </a:r>
            <a:r>
              <a:rPr lang="cs-CZ" sz="1600" dirty="0"/>
              <a:t>. </a:t>
            </a:r>
            <a:r>
              <a:rPr lang="cs-CZ" sz="1600" b="1" dirty="0"/>
              <a:t>V případě kontaminac</a:t>
            </a:r>
            <a:r>
              <a:rPr lang="cs-CZ" sz="1600" dirty="0"/>
              <a:t>e dopravního prostředku </a:t>
            </a:r>
            <a:r>
              <a:rPr lang="cs-CZ" sz="1600" b="1" dirty="0"/>
              <a:t>biologickým materiálem </a:t>
            </a:r>
            <a:r>
              <a:rPr lang="cs-CZ" sz="1600" dirty="0"/>
              <a:t>se provede vždy dezinfekce </a:t>
            </a:r>
            <a:r>
              <a:rPr lang="cs-CZ" sz="1600" b="1" dirty="0"/>
              <a:t>přípravkem s </a:t>
            </a:r>
            <a:r>
              <a:rPr lang="cs-CZ" sz="1600" b="1" dirty="0" err="1"/>
              <a:t>virucidním</a:t>
            </a:r>
            <a:r>
              <a:rPr lang="cs-CZ" sz="1600" b="1" dirty="0"/>
              <a:t> účinkem a mechanická očista před dalším převozem</a:t>
            </a:r>
            <a:r>
              <a:rPr lang="cs-CZ" sz="1600" dirty="0"/>
              <a:t>. V případě převozu </a:t>
            </a:r>
            <a:r>
              <a:rPr lang="cs-CZ" sz="1600" b="1" dirty="0"/>
              <a:t>fyzických osob s podezřením na infekční onemocnění </a:t>
            </a:r>
            <a:r>
              <a:rPr lang="cs-CZ" sz="1600" dirty="0"/>
              <a:t>nebo s infekčním onemocněním se provede dezinfekce prostoru pro pacienta po každém převozu </a:t>
            </a:r>
            <a:r>
              <a:rPr lang="cs-CZ" sz="1600" b="1" dirty="0"/>
              <a:t>dezinfekčním přípravkem se širokým spektrem dezinfekčního účinku, </a:t>
            </a:r>
            <a:r>
              <a:rPr lang="cs-CZ" sz="1600" dirty="0"/>
              <a:t>a to minimálně účinkem </a:t>
            </a:r>
            <a:r>
              <a:rPr lang="cs-CZ" sz="1600" dirty="0" err="1"/>
              <a:t>virucidním</a:t>
            </a:r>
            <a:r>
              <a:rPr lang="cs-CZ" sz="1600" dirty="0"/>
              <a:t>, baktericidním, </a:t>
            </a:r>
            <a:r>
              <a:rPr lang="cs-CZ" sz="1600" dirty="0" err="1"/>
              <a:t>tuberkulocidním</a:t>
            </a:r>
            <a:r>
              <a:rPr lang="cs-CZ" sz="1600" dirty="0"/>
              <a:t> a fungicidním. </a:t>
            </a:r>
            <a:r>
              <a:rPr lang="cs-CZ" sz="1600" b="1" dirty="0"/>
              <a:t>S ohledem na možné šíření infekčních nemocí provádějí poskytovatelé zdravotních služeb běžnou ochrannou dezinsekci a deratizaci, jejíž frekvence je stanovena v provozním řádu.</a:t>
            </a:r>
            <a:endParaRPr lang="cs-CZ" sz="1600" b="1" u="sng" dirty="0">
              <a:solidFill>
                <a:srgbClr val="FF0000"/>
              </a:solidFill>
            </a:endParaRPr>
          </a:p>
        </p:txBody>
      </p:sp>
      <p:pic>
        <p:nvPicPr>
          <p:cNvPr id="11" name="Obrázek 10">
            <a:extLst>
              <a:ext uri="{FF2B5EF4-FFF2-40B4-BE49-F238E27FC236}">
                <a16:creationId xmlns:a16="http://schemas.microsoft.com/office/drawing/2014/main" id="{2DEC6A7C-6B0E-3F4B-6071-A1344738552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95486"/>
            <a:ext cx="2052000" cy="80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rázek 8">
            <a:extLst>
              <a:ext uri="{FF2B5EF4-FFF2-40B4-BE49-F238E27FC236}">
                <a16:creationId xmlns:a16="http://schemas.microsoft.com/office/drawing/2014/main" id="{8CC45DC1-1929-67DB-F681-E3276678E85A}"/>
              </a:ext>
            </a:extLst>
          </p:cNvPr>
          <p:cNvPicPr>
            <a:picLocks noChangeAspect="1"/>
          </p:cNvPicPr>
          <p:nvPr/>
        </p:nvPicPr>
        <p:blipFill rotWithShape="1">
          <a:blip r:embed="rId3">
            <a:extLst>
              <a:ext uri="{28A0092B-C50C-407E-A947-70E740481C1C}">
                <a14:useLocalDpi xmlns:a14="http://schemas.microsoft.com/office/drawing/2010/main" val="0"/>
              </a:ext>
            </a:extLst>
          </a:blip>
          <a:srcRect l="3468" t="74771" r="84126" b="6192"/>
          <a:stretch/>
        </p:blipFill>
        <p:spPr bwMode="auto">
          <a:xfrm>
            <a:off x="61663" y="2464014"/>
            <a:ext cx="189857" cy="24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2334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83DC3-A41A-3131-5C28-646B33913BCA}"/>
            </a:ext>
          </a:extLst>
        </p:cNvPr>
        <p:cNvGrpSpPr/>
        <p:nvPr/>
      </p:nvGrpSpPr>
      <p:grpSpPr>
        <a:xfrm>
          <a:off x="0" y="0"/>
          <a:ext cx="0" cy="0"/>
          <a:chOff x="0" y="0"/>
          <a:chExt cx="0" cy="0"/>
        </a:xfrm>
      </p:grpSpPr>
      <p:sp>
        <p:nvSpPr>
          <p:cNvPr id="5" name="Nadpis 1">
            <a:extLst>
              <a:ext uri="{FF2B5EF4-FFF2-40B4-BE49-F238E27FC236}">
                <a16:creationId xmlns:a16="http://schemas.microsoft.com/office/drawing/2014/main" id="{D188A62D-D983-3499-27C9-F55682C73BD6}"/>
              </a:ext>
            </a:extLst>
          </p:cNvPr>
          <p:cNvSpPr>
            <a:spLocks noGrp="1"/>
          </p:cNvSpPr>
          <p:nvPr>
            <p:ph type="title"/>
          </p:nvPr>
        </p:nvSpPr>
        <p:spPr>
          <a:xfrm>
            <a:off x="2591550" y="205979"/>
            <a:ext cx="6095249" cy="857250"/>
          </a:xfrm>
        </p:spPr>
        <p:txBody>
          <a:bodyPr>
            <a:normAutofit fontScale="90000"/>
          </a:bodyPr>
          <a:lstStyle/>
          <a:p>
            <a:r>
              <a:rPr lang="cs-CZ" sz="3100" b="1" i="1" dirty="0">
                <a:solidFill>
                  <a:schemeClr val="accent1">
                    <a:lumMod val="75000"/>
                  </a:schemeClr>
                </a:solidFill>
              </a:rPr>
              <a:t>LEGISLATIVA</a:t>
            </a:r>
            <a:br>
              <a:rPr lang="cs-CZ" sz="3100" b="1" i="1" dirty="0">
                <a:solidFill>
                  <a:schemeClr val="accent1">
                    <a:lumMod val="75000"/>
                  </a:schemeClr>
                </a:solidFill>
              </a:rPr>
            </a:br>
            <a:r>
              <a:rPr lang="cs-CZ" sz="3100" b="1" i="1" dirty="0">
                <a:solidFill>
                  <a:schemeClr val="accent1">
                    <a:lumMod val="75000"/>
                  </a:schemeClr>
                </a:solidFill>
              </a:rPr>
              <a:t>Příloha č. 4 k vyhlášce č. 306/2012 Sb</a:t>
            </a:r>
            <a:r>
              <a:rPr lang="cs-CZ" dirty="0"/>
              <a:t>.</a:t>
            </a:r>
            <a:endParaRPr lang="cs-CZ" sz="3100" b="1" i="1" dirty="0">
              <a:solidFill>
                <a:schemeClr val="accent1">
                  <a:lumMod val="75000"/>
                </a:schemeClr>
              </a:solidFill>
            </a:endParaRPr>
          </a:p>
        </p:txBody>
      </p:sp>
      <p:sp>
        <p:nvSpPr>
          <p:cNvPr id="6" name="Zástupný obsah 5">
            <a:extLst>
              <a:ext uri="{FF2B5EF4-FFF2-40B4-BE49-F238E27FC236}">
                <a16:creationId xmlns:a16="http://schemas.microsoft.com/office/drawing/2014/main" id="{CEA84B22-36C0-0EB0-FA9C-F214C1523051}"/>
              </a:ext>
            </a:extLst>
          </p:cNvPr>
          <p:cNvSpPr>
            <a:spLocks noGrp="1"/>
          </p:cNvSpPr>
          <p:nvPr>
            <p:ph idx="1"/>
          </p:nvPr>
        </p:nvSpPr>
        <p:spPr>
          <a:xfrm>
            <a:off x="395535" y="1203598"/>
            <a:ext cx="8496945" cy="3600400"/>
          </a:xfrm>
        </p:spPr>
        <p:txBody>
          <a:bodyPr>
            <a:noAutofit/>
          </a:bodyPr>
          <a:lstStyle/>
          <a:p>
            <a:pPr marL="0" indent="0" algn="ctr">
              <a:buNone/>
            </a:pPr>
            <a:r>
              <a:rPr lang="cs-CZ" sz="2000" b="1" i="1" dirty="0">
                <a:solidFill>
                  <a:schemeClr val="accent1">
                    <a:lumMod val="75000"/>
                  </a:schemeClr>
                </a:solidFill>
                <a:latin typeface="+mj-lt"/>
                <a:ea typeface="+mj-ea"/>
                <a:cs typeface="+mj-cs"/>
              </a:rPr>
              <a:t>Sterilizace, vyšší stupeň dezinfekce, metody dezinfekce, způsoby a postupy při jejich vykonávání včetně jejich kontroly</a:t>
            </a:r>
          </a:p>
          <a:p>
            <a:pPr marL="0" indent="0" algn="just">
              <a:buNone/>
            </a:pPr>
            <a:r>
              <a:rPr lang="cs-CZ" sz="2000" b="1" i="1" dirty="0">
                <a:solidFill>
                  <a:schemeClr val="accent1">
                    <a:lumMod val="75000"/>
                  </a:schemeClr>
                </a:solidFill>
                <a:latin typeface="+mj-lt"/>
                <a:ea typeface="+mj-ea"/>
                <a:cs typeface="+mj-cs"/>
              </a:rPr>
              <a:t>II. DEZINFEKCE</a:t>
            </a:r>
          </a:p>
          <a:p>
            <a:pPr marL="0" indent="0" algn="just">
              <a:buNone/>
            </a:pPr>
            <a:r>
              <a:rPr lang="cs-CZ" sz="2000" b="1" dirty="0"/>
              <a:t>2. Chemická dezinfekce</a:t>
            </a:r>
          </a:p>
          <a:p>
            <a:pPr marL="540000" indent="-216000">
              <a:spcBef>
                <a:spcPts val="0"/>
              </a:spcBef>
              <a:buFont typeface="+mj-lt"/>
              <a:buAutoNum type="alphaLcParenR"/>
            </a:pPr>
            <a:r>
              <a:rPr lang="cs-CZ" sz="1600" dirty="0"/>
              <a:t>dezinfekční roztoky se připravují rozpuštěním odměřeného (odváženého) dezinfekčního přípravku ve vodě. </a:t>
            </a:r>
            <a:r>
              <a:rPr lang="cs-CZ" sz="1600" b="1" dirty="0">
                <a:solidFill>
                  <a:srgbClr val="0070C0"/>
                </a:solidFill>
              </a:rPr>
              <a:t>Připravují se pro každou směnu (8 nebo 12 hodin) čerstvé, podle stupně zatížení biologickým materiálem i častěji. </a:t>
            </a:r>
            <a:r>
              <a:rPr lang="cs-CZ" sz="1600" dirty="0"/>
              <a:t>Vícedenní dezinfekční přípravky lze použít pouze pro dvoustupňovou dezinfekci a vyšší stupeň dezinfekce podle návodu výrobce,</a:t>
            </a:r>
          </a:p>
          <a:p>
            <a:pPr marL="540000" indent="-216000">
              <a:spcBef>
                <a:spcPts val="0"/>
              </a:spcBef>
              <a:buFont typeface="+mj-lt"/>
              <a:buAutoNum type="alphaLcParenR"/>
            </a:pPr>
            <a:r>
              <a:rPr lang="cs-CZ" sz="1600" dirty="0"/>
              <a:t>při přípravě dezinfekčních roztoků se vychází z toho, že jejich názvy jsou slovní ochranné známky a přípravky se považují za 100%,</a:t>
            </a:r>
          </a:p>
          <a:p>
            <a:pPr marL="540000" indent="-216000">
              <a:spcBef>
                <a:spcPts val="0"/>
              </a:spcBef>
              <a:buFont typeface="+mj-lt"/>
              <a:buAutoNum type="alphaLcParenR"/>
            </a:pPr>
            <a:r>
              <a:rPr lang="cs-CZ" sz="1600" dirty="0"/>
              <a:t>po spotřebování dezinfekčního přípravku v dávkovačích je nutné dávkovač mechanicky omýt, doplnit dezinfekčním přípravkem a označit datem doplnění a expirace a názvem dezinfekčního přípravku,</a:t>
            </a:r>
          </a:p>
        </p:txBody>
      </p:sp>
      <p:pic>
        <p:nvPicPr>
          <p:cNvPr id="11" name="Obrázek 10">
            <a:extLst>
              <a:ext uri="{FF2B5EF4-FFF2-40B4-BE49-F238E27FC236}">
                <a16:creationId xmlns:a16="http://schemas.microsoft.com/office/drawing/2014/main" id="{B2D0771F-7811-F484-2DDB-1805D93F298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95486"/>
            <a:ext cx="2052000" cy="80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rázek 8">
            <a:extLst>
              <a:ext uri="{FF2B5EF4-FFF2-40B4-BE49-F238E27FC236}">
                <a16:creationId xmlns:a16="http://schemas.microsoft.com/office/drawing/2014/main" id="{D5C0FE21-B630-1430-EED8-0DA7B39A52E8}"/>
              </a:ext>
            </a:extLst>
          </p:cNvPr>
          <p:cNvPicPr>
            <a:picLocks noChangeAspect="1"/>
          </p:cNvPicPr>
          <p:nvPr/>
        </p:nvPicPr>
        <p:blipFill rotWithShape="1">
          <a:blip r:embed="rId3">
            <a:extLst>
              <a:ext uri="{28A0092B-C50C-407E-A947-70E740481C1C}">
                <a14:useLocalDpi xmlns:a14="http://schemas.microsoft.com/office/drawing/2010/main" val="0"/>
              </a:ext>
            </a:extLst>
          </a:blip>
          <a:srcRect l="3468" t="74771" r="84126" b="6192"/>
          <a:stretch/>
        </p:blipFill>
        <p:spPr bwMode="auto">
          <a:xfrm>
            <a:off x="61663" y="2464014"/>
            <a:ext cx="189857" cy="24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03066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69307-93CC-47B0-49AD-3055A50089C3}"/>
            </a:ext>
          </a:extLst>
        </p:cNvPr>
        <p:cNvGrpSpPr/>
        <p:nvPr/>
      </p:nvGrpSpPr>
      <p:grpSpPr>
        <a:xfrm>
          <a:off x="0" y="0"/>
          <a:ext cx="0" cy="0"/>
          <a:chOff x="0" y="0"/>
          <a:chExt cx="0" cy="0"/>
        </a:xfrm>
      </p:grpSpPr>
      <p:sp>
        <p:nvSpPr>
          <p:cNvPr id="5" name="Nadpis 1">
            <a:extLst>
              <a:ext uri="{FF2B5EF4-FFF2-40B4-BE49-F238E27FC236}">
                <a16:creationId xmlns:a16="http://schemas.microsoft.com/office/drawing/2014/main" id="{607F1F22-F4AF-25A2-C761-777C50C9BA98}"/>
              </a:ext>
            </a:extLst>
          </p:cNvPr>
          <p:cNvSpPr>
            <a:spLocks noGrp="1"/>
          </p:cNvSpPr>
          <p:nvPr>
            <p:ph type="title"/>
          </p:nvPr>
        </p:nvSpPr>
        <p:spPr>
          <a:xfrm>
            <a:off x="2591550" y="205979"/>
            <a:ext cx="6095249" cy="857250"/>
          </a:xfrm>
        </p:spPr>
        <p:txBody>
          <a:bodyPr>
            <a:normAutofit fontScale="90000"/>
          </a:bodyPr>
          <a:lstStyle/>
          <a:p>
            <a:r>
              <a:rPr lang="cs-CZ" sz="3100" b="1" i="1" dirty="0">
                <a:solidFill>
                  <a:schemeClr val="accent1">
                    <a:lumMod val="75000"/>
                  </a:schemeClr>
                </a:solidFill>
              </a:rPr>
              <a:t>LEGISLATIVA</a:t>
            </a:r>
            <a:br>
              <a:rPr lang="cs-CZ" sz="3100" b="1" i="1" dirty="0">
                <a:solidFill>
                  <a:schemeClr val="accent1">
                    <a:lumMod val="75000"/>
                  </a:schemeClr>
                </a:solidFill>
              </a:rPr>
            </a:br>
            <a:r>
              <a:rPr lang="cs-CZ" sz="3100" b="1" i="1" dirty="0">
                <a:solidFill>
                  <a:schemeClr val="accent1">
                    <a:lumMod val="75000"/>
                  </a:schemeClr>
                </a:solidFill>
              </a:rPr>
              <a:t>Příloha č. 4 k vyhlášce č. 306/2012 Sb</a:t>
            </a:r>
            <a:r>
              <a:rPr lang="cs-CZ" dirty="0"/>
              <a:t>.</a:t>
            </a:r>
            <a:endParaRPr lang="cs-CZ" sz="3100" b="1" i="1" dirty="0">
              <a:solidFill>
                <a:schemeClr val="accent1">
                  <a:lumMod val="75000"/>
                </a:schemeClr>
              </a:solidFill>
            </a:endParaRPr>
          </a:p>
        </p:txBody>
      </p:sp>
      <p:sp>
        <p:nvSpPr>
          <p:cNvPr id="6" name="Zástupný obsah 5">
            <a:extLst>
              <a:ext uri="{FF2B5EF4-FFF2-40B4-BE49-F238E27FC236}">
                <a16:creationId xmlns:a16="http://schemas.microsoft.com/office/drawing/2014/main" id="{4AD1701A-994C-0E46-0896-14551AC71B84}"/>
              </a:ext>
            </a:extLst>
          </p:cNvPr>
          <p:cNvSpPr>
            <a:spLocks noGrp="1"/>
          </p:cNvSpPr>
          <p:nvPr>
            <p:ph idx="1"/>
          </p:nvPr>
        </p:nvSpPr>
        <p:spPr>
          <a:xfrm>
            <a:off x="251521" y="1203598"/>
            <a:ext cx="8640960" cy="3600400"/>
          </a:xfrm>
        </p:spPr>
        <p:txBody>
          <a:bodyPr>
            <a:noAutofit/>
          </a:bodyPr>
          <a:lstStyle/>
          <a:p>
            <a:pPr>
              <a:buFont typeface="+mj-lt"/>
              <a:buAutoNum type="alphaLcParenR" startAt="4"/>
            </a:pPr>
            <a:r>
              <a:rPr lang="cs-CZ" sz="1400" dirty="0"/>
              <a:t>předměty a povrchy kontaminované biologickým materiálem se dezinfikují přípravkem s </a:t>
            </a:r>
            <a:r>
              <a:rPr lang="cs-CZ" sz="1400" dirty="0" err="1"/>
              <a:t>virucidním</a:t>
            </a:r>
            <a:r>
              <a:rPr lang="cs-CZ" sz="1400" dirty="0"/>
              <a:t> účinkem. Při použití dezinfekčních přípravků s mycími a čistícími vlastnostmi lze spojit etapu čištění a dezinfekce,</a:t>
            </a:r>
          </a:p>
          <a:p>
            <a:pPr>
              <a:buFont typeface="+mj-lt"/>
              <a:buAutoNum type="alphaLcParenR" startAt="4"/>
            </a:pPr>
            <a:r>
              <a:rPr lang="cs-CZ" sz="1400" b="1" i="1" dirty="0">
                <a:effectLst>
                  <a:outerShdw blurRad="38100" dist="38100" dir="2700000" algn="tl">
                    <a:srgbClr val="000000">
                      <a:alpha val="43137"/>
                    </a:srgbClr>
                  </a:outerShdw>
                </a:effectLst>
              </a:rPr>
              <a:t>k zabránění vzniku selekce, případně rezistence mikrobů vůči přípravku dlouhodobě používanému </a:t>
            </a:r>
            <a:r>
              <a:rPr lang="cs-CZ" sz="1400" b="1" i="1" dirty="0">
                <a:solidFill>
                  <a:srgbClr val="FF0000"/>
                </a:solidFill>
                <a:effectLst>
                  <a:outerShdw blurRad="38100" dist="38100" dir="2700000" algn="tl">
                    <a:srgbClr val="000000">
                      <a:alpha val="43137"/>
                    </a:srgbClr>
                  </a:outerShdw>
                </a:effectLst>
              </a:rPr>
              <a:t>se střídají dezinfekční přípravky s různými aktivními látkami</a:t>
            </a:r>
            <a:r>
              <a:rPr lang="cs-CZ" sz="1400" i="1" dirty="0">
                <a:solidFill>
                  <a:srgbClr val="FF0000"/>
                </a:solidFill>
                <a:effectLst>
                  <a:outerShdw blurRad="38100" dist="38100" dir="2700000" algn="tl">
                    <a:srgbClr val="000000">
                      <a:alpha val="43137"/>
                    </a:srgbClr>
                  </a:outerShdw>
                </a:effectLst>
              </a:rPr>
              <a:t>,</a:t>
            </a:r>
          </a:p>
          <a:p>
            <a:pPr>
              <a:buFont typeface="+mj-lt"/>
              <a:buAutoNum type="alphaLcParenR" startAt="4"/>
            </a:pPr>
            <a:r>
              <a:rPr lang="cs-CZ" sz="1400" dirty="0"/>
              <a:t>při práci s dezinfekčními přípravky se dodržují zásady ochrany zdraví a bezpečnosti při práci a používají se osobní ochranné pracovní prostředky. Pracovníci jsou poučeni o zásadách první pomoci,</a:t>
            </a:r>
          </a:p>
          <a:p>
            <a:pPr>
              <a:buFont typeface="+mj-lt"/>
              <a:buAutoNum type="alphaLcParenR" startAt="4"/>
            </a:pPr>
            <a:r>
              <a:rPr lang="cs-CZ" sz="1400" b="1" dirty="0">
                <a:solidFill>
                  <a:srgbClr val="FF0000"/>
                </a:solidFill>
              </a:rPr>
              <a:t>předměty, které přicházejí do styku s potravinami, se musí po dezinfekci důkladně opláchnout pitnou vodou a</a:t>
            </a:r>
          </a:p>
          <a:p>
            <a:pPr>
              <a:buFont typeface="+mj-lt"/>
              <a:buAutoNum type="alphaLcParenR" startAt="4"/>
            </a:pPr>
            <a:r>
              <a:rPr lang="cs-CZ" sz="1400" dirty="0"/>
              <a:t>průběžná kontrola parametrů a ověřování účinnosti mycího a dezinfekčního procesu v mycích a dezinfekčních zařízeních se provádí a dokladuje průběžně, nejméně jednou za 3 měsíce pomocí záznamu ze zařízení nebo fyzikálních nebo chemických indikátorů nebo bioindikátorů. Parametry mycího a dezinfekčního zařízení jsou rozhodující pro výběr testu; uživatel zajistí, že výběr typu mycího a dezinfekčního zařízení, provozní cyklus, kvalita provozních médií a chemikálií bude odpovídat příslušné vsázce. Způsoby kontroly parametrů a účinnosti mycího a dezinfekčního procesu v mycích a dezinfekčních zařízeních musí dokladovat, že mycí a dezinfekční proces zajistí snížení počtu životaschopných mikroorganismů na dezinfikovaném předmětu na předem stanovenou úroveň, která je vhodná pro jeho další zpracování nebo použití. Tyto požadavky se považují za splněné, pokud je postupováno alespoň podle určených norem</a:t>
            </a:r>
            <a:r>
              <a:rPr lang="cs-CZ" sz="1400" b="1" baseline="30000" dirty="0">
                <a:hlinkClick r:id="rId2"/>
              </a:rPr>
              <a:t>7</a:t>
            </a:r>
            <a:r>
              <a:rPr lang="cs-CZ" sz="1400" b="1" dirty="0">
                <a:hlinkClick r:id="rId2"/>
              </a:rPr>
              <a:t>)</a:t>
            </a:r>
            <a:r>
              <a:rPr lang="cs-CZ" sz="1400" dirty="0"/>
              <a:t>.</a:t>
            </a:r>
          </a:p>
          <a:p>
            <a:pPr marL="0" indent="0" algn="just">
              <a:buNone/>
            </a:pPr>
            <a:endParaRPr lang="cs-CZ" sz="2000" b="1" i="1" dirty="0">
              <a:solidFill>
                <a:schemeClr val="accent1">
                  <a:lumMod val="75000"/>
                </a:schemeClr>
              </a:solidFill>
              <a:latin typeface="+mj-lt"/>
              <a:ea typeface="+mj-ea"/>
              <a:cs typeface="+mj-cs"/>
            </a:endParaRPr>
          </a:p>
        </p:txBody>
      </p:sp>
      <p:pic>
        <p:nvPicPr>
          <p:cNvPr id="11" name="Obrázek 10">
            <a:extLst>
              <a:ext uri="{FF2B5EF4-FFF2-40B4-BE49-F238E27FC236}">
                <a16:creationId xmlns:a16="http://schemas.microsoft.com/office/drawing/2014/main" id="{2F509848-86F2-6D2C-8A47-F43AD7495C3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195486"/>
            <a:ext cx="2052000" cy="80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rázek 8">
            <a:extLst>
              <a:ext uri="{FF2B5EF4-FFF2-40B4-BE49-F238E27FC236}">
                <a16:creationId xmlns:a16="http://schemas.microsoft.com/office/drawing/2014/main" id="{27C2CB4F-0431-42AD-488C-312D57EFEAE8}"/>
              </a:ext>
            </a:extLst>
          </p:cNvPr>
          <p:cNvPicPr>
            <a:picLocks noChangeAspect="1"/>
          </p:cNvPicPr>
          <p:nvPr/>
        </p:nvPicPr>
        <p:blipFill rotWithShape="1">
          <a:blip r:embed="rId4">
            <a:extLst>
              <a:ext uri="{28A0092B-C50C-407E-A947-70E740481C1C}">
                <a14:useLocalDpi xmlns:a14="http://schemas.microsoft.com/office/drawing/2010/main" val="0"/>
              </a:ext>
            </a:extLst>
          </a:blip>
          <a:srcRect l="3468" t="74771" r="84126" b="6192"/>
          <a:stretch/>
        </p:blipFill>
        <p:spPr bwMode="auto">
          <a:xfrm>
            <a:off x="61663" y="2464014"/>
            <a:ext cx="189857" cy="24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4765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C8574-C237-EB46-8513-699A282A2E5F}"/>
            </a:ext>
          </a:extLst>
        </p:cNvPr>
        <p:cNvGrpSpPr/>
        <p:nvPr/>
      </p:nvGrpSpPr>
      <p:grpSpPr>
        <a:xfrm>
          <a:off x="0" y="0"/>
          <a:ext cx="0" cy="0"/>
          <a:chOff x="0" y="0"/>
          <a:chExt cx="0" cy="0"/>
        </a:xfrm>
      </p:grpSpPr>
      <p:sp>
        <p:nvSpPr>
          <p:cNvPr id="5" name="Nadpis 1">
            <a:extLst>
              <a:ext uri="{FF2B5EF4-FFF2-40B4-BE49-F238E27FC236}">
                <a16:creationId xmlns:a16="http://schemas.microsoft.com/office/drawing/2014/main" id="{5E4F2B5C-9B52-0087-92E8-47B0D4A37F24}"/>
              </a:ext>
            </a:extLst>
          </p:cNvPr>
          <p:cNvSpPr>
            <a:spLocks noGrp="1"/>
          </p:cNvSpPr>
          <p:nvPr>
            <p:ph type="title"/>
          </p:nvPr>
        </p:nvSpPr>
        <p:spPr/>
        <p:txBody>
          <a:bodyPr>
            <a:normAutofit/>
          </a:bodyPr>
          <a:lstStyle/>
          <a:p>
            <a:r>
              <a:rPr lang="cs-CZ" sz="3100" b="1" i="1" dirty="0">
                <a:solidFill>
                  <a:schemeClr val="accent1">
                    <a:lumMod val="75000"/>
                  </a:schemeClr>
                </a:solidFill>
              </a:rPr>
              <a:t>Dezinfekční řád </a:t>
            </a:r>
          </a:p>
        </p:txBody>
      </p:sp>
      <p:sp>
        <p:nvSpPr>
          <p:cNvPr id="6" name="Zástupný obsah 5">
            <a:extLst>
              <a:ext uri="{FF2B5EF4-FFF2-40B4-BE49-F238E27FC236}">
                <a16:creationId xmlns:a16="http://schemas.microsoft.com/office/drawing/2014/main" id="{5135665E-4BCE-01EB-A83D-AE8D4A050E93}"/>
              </a:ext>
            </a:extLst>
          </p:cNvPr>
          <p:cNvSpPr>
            <a:spLocks noGrp="1"/>
          </p:cNvSpPr>
          <p:nvPr>
            <p:ph idx="1"/>
          </p:nvPr>
        </p:nvSpPr>
        <p:spPr>
          <a:xfrm>
            <a:off x="395536" y="1190937"/>
            <a:ext cx="8568952" cy="3737370"/>
          </a:xfrm>
        </p:spPr>
        <p:txBody>
          <a:bodyPr>
            <a:normAutofit lnSpcReduction="10000"/>
          </a:bodyPr>
          <a:lstStyle/>
          <a:p>
            <a:pPr algn="just">
              <a:lnSpc>
                <a:spcPct val="150000"/>
              </a:lnSpc>
              <a:spcBef>
                <a:spcPts val="0"/>
              </a:spcBef>
              <a:buFont typeface="Wingdings" panose="05000000000000000000" pitchFamily="2" charset="2"/>
              <a:buChar char="Ø"/>
            </a:pPr>
            <a:r>
              <a:rPr lang="cs-CZ" sz="1400" b="1" i="1" dirty="0">
                <a:solidFill>
                  <a:srgbClr val="0070C0"/>
                </a:solidFill>
              </a:rPr>
              <a:t>Sestavuje : </a:t>
            </a:r>
            <a:endParaRPr lang="cs-CZ" sz="1400" i="1" dirty="0">
              <a:solidFill>
                <a:srgbClr val="0070C0"/>
              </a:solidFill>
            </a:endParaRPr>
          </a:p>
          <a:p>
            <a:pPr lvl="1" algn="just">
              <a:lnSpc>
                <a:spcPct val="150000"/>
              </a:lnSpc>
              <a:spcBef>
                <a:spcPts val="0"/>
              </a:spcBef>
              <a:buFont typeface="Wingdings" panose="05000000000000000000" pitchFamily="2" charset="2"/>
              <a:buChar char="Ø"/>
            </a:pPr>
            <a:r>
              <a:rPr lang="cs-CZ" sz="1400" dirty="0">
                <a:solidFill>
                  <a:srgbClr val="0070C0"/>
                </a:solidFill>
              </a:rPr>
              <a:t>Nemocniční epidemiolog/ hygienik</a:t>
            </a:r>
          </a:p>
          <a:p>
            <a:pPr lvl="1" algn="just">
              <a:lnSpc>
                <a:spcPct val="150000"/>
              </a:lnSpc>
              <a:spcBef>
                <a:spcPts val="0"/>
              </a:spcBef>
              <a:buFont typeface="Wingdings" panose="05000000000000000000" pitchFamily="2" charset="2"/>
              <a:buChar char="Ø"/>
            </a:pPr>
            <a:r>
              <a:rPr lang="cs-CZ" sz="1400" dirty="0">
                <a:solidFill>
                  <a:srgbClr val="0070C0"/>
                </a:solidFill>
              </a:rPr>
              <a:t>Epidemiologická sestra  </a:t>
            </a:r>
          </a:p>
          <a:p>
            <a:pPr lvl="1" algn="just">
              <a:lnSpc>
                <a:spcPct val="150000"/>
              </a:lnSpc>
              <a:spcBef>
                <a:spcPts val="0"/>
              </a:spcBef>
              <a:buFont typeface="Wingdings" panose="05000000000000000000" pitchFamily="2" charset="2"/>
              <a:buChar char="Ø"/>
            </a:pPr>
            <a:endParaRPr lang="cs-CZ" sz="1400" b="1" i="1" dirty="0"/>
          </a:p>
          <a:p>
            <a:pPr algn="just">
              <a:lnSpc>
                <a:spcPct val="150000"/>
              </a:lnSpc>
              <a:spcBef>
                <a:spcPts val="0"/>
              </a:spcBef>
              <a:buFont typeface="Wingdings" panose="05000000000000000000" pitchFamily="2" charset="2"/>
              <a:buChar char="Ø"/>
            </a:pPr>
            <a:r>
              <a:rPr lang="cs-CZ" sz="1400" b="1" i="1" dirty="0"/>
              <a:t>Požadavky na dezinfekční prostředky : </a:t>
            </a:r>
            <a:endParaRPr lang="cs-CZ" sz="1400" i="1" dirty="0"/>
          </a:p>
          <a:p>
            <a:pPr lvl="1" algn="just">
              <a:lnSpc>
                <a:spcPct val="150000"/>
              </a:lnSpc>
              <a:spcBef>
                <a:spcPts val="0"/>
              </a:spcBef>
              <a:buFont typeface="Wingdings" panose="05000000000000000000" pitchFamily="2" charset="2"/>
              <a:buChar char="Ø"/>
              <a:defRPr/>
            </a:pPr>
            <a:r>
              <a:rPr lang="cs-CZ" sz="1400" dirty="0"/>
              <a:t>co nejširší spektrum účinku</a:t>
            </a:r>
          </a:p>
          <a:p>
            <a:pPr lvl="1" algn="just">
              <a:lnSpc>
                <a:spcPct val="150000"/>
              </a:lnSpc>
              <a:spcBef>
                <a:spcPts val="0"/>
              </a:spcBef>
              <a:buFont typeface="Wingdings" panose="05000000000000000000" pitchFamily="2" charset="2"/>
              <a:buChar char="Ø"/>
              <a:defRPr/>
            </a:pPr>
            <a:r>
              <a:rPr lang="cs-CZ" sz="1400" dirty="0"/>
              <a:t>minimální toxicita</a:t>
            </a:r>
          </a:p>
          <a:p>
            <a:pPr lvl="1" algn="just">
              <a:lnSpc>
                <a:spcPct val="150000"/>
              </a:lnSpc>
              <a:spcBef>
                <a:spcPts val="0"/>
              </a:spcBef>
              <a:buFont typeface="Wingdings" panose="05000000000000000000" pitchFamily="2" charset="2"/>
              <a:buChar char="Ø"/>
              <a:defRPr/>
            </a:pPr>
            <a:r>
              <a:rPr lang="cs-CZ" sz="1400" dirty="0"/>
              <a:t>zápach</a:t>
            </a:r>
          </a:p>
          <a:p>
            <a:pPr lvl="1" algn="just">
              <a:lnSpc>
                <a:spcPct val="150000"/>
              </a:lnSpc>
              <a:spcBef>
                <a:spcPts val="0"/>
              </a:spcBef>
              <a:buFont typeface="Wingdings" panose="05000000000000000000" pitchFamily="2" charset="2"/>
              <a:buChar char="Ø"/>
              <a:defRPr/>
            </a:pPr>
            <a:r>
              <a:rPr lang="cs-CZ" sz="1400" dirty="0"/>
              <a:t>rychlý účinek</a:t>
            </a:r>
          </a:p>
          <a:p>
            <a:pPr lvl="1" algn="just">
              <a:lnSpc>
                <a:spcPct val="150000"/>
              </a:lnSpc>
              <a:spcBef>
                <a:spcPts val="0"/>
              </a:spcBef>
              <a:buFont typeface="Wingdings" panose="05000000000000000000" pitchFamily="2" charset="2"/>
              <a:buChar char="Ø"/>
              <a:defRPr/>
            </a:pPr>
            <a:r>
              <a:rPr lang="cs-CZ" sz="1400" dirty="0"/>
              <a:t>minimální vliv na dezinfikovaný materiál</a:t>
            </a:r>
          </a:p>
          <a:p>
            <a:pPr lvl="1" algn="just">
              <a:lnSpc>
                <a:spcPct val="150000"/>
              </a:lnSpc>
              <a:spcBef>
                <a:spcPts val="0"/>
              </a:spcBef>
              <a:buFont typeface="Wingdings" panose="05000000000000000000" pitchFamily="2" charset="2"/>
              <a:buChar char="Ø"/>
              <a:defRPr/>
            </a:pPr>
            <a:r>
              <a:rPr lang="cs-CZ" sz="1400" dirty="0"/>
              <a:t>ekonomická dostupnost</a:t>
            </a:r>
          </a:p>
          <a:p>
            <a:pPr marL="342900" lvl="1" indent="-342900" algn="just">
              <a:lnSpc>
                <a:spcPct val="160000"/>
              </a:lnSpc>
              <a:spcBef>
                <a:spcPts val="0"/>
              </a:spcBef>
              <a:buFont typeface="Wingdings" panose="05000000000000000000" pitchFamily="2" charset="2"/>
              <a:buChar char="Ø"/>
              <a:defRPr/>
            </a:pPr>
            <a:r>
              <a:rPr lang="cs-CZ" sz="1400" b="1" i="1" dirty="0"/>
              <a:t>při ředění a způsobu použití chemických přípravků se postupuje podle návodu výrobce.</a:t>
            </a:r>
          </a:p>
          <a:p>
            <a:pPr lvl="1" algn="just">
              <a:lnSpc>
                <a:spcPct val="150000"/>
              </a:lnSpc>
              <a:spcBef>
                <a:spcPts val="0"/>
              </a:spcBef>
              <a:buFont typeface="Wingdings" panose="05000000000000000000" pitchFamily="2" charset="2"/>
              <a:buChar char="Ø"/>
            </a:pPr>
            <a:endParaRPr lang="cs-CZ" sz="1000" dirty="0"/>
          </a:p>
          <a:p>
            <a:pPr lvl="1" algn="just">
              <a:lnSpc>
                <a:spcPct val="150000"/>
              </a:lnSpc>
              <a:spcBef>
                <a:spcPts val="0"/>
              </a:spcBef>
              <a:buFont typeface="Wingdings" panose="05000000000000000000" pitchFamily="2" charset="2"/>
              <a:buChar char="Ø"/>
            </a:pPr>
            <a:endParaRPr lang="cs-CZ" sz="1000" b="1" i="1" dirty="0"/>
          </a:p>
        </p:txBody>
      </p:sp>
      <p:pic>
        <p:nvPicPr>
          <p:cNvPr id="11" name="Obrázek 10">
            <a:extLst>
              <a:ext uri="{FF2B5EF4-FFF2-40B4-BE49-F238E27FC236}">
                <a16:creationId xmlns:a16="http://schemas.microsoft.com/office/drawing/2014/main" id="{AFEDF813-3D16-62C2-28DC-9A85F3873F6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95486"/>
            <a:ext cx="2052000" cy="80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rázek 8">
            <a:extLst>
              <a:ext uri="{FF2B5EF4-FFF2-40B4-BE49-F238E27FC236}">
                <a16:creationId xmlns:a16="http://schemas.microsoft.com/office/drawing/2014/main" id="{68B892D5-3FAF-6ADC-8357-C33EE8C445FD}"/>
              </a:ext>
            </a:extLst>
          </p:cNvPr>
          <p:cNvPicPr>
            <a:picLocks noChangeAspect="1"/>
          </p:cNvPicPr>
          <p:nvPr/>
        </p:nvPicPr>
        <p:blipFill rotWithShape="1">
          <a:blip r:embed="rId3">
            <a:extLst>
              <a:ext uri="{28A0092B-C50C-407E-A947-70E740481C1C}">
                <a14:useLocalDpi xmlns:a14="http://schemas.microsoft.com/office/drawing/2010/main" val="0"/>
              </a:ext>
            </a:extLst>
          </a:blip>
          <a:srcRect l="3468" t="74771" r="84126" b="6192"/>
          <a:stretch/>
        </p:blipFill>
        <p:spPr bwMode="auto">
          <a:xfrm>
            <a:off x="61663" y="2464014"/>
            <a:ext cx="189857" cy="24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Obrázek 2">
            <a:extLst>
              <a:ext uri="{FF2B5EF4-FFF2-40B4-BE49-F238E27FC236}">
                <a16:creationId xmlns:a16="http://schemas.microsoft.com/office/drawing/2014/main" id="{789F0831-F6F1-C739-48BB-8A5F47CDF957}"/>
              </a:ext>
            </a:extLst>
          </p:cNvPr>
          <p:cNvPicPr>
            <a:picLocks noChangeAspect="1"/>
          </p:cNvPicPr>
          <p:nvPr/>
        </p:nvPicPr>
        <p:blipFill>
          <a:blip r:embed="rId4"/>
          <a:stretch>
            <a:fillRect/>
          </a:stretch>
        </p:blipFill>
        <p:spPr>
          <a:xfrm>
            <a:off x="6536614" y="996452"/>
            <a:ext cx="2150186" cy="1430851"/>
          </a:xfrm>
          <a:prstGeom prst="rect">
            <a:avLst/>
          </a:prstGeom>
        </p:spPr>
      </p:pic>
    </p:spTree>
    <p:extLst>
      <p:ext uri="{BB962C8B-B14F-4D97-AF65-F5344CB8AC3E}">
        <p14:creationId xmlns:p14="http://schemas.microsoft.com/office/powerpoint/2010/main" val="410636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9DE45-3367-B54F-B03B-8E3FF2F766EC}"/>
            </a:ext>
          </a:extLst>
        </p:cNvPr>
        <p:cNvGrpSpPr/>
        <p:nvPr/>
      </p:nvGrpSpPr>
      <p:grpSpPr>
        <a:xfrm>
          <a:off x="0" y="0"/>
          <a:ext cx="0" cy="0"/>
          <a:chOff x="0" y="0"/>
          <a:chExt cx="0" cy="0"/>
        </a:xfrm>
      </p:grpSpPr>
      <p:sp>
        <p:nvSpPr>
          <p:cNvPr id="5" name="Nadpis 1">
            <a:extLst>
              <a:ext uri="{FF2B5EF4-FFF2-40B4-BE49-F238E27FC236}">
                <a16:creationId xmlns:a16="http://schemas.microsoft.com/office/drawing/2014/main" id="{7D9469C7-3BEE-AFCB-CA10-015DF1A95570}"/>
              </a:ext>
            </a:extLst>
          </p:cNvPr>
          <p:cNvSpPr>
            <a:spLocks noGrp="1"/>
          </p:cNvSpPr>
          <p:nvPr>
            <p:ph type="title"/>
          </p:nvPr>
        </p:nvSpPr>
        <p:spPr/>
        <p:txBody>
          <a:bodyPr>
            <a:normAutofit/>
          </a:bodyPr>
          <a:lstStyle/>
          <a:p>
            <a:r>
              <a:rPr lang="cs-CZ" sz="3100" b="1" i="1" dirty="0">
                <a:solidFill>
                  <a:schemeClr val="accent1">
                    <a:lumMod val="75000"/>
                  </a:schemeClr>
                </a:solidFill>
              </a:rPr>
              <a:t>Chemická dezinfekce </a:t>
            </a:r>
          </a:p>
        </p:txBody>
      </p:sp>
      <p:sp>
        <p:nvSpPr>
          <p:cNvPr id="3" name="Zástupný obsah 2">
            <a:extLst>
              <a:ext uri="{FF2B5EF4-FFF2-40B4-BE49-F238E27FC236}">
                <a16:creationId xmlns:a16="http://schemas.microsoft.com/office/drawing/2014/main" id="{1DDE4D73-1E24-A4DA-1E3B-DAC94398D81A}"/>
              </a:ext>
            </a:extLst>
          </p:cNvPr>
          <p:cNvSpPr>
            <a:spLocks noGrp="1"/>
          </p:cNvSpPr>
          <p:nvPr>
            <p:ph idx="1"/>
          </p:nvPr>
        </p:nvSpPr>
        <p:spPr>
          <a:xfrm>
            <a:off x="457200" y="1200150"/>
            <a:ext cx="8229600" cy="3675855"/>
          </a:xfrm>
        </p:spPr>
        <p:txBody>
          <a:bodyPr>
            <a:normAutofit/>
          </a:bodyPr>
          <a:lstStyle/>
          <a:p>
            <a:pPr indent="-360000">
              <a:lnSpc>
                <a:spcPct val="150000"/>
              </a:lnSpc>
              <a:spcBef>
                <a:spcPts val="0"/>
              </a:spcBef>
              <a:defRPr/>
            </a:pPr>
            <a:r>
              <a:rPr lang="cs-CZ" sz="1400" dirty="0">
                <a:solidFill>
                  <a:srgbClr val="0070C0"/>
                </a:solidFill>
              </a:rPr>
              <a:t>Spektrum účinnosti</a:t>
            </a:r>
          </a:p>
          <a:p>
            <a:pPr indent="-360000">
              <a:lnSpc>
                <a:spcPct val="150000"/>
              </a:lnSpc>
              <a:spcBef>
                <a:spcPts val="0"/>
              </a:spcBef>
              <a:defRPr/>
            </a:pPr>
            <a:r>
              <a:rPr lang="cs-CZ" sz="1400" dirty="0">
                <a:solidFill>
                  <a:srgbClr val="0070C0"/>
                </a:solidFill>
              </a:rPr>
              <a:t>Chemické složení</a:t>
            </a:r>
          </a:p>
          <a:p>
            <a:pPr indent="-360000">
              <a:lnSpc>
                <a:spcPct val="150000"/>
              </a:lnSpc>
              <a:spcBef>
                <a:spcPts val="0"/>
              </a:spcBef>
              <a:defRPr/>
            </a:pPr>
            <a:r>
              <a:rPr lang="cs-CZ" sz="1400" dirty="0">
                <a:solidFill>
                  <a:srgbClr val="0070C0"/>
                </a:solidFill>
              </a:rPr>
              <a:t>Účinné koncentrace</a:t>
            </a:r>
          </a:p>
          <a:p>
            <a:pPr indent="-360000">
              <a:lnSpc>
                <a:spcPct val="150000"/>
              </a:lnSpc>
              <a:spcBef>
                <a:spcPts val="0"/>
              </a:spcBef>
              <a:defRPr/>
            </a:pPr>
            <a:r>
              <a:rPr lang="cs-CZ" sz="1400" dirty="0">
                <a:solidFill>
                  <a:srgbClr val="0070C0"/>
                </a:solidFill>
              </a:rPr>
              <a:t>Doba expozice</a:t>
            </a:r>
          </a:p>
          <a:p>
            <a:pPr indent="-360000">
              <a:lnSpc>
                <a:spcPct val="150000"/>
              </a:lnSpc>
              <a:spcBef>
                <a:spcPts val="0"/>
              </a:spcBef>
            </a:pPr>
            <a:r>
              <a:rPr lang="cs-CZ" altLang="cs-CZ" sz="1400" dirty="0">
                <a:solidFill>
                  <a:srgbClr val="00B050"/>
                </a:solidFill>
              </a:rPr>
              <a:t>Dezinfekční roztoky se připravují pro každou směnu (8 až 12 hodin) čerstvé</a:t>
            </a:r>
          </a:p>
          <a:p>
            <a:pPr indent="-360000">
              <a:lnSpc>
                <a:spcPct val="150000"/>
              </a:lnSpc>
              <a:spcBef>
                <a:spcPts val="0"/>
              </a:spcBef>
            </a:pPr>
            <a:r>
              <a:rPr lang="cs-CZ" altLang="cs-CZ" sz="1400" dirty="0">
                <a:solidFill>
                  <a:srgbClr val="FF0000"/>
                </a:solidFill>
              </a:rPr>
              <a:t>Střídají se dezinfekční přípravky s různými aktivními látkami – stanovuje si každé ZZ individuálně </a:t>
            </a:r>
          </a:p>
          <a:p>
            <a:pPr indent="-360000">
              <a:lnSpc>
                <a:spcPct val="150000"/>
              </a:lnSpc>
              <a:spcBef>
                <a:spcPts val="0"/>
              </a:spcBef>
            </a:pPr>
            <a:r>
              <a:rPr lang="cs-CZ" altLang="cs-CZ" sz="1400" dirty="0"/>
              <a:t>Při práci s dezinfekčními přípravky se dodržují zásady ochrany zdraví a bezpečnosti při práci a používají se osobní ochranné pracovní prostředky</a:t>
            </a:r>
          </a:p>
          <a:p>
            <a:pPr indent="-360000">
              <a:lnSpc>
                <a:spcPct val="150000"/>
              </a:lnSpc>
              <a:spcBef>
                <a:spcPts val="0"/>
              </a:spcBef>
            </a:pPr>
            <a:r>
              <a:rPr lang="cs-CZ" altLang="cs-CZ" sz="1400" dirty="0"/>
              <a:t>Předměty, které přicházejí do styku s potravinami, se musí po dezinfekci důkladně opláchnout pitnou vodou  </a:t>
            </a:r>
          </a:p>
        </p:txBody>
      </p:sp>
      <p:pic>
        <p:nvPicPr>
          <p:cNvPr id="11" name="Obrázek 10">
            <a:extLst>
              <a:ext uri="{FF2B5EF4-FFF2-40B4-BE49-F238E27FC236}">
                <a16:creationId xmlns:a16="http://schemas.microsoft.com/office/drawing/2014/main" id="{09786EAD-7EAB-4F2A-64D3-017136EE733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95486"/>
            <a:ext cx="2052000" cy="80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rázek 8">
            <a:extLst>
              <a:ext uri="{FF2B5EF4-FFF2-40B4-BE49-F238E27FC236}">
                <a16:creationId xmlns:a16="http://schemas.microsoft.com/office/drawing/2014/main" id="{801B070B-995B-E7CF-F56E-C1431AC45EC4}"/>
              </a:ext>
            </a:extLst>
          </p:cNvPr>
          <p:cNvPicPr>
            <a:picLocks noChangeAspect="1"/>
          </p:cNvPicPr>
          <p:nvPr/>
        </p:nvPicPr>
        <p:blipFill rotWithShape="1">
          <a:blip r:embed="rId3">
            <a:extLst>
              <a:ext uri="{28A0092B-C50C-407E-A947-70E740481C1C}">
                <a14:useLocalDpi xmlns:a14="http://schemas.microsoft.com/office/drawing/2010/main" val="0"/>
              </a:ext>
            </a:extLst>
          </a:blip>
          <a:srcRect l="3468" t="74771" r="84126" b="6192"/>
          <a:stretch/>
        </p:blipFill>
        <p:spPr bwMode="auto">
          <a:xfrm>
            <a:off x="61663" y="2464014"/>
            <a:ext cx="189857" cy="24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Obrázek 7">
            <a:extLst>
              <a:ext uri="{FF2B5EF4-FFF2-40B4-BE49-F238E27FC236}">
                <a16:creationId xmlns:a16="http://schemas.microsoft.com/office/drawing/2014/main" id="{01272EBE-7618-5FE8-3334-021453C43D33}"/>
              </a:ext>
            </a:extLst>
          </p:cNvPr>
          <p:cNvPicPr>
            <a:picLocks noChangeAspect="1"/>
          </p:cNvPicPr>
          <p:nvPr/>
        </p:nvPicPr>
        <p:blipFill>
          <a:blip r:embed="rId3">
            <a:extLst>
              <a:ext uri="{28A0092B-C50C-407E-A947-70E740481C1C}">
                <a14:useLocalDpi xmlns:a14="http://schemas.microsoft.com/office/drawing/2010/main" val="0"/>
              </a:ext>
            </a:extLst>
          </a:blip>
          <a:srcRect l="21626" t="84164" b="9641"/>
          <a:stretch>
            <a:fillRect/>
          </a:stretch>
        </p:blipFill>
        <p:spPr bwMode="auto">
          <a:xfrm>
            <a:off x="1691680" y="4731544"/>
            <a:ext cx="6217933" cy="411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82529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69F90-6A70-BC2F-44C7-A81584145FBE}"/>
            </a:ext>
          </a:extLst>
        </p:cNvPr>
        <p:cNvGrpSpPr/>
        <p:nvPr/>
      </p:nvGrpSpPr>
      <p:grpSpPr>
        <a:xfrm>
          <a:off x="0" y="0"/>
          <a:ext cx="0" cy="0"/>
          <a:chOff x="0" y="0"/>
          <a:chExt cx="0" cy="0"/>
        </a:xfrm>
      </p:grpSpPr>
      <p:sp>
        <p:nvSpPr>
          <p:cNvPr id="5" name="Nadpis 1">
            <a:extLst>
              <a:ext uri="{FF2B5EF4-FFF2-40B4-BE49-F238E27FC236}">
                <a16:creationId xmlns:a16="http://schemas.microsoft.com/office/drawing/2014/main" id="{952B60CD-9817-2B33-C1A8-65132B0EB8B0}"/>
              </a:ext>
            </a:extLst>
          </p:cNvPr>
          <p:cNvSpPr>
            <a:spLocks noGrp="1"/>
          </p:cNvSpPr>
          <p:nvPr>
            <p:ph type="title"/>
          </p:nvPr>
        </p:nvSpPr>
        <p:spPr/>
        <p:txBody>
          <a:bodyPr>
            <a:normAutofit/>
          </a:bodyPr>
          <a:lstStyle/>
          <a:p>
            <a:r>
              <a:rPr lang="cs-CZ" sz="3100" b="1" i="1" dirty="0">
                <a:solidFill>
                  <a:schemeClr val="accent1">
                    <a:lumMod val="75000"/>
                  </a:schemeClr>
                </a:solidFill>
              </a:rPr>
              <a:t>Chemická dezinfekce </a:t>
            </a:r>
          </a:p>
        </p:txBody>
      </p:sp>
      <p:sp>
        <p:nvSpPr>
          <p:cNvPr id="3" name="Zástupný obsah 2">
            <a:extLst>
              <a:ext uri="{FF2B5EF4-FFF2-40B4-BE49-F238E27FC236}">
                <a16:creationId xmlns:a16="http://schemas.microsoft.com/office/drawing/2014/main" id="{409332A7-0FF3-1399-7A6D-5E24D6723358}"/>
              </a:ext>
            </a:extLst>
          </p:cNvPr>
          <p:cNvSpPr>
            <a:spLocks noGrp="1"/>
          </p:cNvSpPr>
          <p:nvPr>
            <p:ph sz="half" idx="1"/>
          </p:nvPr>
        </p:nvSpPr>
        <p:spPr>
          <a:xfrm>
            <a:off x="457200" y="1200150"/>
            <a:ext cx="4038600" cy="3603847"/>
          </a:xfrm>
        </p:spPr>
        <p:txBody>
          <a:bodyPr>
            <a:normAutofit fontScale="92500" lnSpcReduction="10000"/>
          </a:bodyPr>
          <a:lstStyle/>
          <a:p>
            <a:pPr indent="-360000">
              <a:lnSpc>
                <a:spcPct val="150000"/>
              </a:lnSpc>
              <a:spcBef>
                <a:spcPts val="0"/>
              </a:spcBef>
              <a:buFont typeface="Wingdings" panose="05000000000000000000" pitchFamily="2" charset="2"/>
              <a:buChar char="Ø"/>
              <a:defRPr/>
            </a:pPr>
            <a:r>
              <a:rPr lang="cs-CZ" sz="1700" b="1" dirty="0">
                <a:solidFill>
                  <a:srgbClr val="0070C0"/>
                </a:solidFill>
              </a:rPr>
              <a:t>Spektrum účinnosti: </a:t>
            </a:r>
          </a:p>
          <a:p>
            <a:pPr lvl="1" indent="-360000">
              <a:lnSpc>
                <a:spcPct val="150000"/>
              </a:lnSpc>
              <a:spcBef>
                <a:spcPts val="0"/>
              </a:spcBef>
              <a:buFont typeface="Wingdings" panose="05000000000000000000" pitchFamily="2" charset="2"/>
              <a:buChar char="Ø"/>
              <a:defRPr/>
            </a:pPr>
            <a:r>
              <a:rPr lang="cs-CZ" sz="1700" dirty="0">
                <a:solidFill>
                  <a:srgbClr val="00B0F0"/>
                </a:solidFill>
              </a:rPr>
              <a:t>A, (V)</a:t>
            </a:r>
          </a:p>
          <a:p>
            <a:pPr lvl="1" indent="-360000">
              <a:lnSpc>
                <a:spcPct val="150000"/>
              </a:lnSpc>
              <a:spcBef>
                <a:spcPts val="0"/>
              </a:spcBef>
              <a:buFont typeface="Wingdings" panose="05000000000000000000" pitchFamily="2" charset="2"/>
              <a:buChar char="Ø"/>
              <a:defRPr/>
            </a:pPr>
            <a:r>
              <a:rPr lang="en-US" sz="1700" dirty="0">
                <a:solidFill>
                  <a:srgbClr val="00B0F0"/>
                </a:solidFill>
              </a:rPr>
              <a:t>A ,(B), T, M, (V) adeno, </a:t>
            </a:r>
            <a:r>
              <a:rPr lang="en-US" sz="1700" dirty="0" err="1">
                <a:solidFill>
                  <a:srgbClr val="00B0F0"/>
                </a:solidFill>
              </a:rPr>
              <a:t>noro</a:t>
            </a:r>
            <a:r>
              <a:rPr lang="en-US" sz="1700" dirty="0">
                <a:solidFill>
                  <a:srgbClr val="00B0F0"/>
                </a:solidFill>
              </a:rPr>
              <a:t>, </a:t>
            </a:r>
            <a:r>
              <a:rPr lang="en-US" sz="1700" dirty="0" err="1">
                <a:solidFill>
                  <a:srgbClr val="00B0F0"/>
                </a:solidFill>
              </a:rPr>
              <a:t>rota</a:t>
            </a:r>
            <a:endParaRPr lang="cs-CZ" sz="1700" dirty="0">
              <a:solidFill>
                <a:srgbClr val="00B0F0"/>
              </a:solidFill>
            </a:endParaRPr>
          </a:p>
          <a:p>
            <a:pPr indent="-360000">
              <a:lnSpc>
                <a:spcPct val="150000"/>
              </a:lnSpc>
              <a:spcBef>
                <a:spcPts val="0"/>
              </a:spcBef>
              <a:buFont typeface="Wingdings" panose="05000000000000000000" pitchFamily="2" charset="2"/>
              <a:buChar char="Ø"/>
              <a:defRPr/>
            </a:pPr>
            <a:endParaRPr lang="cs-CZ" sz="1700" dirty="0">
              <a:solidFill>
                <a:srgbClr val="0070C0"/>
              </a:solidFill>
            </a:endParaRPr>
          </a:p>
          <a:p>
            <a:pPr indent="-360000">
              <a:lnSpc>
                <a:spcPct val="150000"/>
              </a:lnSpc>
              <a:spcBef>
                <a:spcPts val="0"/>
              </a:spcBef>
              <a:buFont typeface="Wingdings" panose="05000000000000000000" pitchFamily="2" charset="2"/>
              <a:buChar char="Ø"/>
              <a:defRPr/>
            </a:pPr>
            <a:r>
              <a:rPr lang="cs-CZ" sz="1700" b="1" dirty="0">
                <a:solidFill>
                  <a:srgbClr val="0070C0"/>
                </a:solidFill>
              </a:rPr>
              <a:t>Účinné koncentrace:</a:t>
            </a:r>
          </a:p>
          <a:p>
            <a:pPr lvl="1" indent="-360000">
              <a:lnSpc>
                <a:spcPct val="150000"/>
              </a:lnSpc>
              <a:spcBef>
                <a:spcPts val="0"/>
              </a:spcBef>
              <a:buFont typeface="Wingdings" panose="05000000000000000000" pitchFamily="2" charset="2"/>
              <a:buChar char="Ø"/>
              <a:defRPr/>
            </a:pPr>
            <a:r>
              <a:rPr lang="cs-CZ" sz="1700" dirty="0">
                <a:solidFill>
                  <a:srgbClr val="00B0F0"/>
                </a:solidFill>
              </a:rPr>
              <a:t>0,25 % -  5,0% </a:t>
            </a:r>
          </a:p>
          <a:p>
            <a:pPr indent="-360000">
              <a:lnSpc>
                <a:spcPct val="150000"/>
              </a:lnSpc>
              <a:spcBef>
                <a:spcPts val="0"/>
              </a:spcBef>
              <a:buFont typeface="Wingdings" panose="05000000000000000000" pitchFamily="2" charset="2"/>
              <a:buChar char="Ø"/>
              <a:defRPr/>
            </a:pPr>
            <a:endParaRPr lang="cs-CZ" sz="1700" dirty="0">
              <a:solidFill>
                <a:srgbClr val="0070C0"/>
              </a:solidFill>
            </a:endParaRPr>
          </a:p>
          <a:p>
            <a:pPr indent="-360000">
              <a:lnSpc>
                <a:spcPct val="150000"/>
              </a:lnSpc>
              <a:spcBef>
                <a:spcPts val="0"/>
              </a:spcBef>
              <a:buFont typeface="Wingdings" panose="05000000000000000000" pitchFamily="2" charset="2"/>
              <a:buChar char="Ø"/>
              <a:defRPr/>
            </a:pPr>
            <a:r>
              <a:rPr lang="cs-CZ" sz="1700" b="1" dirty="0">
                <a:solidFill>
                  <a:srgbClr val="0070C0"/>
                </a:solidFill>
              </a:rPr>
              <a:t>Doba expozice:</a:t>
            </a:r>
          </a:p>
          <a:p>
            <a:pPr lvl="1" indent="-360000">
              <a:lnSpc>
                <a:spcPct val="150000"/>
              </a:lnSpc>
              <a:spcBef>
                <a:spcPts val="0"/>
              </a:spcBef>
              <a:buFont typeface="Wingdings" panose="05000000000000000000" pitchFamily="2" charset="2"/>
              <a:buChar char="Ø"/>
              <a:defRPr/>
            </a:pPr>
            <a:r>
              <a:rPr lang="cs-CZ" sz="1700" dirty="0">
                <a:solidFill>
                  <a:srgbClr val="00B0F0"/>
                </a:solidFill>
              </a:rPr>
              <a:t>30 s</a:t>
            </a:r>
          </a:p>
          <a:p>
            <a:pPr lvl="1" indent="-360000">
              <a:lnSpc>
                <a:spcPct val="150000"/>
              </a:lnSpc>
              <a:spcBef>
                <a:spcPts val="0"/>
              </a:spcBef>
              <a:buFont typeface="Wingdings" panose="05000000000000000000" pitchFamily="2" charset="2"/>
              <a:buChar char="Ø"/>
              <a:defRPr/>
            </a:pPr>
            <a:r>
              <a:rPr lang="cs-CZ" sz="1700" dirty="0">
                <a:solidFill>
                  <a:srgbClr val="00B0F0"/>
                </a:solidFill>
              </a:rPr>
              <a:t>90 minut</a:t>
            </a:r>
          </a:p>
          <a:p>
            <a:pPr indent="-360000">
              <a:spcBef>
                <a:spcPts val="0"/>
              </a:spcBef>
              <a:buFont typeface="Wingdings" panose="05000000000000000000" pitchFamily="2" charset="2"/>
              <a:buChar char="Ø"/>
            </a:pPr>
            <a:endParaRPr lang="cs-CZ" altLang="cs-CZ" sz="1800" dirty="0">
              <a:solidFill>
                <a:srgbClr val="00B050"/>
              </a:solidFill>
            </a:endParaRPr>
          </a:p>
          <a:p>
            <a:pPr indent="-360000">
              <a:spcBef>
                <a:spcPts val="0"/>
              </a:spcBef>
              <a:buFont typeface="Wingdings" panose="05000000000000000000" pitchFamily="2" charset="2"/>
              <a:buChar char="Ø"/>
            </a:pPr>
            <a:endParaRPr lang="cs-CZ" altLang="cs-CZ" sz="1800" dirty="0">
              <a:solidFill>
                <a:srgbClr val="FF0000"/>
              </a:solidFill>
            </a:endParaRPr>
          </a:p>
        </p:txBody>
      </p:sp>
      <p:sp>
        <p:nvSpPr>
          <p:cNvPr id="2" name="Zástupný obsah 1">
            <a:extLst>
              <a:ext uri="{FF2B5EF4-FFF2-40B4-BE49-F238E27FC236}">
                <a16:creationId xmlns:a16="http://schemas.microsoft.com/office/drawing/2014/main" id="{4D5C8757-568B-FD12-6827-0C28685203ED}"/>
              </a:ext>
            </a:extLst>
          </p:cNvPr>
          <p:cNvSpPr>
            <a:spLocks noGrp="1"/>
          </p:cNvSpPr>
          <p:nvPr>
            <p:ph sz="half" idx="2"/>
          </p:nvPr>
        </p:nvSpPr>
        <p:spPr>
          <a:xfrm>
            <a:off x="4648200" y="1200151"/>
            <a:ext cx="4316288" cy="3394472"/>
          </a:xfrm>
        </p:spPr>
        <p:txBody>
          <a:bodyPr>
            <a:normAutofit fontScale="92500" lnSpcReduction="10000"/>
          </a:bodyPr>
          <a:lstStyle/>
          <a:p>
            <a:pPr indent="-360000">
              <a:lnSpc>
                <a:spcPct val="110000"/>
              </a:lnSpc>
              <a:spcBef>
                <a:spcPts val="0"/>
              </a:spcBef>
              <a:buFont typeface="Wingdings" panose="05000000000000000000" pitchFamily="2" charset="2"/>
              <a:buChar char="Ø"/>
              <a:defRPr/>
            </a:pPr>
            <a:r>
              <a:rPr lang="cs-CZ" altLang="cs-CZ" sz="1700" b="1" dirty="0">
                <a:solidFill>
                  <a:srgbClr val="FF0000"/>
                </a:solidFill>
              </a:rPr>
              <a:t>Střídají se dezinfekční přípravky s různými aktivními látkami ???</a:t>
            </a:r>
          </a:p>
          <a:p>
            <a:pPr lvl="1" indent="-360000">
              <a:lnSpc>
                <a:spcPct val="150000"/>
              </a:lnSpc>
              <a:spcBef>
                <a:spcPts val="0"/>
              </a:spcBef>
              <a:buFont typeface="Wingdings" panose="05000000000000000000" pitchFamily="2" charset="2"/>
              <a:buChar char="Ø"/>
              <a:defRPr/>
            </a:pPr>
            <a:r>
              <a:rPr lang="cs-CZ" sz="1700" dirty="0">
                <a:solidFill>
                  <a:srgbClr val="FF0000"/>
                </a:solidFill>
              </a:rPr>
              <a:t>Týdně</a:t>
            </a:r>
          </a:p>
          <a:p>
            <a:pPr lvl="1" indent="-360000">
              <a:lnSpc>
                <a:spcPct val="150000"/>
              </a:lnSpc>
              <a:spcBef>
                <a:spcPts val="0"/>
              </a:spcBef>
              <a:buFont typeface="Wingdings" panose="05000000000000000000" pitchFamily="2" charset="2"/>
              <a:buChar char="Ø"/>
              <a:defRPr/>
            </a:pPr>
            <a:r>
              <a:rPr lang="cs-CZ" sz="1700" dirty="0">
                <a:solidFill>
                  <a:srgbClr val="FF0000"/>
                </a:solidFill>
              </a:rPr>
              <a:t>Měsíčně</a:t>
            </a:r>
          </a:p>
          <a:p>
            <a:pPr lvl="1" indent="-360000">
              <a:lnSpc>
                <a:spcPct val="150000"/>
              </a:lnSpc>
              <a:spcBef>
                <a:spcPts val="0"/>
              </a:spcBef>
              <a:buFont typeface="Wingdings" panose="05000000000000000000" pitchFamily="2" charset="2"/>
              <a:buChar char="Ø"/>
              <a:defRPr/>
            </a:pPr>
            <a:r>
              <a:rPr lang="cs-CZ" sz="1700" dirty="0">
                <a:solidFill>
                  <a:srgbClr val="FF0000"/>
                </a:solidFill>
              </a:rPr>
              <a:t>Čtvrtletně</a:t>
            </a:r>
          </a:p>
          <a:p>
            <a:pPr lvl="1" indent="-360000">
              <a:lnSpc>
                <a:spcPct val="150000"/>
              </a:lnSpc>
              <a:spcBef>
                <a:spcPts val="0"/>
              </a:spcBef>
              <a:buFont typeface="Wingdings" panose="05000000000000000000" pitchFamily="2" charset="2"/>
              <a:buChar char="Ø"/>
              <a:defRPr/>
            </a:pPr>
            <a:r>
              <a:rPr lang="cs-CZ" sz="1700" dirty="0">
                <a:solidFill>
                  <a:srgbClr val="FF0000"/>
                </a:solidFill>
              </a:rPr>
              <a:t>Po půl roce</a:t>
            </a:r>
          </a:p>
          <a:p>
            <a:pPr lvl="1" indent="-360000">
              <a:lnSpc>
                <a:spcPct val="150000"/>
              </a:lnSpc>
              <a:spcBef>
                <a:spcPts val="0"/>
              </a:spcBef>
              <a:buFont typeface="Wingdings" panose="05000000000000000000" pitchFamily="2" charset="2"/>
              <a:buChar char="Ø"/>
              <a:defRPr/>
            </a:pPr>
            <a:r>
              <a:rPr lang="cs-CZ" sz="1700" dirty="0">
                <a:solidFill>
                  <a:srgbClr val="FF0000"/>
                </a:solidFill>
              </a:rPr>
              <a:t>Ročně</a:t>
            </a:r>
          </a:p>
          <a:p>
            <a:pPr lvl="1" indent="-360000">
              <a:lnSpc>
                <a:spcPct val="150000"/>
              </a:lnSpc>
              <a:spcBef>
                <a:spcPts val="0"/>
              </a:spcBef>
              <a:buFont typeface="Wingdings" panose="05000000000000000000" pitchFamily="2" charset="2"/>
              <a:buChar char="Ø"/>
              <a:defRPr/>
            </a:pPr>
            <a:r>
              <a:rPr lang="cs-CZ" sz="1700" dirty="0">
                <a:solidFill>
                  <a:srgbClr val="FF0000"/>
                </a:solidFill>
              </a:rPr>
              <a:t>Nestřídat ???</a:t>
            </a:r>
          </a:p>
          <a:p>
            <a:pPr marL="900000" lvl="1" indent="-252000">
              <a:lnSpc>
                <a:spcPct val="150000"/>
              </a:lnSpc>
              <a:spcBef>
                <a:spcPts val="0"/>
              </a:spcBef>
              <a:buFont typeface="Wingdings" panose="05000000000000000000" pitchFamily="2" charset="2"/>
              <a:buChar char="Ø"/>
              <a:defRPr/>
            </a:pPr>
            <a:r>
              <a:rPr lang="cs-CZ" sz="1700" dirty="0">
                <a:solidFill>
                  <a:srgbClr val="FF0000"/>
                </a:solidFill>
              </a:rPr>
              <a:t>Měnit koncentraci dle </a:t>
            </a:r>
            <a:r>
              <a:rPr lang="cs-CZ" sz="1700" dirty="0" err="1">
                <a:solidFill>
                  <a:srgbClr val="FF0000"/>
                </a:solidFill>
              </a:rPr>
              <a:t>epid</a:t>
            </a:r>
            <a:r>
              <a:rPr lang="cs-CZ" sz="1700" dirty="0">
                <a:solidFill>
                  <a:srgbClr val="FF0000"/>
                </a:solidFill>
              </a:rPr>
              <a:t>. situace </a:t>
            </a:r>
          </a:p>
          <a:p>
            <a:pPr marL="900000" lvl="1" indent="-252000">
              <a:lnSpc>
                <a:spcPct val="150000"/>
              </a:lnSpc>
              <a:spcBef>
                <a:spcPts val="0"/>
              </a:spcBef>
              <a:buFont typeface="Wingdings" panose="05000000000000000000" pitchFamily="2" charset="2"/>
              <a:buChar char="Ø"/>
              <a:defRPr/>
            </a:pPr>
            <a:r>
              <a:rPr lang="cs-CZ" sz="1700" dirty="0">
                <a:solidFill>
                  <a:srgbClr val="FF0000"/>
                </a:solidFill>
              </a:rPr>
              <a:t>Změnit na základě etiologického agens </a:t>
            </a:r>
          </a:p>
          <a:p>
            <a:pPr lvl="1" indent="-360000">
              <a:lnSpc>
                <a:spcPct val="160000"/>
              </a:lnSpc>
              <a:spcBef>
                <a:spcPts val="0"/>
              </a:spcBef>
              <a:buFont typeface="Wingdings" panose="05000000000000000000" pitchFamily="2" charset="2"/>
              <a:buChar char="Ø"/>
              <a:defRPr/>
            </a:pPr>
            <a:endParaRPr lang="cs-CZ" dirty="0">
              <a:solidFill>
                <a:srgbClr val="FF0000"/>
              </a:solidFill>
            </a:endParaRPr>
          </a:p>
        </p:txBody>
      </p:sp>
      <p:pic>
        <p:nvPicPr>
          <p:cNvPr id="11" name="Obrázek 10">
            <a:extLst>
              <a:ext uri="{FF2B5EF4-FFF2-40B4-BE49-F238E27FC236}">
                <a16:creationId xmlns:a16="http://schemas.microsoft.com/office/drawing/2014/main" id="{9D397C89-BEB6-C22D-E4EF-43291F8C762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95486"/>
            <a:ext cx="2052000" cy="80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rázek 8">
            <a:extLst>
              <a:ext uri="{FF2B5EF4-FFF2-40B4-BE49-F238E27FC236}">
                <a16:creationId xmlns:a16="http://schemas.microsoft.com/office/drawing/2014/main" id="{3452A440-112D-D5D9-FD0D-DBDF014E0573}"/>
              </a:ext>
            </a:extLst>
          </p:cNvPr>
          <p:cNvPicPr>
            <a:picLocks noChangeAspect="1"/>
          </p:cNvPicPr>
          <p:nvPr/>
        </p:nvPicPr>
        <p:blipFill rotWithShape="1">
          <a:blip r:embed="rId3">
            <a:extLst>
              <a:ext uri="{28A0092B-C50C-407E-A947-70E740481C1C}">
                <a14:useLocalDpi xmlns:a14="http://schemas.microsoft.com/office/drawing/2010/main" val="0"/>
              </a:ext>
            </a:extLst>
          </a:blip>
          <a:srcRect l="3468" t="74771" r="84126" b="6192"/>
          <a:stretch/>
        </p:blipFill>
        <p:spPr bwMode="auto">
          <a:xfrm>
            <a:off x="61663" y="2464014"/>
            <a:ext cx="189857" cy="24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Obrázek 7">
            <a:extLst>
              <a:ext uri="{FF2B5EF4-FFF2-40B4-BE49-F238E27FC236}">
                <a16:creationId xmlns:a16="http://schemas.microsoft.com/office/drawing/2014/main" id="{79B2B35D-877F-62C5-AE80-D5131B57EE66}"/>
              </a:ext>
            </a:extLst>
          </p:cNvPr>
          <p:cNvPicPr>
            <a:picLocks noChangeAspect="1"/>
          </p:cNvPicPr>
          <p:nvPr/>
        </p:nvPicPr>
        <p:blipFill>
          <a:blip r:embed="rId3">
            <a:extLst>
              <a:ext uri="{28A0092B-C50C-407E-A947-70E740481C1C}">
                <a14:useLocalDpi xmlns:a14="http://schemas.microsoft.com/office/drawing/2010/main" val="0"/>
              </a:ext>
            </a:extLst>
          </a:blip>
          <a:srcRect l="21626" t="84164" b="9641"/>
          <a:stretch>
            <a:fillRect/>
          </a:stretch>
        </p:blipFill>
        <p:spPr bwMode="auto">
          <a:xfrm>
            <a:off x="1691680" y="4731544"/>
            <a:ext cx="6217933" cy="411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Obrázek 5">
            <a:extLst>
              <a:ext uri="{FF2B5EF4-FFF2-40B4-BE49-F238E27FC236}">
                <a16:creationId xmlns:a16="http://schemas.microsoft.com/office/drawing/2014/main" id="{5CEDE6DA-BA6C-9A2E-46A2-F26F9E906441}"/>
              </a:ext>
            </a:extLst>
          </p:cNvPr>
          <p:cNvPicPr>
            <a:picLocks noChangeAspect="1"/>
          </p:cNvPicPr>
          <p:nvPr/>
        </p:nvPicPr>
        <p:blipFill>
          <a:blip r:embed="rId4"/>
          <a:stretch>
            <a:fillRect/>
          </a:stretch>
        </p:blipFill>
        <p:spPr>
          <a:xfrm>
            <a:off x="7308304" y="1923678"/>
            <a:ext cx="1462196" cy="1462196"/>
          </a:xfrm>
          <a:prstGeom prst="rect">
            <a:avLst/>
          </a:prstGeom>
        </p:spPr>
      </p:pic>
    </p:spTree>
    <p:extLst>
      <p:ext uri="{BB962C8B-B14F-4D97-AF65-F5344CB8AC3E}">
        <p14:creationId xmlns:p14="http://schemas.microsoft.com/office/powerpoint/2010/main" val="20798876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79202-5928-76B6-A855-A69F5F67E7E0}"/>
            </a:ext>
          </a:extLst>
        </p:cNvPr>
        <p:cNvGrpSpPr/>
        <p:nvPr/>
      </p:nvGrpSpPr>
      <p:grpSpPr>
        <a:xfrm>
          <a:off x="0" y="0"/>
          <a:ext cx="0" cy="0"/>
          <a:chOff x="0" y="0"/>
          <a:chExt cx="0" cy="0"/>
        </a:xfrm>
      </p:grpSpPr>
      <p:sp>
        <p:nvSpPr>
          <p:cNvPr id="5" name="Nadpis 1">
            <a:extLst>
              <a:ext uri="{FF2B5EF4-FFF2-40B4-BE49-F238E27FC236}">
                <a16:creationId xmlns:a16="http://schemas.microsoft.com/office/drawing/2014/main" id="{62FC9837-000D-663C-5C22-0183B6F25186}"/>
              </a:ext>
            </a:extLst>
          </p:cNvPr>
          <p:cNvSpPr>
            <a:spLocks noGrp="1"/>
          </p:cNvSpPr>
          <p:nvPr>
            <p:ph type="title"/>
          </p:nvPr>
        </p:nvSpPr>
        <p:spPr>
          <a:xfrm>
            <a:off x="2359950" y="205979"/>
            <a:ext cx="6326849" cy="857250"/>
          </a:xfrm>
        </p:spPr>
        <p:txBody>
          <a:bodyPr>
            <a:normAutofit/>
          </a:bodyPr>
          <a:lstStyle/>
          <a:p>
            <a:r>
              <a:rPr lang="cs-CZ" sz="3100" b="1" i="1" dirty="0">
                <a:solidFill>
                  <a:schemeClr val="accent1">
                    <a:lumMod val="75000"/>
                  </a:schemeClr>
                </a:solidFill>
              </a:rPr>
              <a:t>Ředění na pracovní roztok </a:t>
            </a:r>
          </a:p>
        </p:txBody>
      </p:sp>
      <p:sp>
        <p:nvSpPr>
          <p:cNvPr id="6" name="Zástupný obsah 5">
            <a:extLst>
              <a:ext uri="{FF2B5EF4-FFF2-40B4-BE49-F238E27FC236}">
                <a16:creationId xmlns:a16="http://schemas.microsoft.com/office/drawing/2014/main" id="{0E71D07B-115B-AA5F-9307-6512DC0BCA0F}"/>
              </a:ext>
            </a:extLst>
          </p:cNvPr>
          <p:cNvSpPr>
            <a:spLocks noGrp="1"/>
          </p:cNvSpPr>
          <p:nvPr>
            <p:ph idx="1"/>
          </p:nvPr>
        </p:nvSpPr>
        <p:spPr>
          <a:xfrm>
            <a:off x="395536" y="1200151"/>
            <a:ext cx="8568952" cy="3737370"/>
          </a:xfrm>
        </p:spPr>
        <p:txBody>
          <a:bodyPr>
            <a:normAutofit/>
          </a:bodyPr>
          <a:lstStyle/>
          <a:p>
            <a:pPr marL="0" indent="0">
              <a:buFont typeface="Wingdings" pitchFamily="2" charset="2"/>
              <a:buNone/>
              <a:defRPr/>
            </a:pPr>
            <a:r>
              <a:rPr lang="cs-CZ" sz="1400" b="1" dirty="0"/>
              <a:t>Koncentrát = 100%</a:t>
            </a:r>
          </a:p>
          <a:p>
            <a:pPr marL="0" indent="0">
              <a:buFont typeface="Wingdings" pitchFamily="2" charset="2"/>
              <a:buNone/>
              <a:defRPr/>
            </a:pPr>
            <a:endParaRPr lang="cs-CZ" sz="1400" dirty="0"/>
          </a:p>
          <a:p>
            <a:pPr>
              <a:defRPr/>
            </a:pPr>
            <a:r>
              <a:rPr lang="cs-CZ" sz="1400" dirty="0"/>
              <a:t>Přesně odměřovat</a:t>
            </a:r>
          </a:p>
          <a:p>
            <a:pPr>
              <a:defRPr/>
            </a:pPr>
            <a:r>
              <a:rPr lang="cs-CZ" sz="1400" dirty="0"/>
              <a:t>Nestanoví-li výrobce jinak, ředit studenou vodou</a:t>
            </a:r>
          </a:p>
          <a:p>
            <a:pPr>
              <a:defRPr/>
            </a:pPr>
            <a:r>
              <a:rPr lang="cs-CZ" sz="1400" dirty="0"/>
              <a:t>Napřed voda, pak koncentrát</a:t>
            </a:r>
          </a:p>
          <a:p>
            <a:pPr marL="0" indent="0" algn="just">
              <a:lnSpc>
                <a:spcPct val="150000"/>
              </a:lnSpc>
              <a:spcBef>
                <a:spcPts val="0"/>
              </a:spcBef>
              <a:buNone/>
            </a:pPr>
            <a:endParaRPr lang="cs-CZ" sz="1400" dirty="0"/>
          </a:p>
        </p:txBody>
      </p:sp>
      <p:pic>
        <p:nvPicPr>
          <p:cNvPr id="11" name="Obrázek 10">
            <a:extLst>
              <a:ext uri="{FF2B5EF4-FFF2-40B4-BE49-F238E27FC236}">
                <a16:creationId xmlns:a16="http://schemas.microsoft.com/office/drawing/2014/main" id="{84C722BF-EE00-8810-DA46-BDEEFB01841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95486"/>
            <a:ext cx="2052000" cy="80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rázek 8">
            <a:extLst>
              <a:ext uri="{FF2B5EF4-FFF2-40B4-BE49-F238E27FC236}">
                <a16:creationId xmlns:a16="http://schemas.microsoft.com/office/drawing/2014/main" id="{F893482C-2D32-3484-8F36-CCB665424D16}"/>
              </a:ext>
            </a:extLst>
          </p:cNvPr>
          <p:cNvPicPr>
            <a:picLocks noChangeAspect="1"/>
          </p:cNvPicPr>
          <p:nvPr/>
        </p:nvPicPr>
        <p:blipFill rotWithShape="1">
          <a:blip r:embed="rId3">
            <a:extLst>
              <a:ext uri="{28A0092B-C50C-407E-A947-70E740481C1C}">
                <a14:useLocalDpi xmlns:a14="http://schemas.microsoft.com/office/drawing/2010/main" val="0"/>
              </a:ext>
            </a:extLst>
          </a:blip>
          <a:srcRect l="3468" t="74771" r="84126" b="6192"/>
          <a:stretch/>
        </p:blipFill>
        <p:spPr bwMode="auto">
          <a:xfrm>
            <a:off x="61663" y="2464014"/>
            <a:ext cx="189857" cy="24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Obrázek 7">
            <a:extLst>
              <a:ext uri="{FF2B5EF4-FFF2-40B4-BE49-F238E27FC236}">
                <a16:creationId xmlns:a16="http://schemas.microsoft.com/office/drawing/2014/main" id="{B36DCF3F-2AFB-92E6-07AB-5125CFC08D5A}"/>
              </a:ext>
            </a:extLst>
          </p:cNvPr>
          <p:cNvPicPr>
            <a:picLocks noChangeAspect="1"/>
          </p:cNvPicPr>
          <p:nvPr/>
        </p:nvPicPr>
        <p:blipFill>
          <a:blip r:embed="rId3">
            <a:extLst>
              <a:ext uri="{28A0092B-C50C-407E-A947-70E740481C1C}">
                <a14:useLocalDpi xmlns:a14="http://schemas.microsoft.com/office/drawing/2010/main" val="0"/>
              </a:ext>
            </a:extLst>
          </a:blip>
          <a:srcRect l="21626" t="84164" b="9641"/>
          <a:stretch>
            <a:fillRect/>
          </a:stretch>
        </p:blipFill>
        <p:spPr bwMode="auto">
          <a:xfrm>
            <a:off x="1691680" y="4731544"/>
            <a:ext cx="6217933" cy="411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Obrázek 2">
            <a:extLst>
              <a:ext uri="{FF2B5EF4-FFF2-40B4-BE49-F238E27FC236}">
                <a16:creationId xmlns:a16="http://schemas.microsoft.com/office/drawing/2014/main" id="{F56A326D-CDBF-13BF-86F1-2A83CA7E5B3E}"/>
              </a:ext>
            </a:extLst>
          </p:cNvPr>
          <p:cNvPicPr>
            <a:picLocks noChangeAspect="1"/>
          </p:cNvPicPr>
          <p:nvPr/>
        </p:nvPicPr>
        <p:blipFill>
          <a:blip r:embed="rId4"/>
          <a:stretch>
            <a:fillRect/>
          </a:stretch>
        </p:blipFill>
        <p:spPr>
          <a:xfrm>
            <a:off x="475601" y="2802741"/>
            <a:ext cx="1884350" cy="1277981"/>
          </a:xfrm>
          <a:prstGeom prst="rect">
            <a:avLst/>
          </a:prstGeom>
        </p:spPr>
      </p:pic>
      <p:graphicFrame>
        <p:nvGraphicFramePr>
          <p:cNvPr id="10" name="Diagram 9">
            <a:extLst>
              <a:ext uri="{FF2B5EF4-FFF2-40B4-BE49-F238E27FC236}">
                <a16:creationId xmlns:a16="http://schemas.microsoft.com/office/drawing/2014/main" id="{40009DF4-C268-D61B-1AE2-906D65098282}"/>
              </a:ext>
            </a:extLst>
          </p:cNvPr>
          <p:cNvGraphicFramePr/>
          <p:nvPr>
            <p:extLst>
              <p:ext uri="{D42A27DB-BD31-4B8C-83A1-F6EECF244321}">
                <p14:modId xmlns:p14="http://schemas.microsoft.com/office/powerpoint/2010/main" val="3131426180"/>
              </p:ext>
            </p:extLst>
          </p:nvPr>
        </p:nvGraphicFramePr>
        <p:xfrm>
          <a:off x="4045861" y="756118"/>
          <a:ext cx="4702603" cy="424173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3" name="Obrázek 12">
            <a:extLst>
              <a:ext uri="{FF2B5EF4-FFF2-40B4-BE49-F238E27FC236}">
                <a16:creationId xmlns:a16="http://schemas.microsoft.com/office/drawing/2014/main" id="{D916F072-B673-9C62-65B7-FF5FE8AD1083}"/>
              </a:ext>
            </a:extLst>
          </p:cNvPr>
          <p:cNvPicPr>
            <a:picLocks noChangeAspect="1"/>
          </p:cNvPicPr>
          <p:nvPr/>
        </p:nvPicPr>
        <p:blipFill>
          <a:blip r:embed="rId10"/>
          <a:stretch>
            <a:fillRect/>
          </a:stretch>
        </p:blipFill>
        <p:spPr>
          <a:xfrm>
            <a:off x="2447536" y="3236718"/>
            <a:ext cx="1884350" cy="1413262"/>
          </a:xfrm>
          <a:prstGeom prst="rect">
            <a:avLst/>
          </a:prstGeom>
        </p:spPr>
      </p:pic>
    </p:spTree>
    <p:extLst>
      <p:ext uri="{BB962C8B-B14F-4D97-AF65-F5344CB8AC3E}">
        <p14:creationId xmlns:p14="http://schemas.microsoft.com/office/powerpoint/2010/main" val="20835114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06169-549B-ADD9-32A1-77C37CBBD72B}"/>
            </a:ext>
          </a:extLst>
        </p:cNvPr>
        <p:cNvGrpSpPr/>
        <p:nvPr/>
      </p:nvGrpSpPr>
      <p:grpSpPr>
        <a:xfrm>
          <a:off x="0" y="0"/>
          <a:ext cx="0" cy="0"/>
          <a:chOff x="0" y="0"/>
          <a:chExt cx="0" cy="0"/>
        </a:xfrm>
      </p:grpSpPr>
      <p:sp>
        <p:nvSpPr>
          <p:cNvPr id="5" name="Nadpis 1">
            <a:extLst>
              <a:ext uri="{FF2B5EF4-FFF2-40B4-BE49-F238E27FC236}">
                <a16:creationId xmlns:a16="http://schemas.microsoft.com/office/drawing/2014/main" id="{AF0548C3-7777-59F7-5C18-18740BAD1839}"/>
              </a:ext>
            </a:extLst>
          </p:cNvPr>
          <p:cNvSpPr>
            <a:spLocks noGrp="1"/>
          </p:cNvSpPr>
          <p:nvPr>
            <p:ph type="title"/>
          </p:nvPr>
        </p:nvSpPr>
        <p:spPr>
          <a:xfrm>
            <a:off x="2555776" y="205979"/>
            <a:ext cx="6131024" cy="857250"/>
          </a:xfrm>
        </p:spPr>
        <p:txBody>
          <a:bodyPr>
            <a:normAutofit/>
          </a:bodyPr>
          <a:lstStyle/>
          <a:p>
            <a:r>
              <a:rPr lang="cs-CZ" sz="3100" b="1" i="1" dirty="0">
                <a:solidFill>
                  <a:schemeClr val="accent1">
                    <a:lumMod val="75000"/>
                  </a:schemeClr>
                </a:solidFill>
              </a:rPr>
              <a:t>Uložení dezinfekčních prostředků</a:t>
            </a:r>
          </a:p>
        </p:txBody>
      </p:sp>
      <p:sp>
        <p:nvSpPr>
          <p:cNvPr id="6" name="Zástupný obsah 5">
            <a:extLst>
              <a:ext uri="{FF2B5EF4-FFF2-40B4-BE49-F238E27FC236}">
                <a16:creationId xmlns:a16="http://schemas.microsoft.com/office/drawing/2014/main" id="{01A0D80E-340B-4C26-06F5-25B7A1A3C5A3}"/>
              </a:ext>
            </a:extLst>
          </p:cNvPr>
          <p:cNvSpPr>
            <a:spLocks noGrp="1"/>
          </p:cNvSpPr>
          <p:nvPr>
            <p:ph idx="1"/>
          </p:nvPr>
        </p:nvSpPr>
        <p:spPr>
          <a:xfrm>
            <a:off x="395536" y="1200151"/>
            <a:ext cx="4392488" cy="3737370"/>
          </a:xfrm>
        </p:spPr>
        <p:txBody>
          <a:bodyPr>
            <a:normAutofit fontScale="92500"/>
          </a:bodyPr>
          <a:lstStyle/>
          <a:p>
            <a:pPr marL="360000" indent="-360000">
              <a:lnSpc>
                <a:spcPct val="150000"/>
              </a:lnSpc>
              <a:spcBef>
                <a:spcPts val="0"/>
              </a:spcBef>
            </a:pPr>
            <a:r>
              <a:rPr lang="cs-CZ" altLang="cs-CZ" sz="2000" dirty="0"/>
              <a:t>v originálních uzavřených obalech</a:t>
            </a:r>
          </a:p>
          <a:p>
            <a:pPr marL="360000" indent="-360000">
              <a:lnSpc>
                <a:spcPct val="150000"/>
              </a:lnSpc>
              <a:spcBef>
                <a:spcPts val="0"/>
              </a:spcBef>
            </a:pPr>
            <a:r>
              <a:rPr lang="cs-CZ" altLang="cs-CZ" sz="2000" dirty="0"/>
              <a:t>v suchých a čistých skladech</a:t>
            </a:r>
          </a:p>
          <a:p>
            <a:pPr marL="360000" indent="-360000">
              <a:lnSpc>
                <a:spcPct val="150000"/>
              </a:lnSpc>
              <a:spcBef>
                <a:spcPts val="0"/>
              </a:spcBef>
            </a:pPr>
            <a:r>
              <a:rPr lang="cs-CZ" altLang="cs-CZ" sz="2000" dirty="0"/>
              <a:t>odděleně od potravin, léčiv a jiných přípravků</a:t>
            </a:r>
          </a:p>
          <a:p>
            <a:pPr marL="360000" indent="-360000">
              <a:lnSpc>
                <a:spcPct val="150000"/>
              </a:lnSpc>
              <a:spcBef>
                <a:spcPts val="0"/>
              </a:spcBef>
            </a:pPr>
            <a:r>
              <a:rPr lang="cs-CZ" altLang="cs-CZ" sz="2000" dirty="0"/>
              <a:t>nesmí být vystaveny slunečnímu záření</a:t>
            </a:r>
          </a:p>
          <a:p>
            <a:pPr marL="360000" indent="-360000">
              <a:lnSpc>
                <a:spcPct val="150000"/>
              </a:lnSpc>
              <a:spcBef>
                <a:spcPts val="0"/>
              </a:spcBef>
            </a:pPr>
            <a:r>
              <a:rPr lang="cs-CZ" altLang="cs-CZ" sz="2000" dirty="0">
                <a:solidFill>
                  <a:srgbClr val="FF0000"/>
                </a:solidFill>
              </a:rPr>
              <a:t>musí být uzamčeny </a:t>
            </a:r>
          </a:p>
          <a:p>
            <a:pPr marL="360000" indent="-360000">
              <a:lnSpc>
                <a:spcPct val="150000"/>
              </a:lnSpc>
              <a:spcBef>
                <a:spcPts val="0"/>
              </a:spcBef>
            </a:pPr>
            <a:r>
              <a:rPr lang="cs-CZ" altLang="cs-CZ" sz="2000" dirty="0">
                <a:solidFill>
                  <a:srgbClr val="FF0000"/>
                </a:solidFill>
              </a:rPr>
              <a:t>otevřené originální obaly musí být uloženy v „záchytné vaně“</a:t>
            </a:r>
          </a:p>
          <a:p>
            <a:pPr marL="0" indent="0" algn="just">
              <a:lnSpc>
                <a:spcPct val="150000"/>
              </a:lnSpc>
              <a:spcBef>
                <a:spcPts val="0"/>
              </a:spcBef>
              <a:buNone/>
            </a:pPr>
            <a:endParaRPr lang="cs-CZ" sz="1400" dirty="0"/>
          </a:p>
        </p:txBody>
      </p:sp>
      <p:pic>
        <p:nvPicPr>
          <p:cNvPr id="11" name="Obrázek 10">
            <a:extLst>
              <a:ext uri="{FF2B5EF4-FFF2-40B4-BE49-F238E27FC236}">
                <a16:creationId xmlns:a16="http://schemas.microsoft.com/office/drawing/2014/main" id="{124D0978-B36C-D80F-A109-377BE70393F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95486"/>
            <a:ext cx="2052000" cy="80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rázek 8">
            <a:extLst>
              <a:ext uri="{FF2B5EF4-FFF2-40B4-BE49-F238E27FC236}">
                <a16:creationId xmlns:a16="http://schemas.microsoft.com/office/drawing/2014/main" id="{EEE7723D-65AC-4A3D-109B-B0EB05FF0DA4}"/>
              </a:ext>
            </a:extLst>
          </p:cNvPr>
          <p:cNvPicPr>
            <a:picLocks noChangeAspect="1"/>
          </p:cNvPicPr>
          <p:nvPr/>
        </p:nvPicPr>
        <p:blipFill rotWithShape="1">
          <a:blip r:embed="rId3">
            <a:extLst>
              <a:ext uri="{28A0092B-C50C-407E-A947-70E740481C1C}">
                <a14:useLocalDpi xmlns:a14="http://schemas.microsoft.com/office/drawing/2010/main" val="0"/>
              </a:ext>
            </a:extLst>
          </a:blip>
          <a:srcRect l="3468" t="74771" r="84126" b="6192"/>
          <a:stretch/>
        </p:blipFill>
        <p:spPr bwMode="auto">
          <a:xfrm>
            <a:off x="61663" y="2464014"/>
            <a:ext cx="189857" cy="24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Obrázek 7">
            <a:extLst>
              <a:ext uri="{FF2B5EF4-FFF2-40B4-BE49-F238E27FC236}">
                <a16:creationId xmlns:a16="http://schemas.microsoft.com/office/drawing/2014/main" id="{3192B87E-A6F1-ED61-BE7F-AC2D9C3E3044}"/>
              </a:ext>
            </a:extLst>
          </p:cNvPr>
          <p:cNvPicPr>
            <a:picLocks noChangeAspect="1"/>
          </p:cNvPicPr>
          <p:nvPr/>
        </p:nvPicPr>
        <p:blipFill>
          <a:blip r:embed="rId3">
            <a:extLst>
              <a:ext uri="{28A0092B-C50C-407E-A947-70E740481C1C}">
                <a14:useLocalDpi xmlns:a14="http://schemas.microsoft.com/office/drawing/2010/main" val="0"/>
              </a:ext>
            </a:extLst>
          </a:blip>
          <a:srcRect l="21626" t="84164" b="9641"/>
          <a:stretch>
            <a:fillRect/>
          </a:stretch>
        </p:blipFill>
        <p:spPr bwMode="auto">
          <a:xfrm>
            <a:off x="1691680" y="4731544"/>
            <a:ext cx="6217933" cy="411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7839A79D-7228-B098-3897-D655E714AB9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29259" y="1168830"/>
            <a:ext cx="1719205" cy="1868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Obrázek 6">
            <a:extLst>
              <a:ext uri="{FF2B5EF4-FFF2-40B4-BE49-F238E27FC236}">
                <a16:creationId xmlns:a16="http://schemas.microsoft.com/office/drawing/2014/main" id="{87700049-8D9D-5C42-7FE1-4339AE34718C}"/>
              </a:ext>
            </a:extLst>
          </p:cNvPr>
          <p:cNvPicPr>
            <a:picLocks noChangeAspect="1"/>
          </p:cNvPicPr>
          <p:nvPr/>
        </p:nvPicPr>
        <p:blipFill>
          <a:blip r:embed="rId5"/>
          <a:stretch>
            <a:fillRect/>
          </a:stretch>
        </p:blipFill>
        <p:spPr>
          <a:xfrm>
            <a:off x="4962416" y="2954790"/>
            <a:ext cx="3304696" cy="1930834"/>
          </a:xfrm>
          <a:prstGeom prst="rect">
            <a:avLst/>
          </a:prstGeom>
        </p:spPr>
      </p:pic>
    </p:spTree>
    <p:extLst>
      <p:ext uri="{BB962C8B-B14F-4D97-AF65-F5344CB8AC3E}">
        <p14:creationId xmlns:p14="http://schemas.microsoft.com/office/powerpoint/2010/main" val="16542294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57149-63A4-C436-4086-7058139A21C0}"/>
            </a:ext>
          </a:extLst>
        </p:cNvPr>
        <p:cNvGrpSpPr/>
        <p:nvPr/>
      </p:nvGrpSpPr>
      <p:grpSpPr>
        <a:xfrm>
          <a:off x="0" y="0"/>
          <a:ext cx="0" cy="0"/>
          <a:chOff x="0" y="0"/>
          <a:chExt cx="0" cy="0"/>
        </a:xfrm>
      </p:grpSpPr>
      <p:sp>
        <p:nvSpPr>
          <p:cNvPr id="5" name="Nadpis 1">
            <a:extLst>
              <a:ext uri="{FF2B5EF4-FFF2-40B4-BE49-F238E27FC236}">
                <a16:creationId xmlns:a16="http://schemas.microsoft.com/office/drawing/2014/main" id="{FC1ED3F2-E9F3-A6E2-4FAF-7DA9CA48C38B}"/>
              </a:ext>
            </a:extLst>
          </p:cNvPr>
          <p:cNvSpPr>
            <a:spLocks noGrp="1"/>
          </p:cNvSpPr>
          <p:nvPr>
            <p:ph type="title"/>
          </p:nvPr>
        </p:nvSpPr>
        <p:spPr>
          <a:xfrm>
            <a:off x="2447536" y="205979"/>
            <a:ext cx="6239264" cy="857250"/>
          </a:xfrm>
        </p:spPr>
        <p:txBody>
          <a:bodyPr>
            <a:normAutofit fontScale="90000"/>
          </a:bodyPr>
          <a:lstStyle/>
          <a:p>
            <a:r>
              <a:rPr lang="cs-CZ" sz="3100" b="1" i="1" dirty="0">
                <a:solidFill>
                  <a:schemeClr val="accent1">
                    <a:lumMod val="75000"/>
                  </a:schemeClr>
                </a:solidFill>
              </a:rPr>
              <a:t>Dezinfekční řád Vsetínské nemocnice a.s.</a:t>
            </a:r>
          </a:p>
        </p:txBody>
      </p:sp>
      <p:pic>
        <p:nvPicPr>
          <p:cNvPr id="3" name="Zástupný obsah 2">
            <a:extLst>
              <a:ext uri="{FF2B5EF4-FFF2-40B4-BE49-F238E27FC236}">
                <a16:creationId xmlns:a16="http://schemas.microsoft.com/office/drawing/2014/main" id="{3AFA9D16-E3E5-1F4E-A4D7-E5354260D77E}"/>
              </a:ext>
            </a:extLst>
          </p:cNvPr>
          <p:cNvPicPr>
            <a:picLocks noGrp="1" noChangeAspect="1"/>
          </p:cNvPicPr>
          <p:nvPr>
            <p:ph idx="1"/>
          </p:nvPr>
        </p:nvPicPr>
        <p:blipFill>
          <a:blip r:embed="rId2"/>
          <a:stretch>
            <a:fillRect/>
          </a:stretch>
        </p:blipFill>
        <p:spPr>
          <a:xfrm>
            <a:off x="457200" y="1075356"/>
            <a:ext cx="7931223" cy="3743806"/>
          </a:xfrm>
          <a:prstGeom prst="rect">
            <a:avLst/>
          </a:prstGeom>
        </p:spPr>
      </p:pic>
      <p:pic>
        <p:nvPicPr>
          <p:cNvPr id="11" name="Obrázek 10">
            <a:extLst>
              <a:ext uri="{FF2B5EF4-FFF2-40B4-BE49-F238E27FC236}">
                <a16:creationId xmlns:a16="http://schemas.microsoft.com/office/drawing/2014/main" id="{3F010F73-8C6F-EF02-F744-785BEA51F4C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195486"/>
            <a:ext cx="2052000" cy="80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rázek 8">
            <a:extLst>
              <a:ext uri="{FF2B5EF4-FFF2-40B4-BE49-F238E27FC236}">
                <a16:creationId xmlns:a16="http://schemas.microsoft.com/office/drawing/2014/main" id="{34853585-B825-44F2-77E4-24EDB8A14CF2}"/>
              </a:ext>
            </a:extLst>
          </p:cNvPr>
          <p:cNvPicPr>
            <a:picLocks noChangeAspect="1"/>
          </p:cNvPicPr>
          <p:nvPr/>
        </p:nvPicPr>
        <p:blipFill rotWithShape="1">
          <a:blip r:embed="rId4">
            <a:extLst>
              <a:ext uri="{28A0092B-C50C-407E-A947-70E740481C1C}">
                <a14:useLocalDpi xmlns:a14="http://schemas.microsoft.com/office/drawing/2010/main" val="0"/>
              </a:ext>
            </a:extLst>
          </a:blip>
          <a:srcRect l="3468" t="74771" r="84126" b="6192"/>
          <a:stretch/>
        </p:blipFill>
        <p:spPr bwMode="auto">
          <a:xfrm>
            <a:off x="61663" y="2464014"/>
            <a:ext cx="189857" cy="24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19417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6CB9E5-B543-0502-0F92-B10790B250F9}"/>
            </a:ext>
          </a:extLst>
        </p:cNvPr>
        <p:cNvGrpSpPr/>
        <p:nvPr/>
      </p:nvGrpSpPr>
      <p:grpSpPr>
        <a:xfrm>
          <a:off x="0" y="0"/>
          <a:ext cx="0" cy="0"/>
          <a:chOff x="0" y="0"/>
          <a:chExt cx="0" cy="0"/>
        </a:xfrm>
      </p:grpSpPr>
      <p:sp>
        <p:nvSpPr>
          <p:cNvPr id="5" name="Nadpis 1">
            <a:extLst>
              <a:ext uri="{FF2B5EF4-FFF2-40B4-BE49-F238E27FC236}">
                <a16:creationId xmlns:a16="http://schemas.microsoft.com/office/drawing/2014/main" id="{412A853C-F750-1005-EF78-7DA42918B353}"/>
              </a:ext>
            </a:extLst>
          </p:cNvPr>
          <p:cNvSpPr>
            <a:spLocks noGrp="1"/>
          </p:cNvSpPr>
          <p:nvPr>
            <p:ph type="title"/>
          </p:nvPr>
        </p:nvSpPr>
        <p:spPr>
          <a:xfrm>
            <a:off x="2447536" y="205979"/>
            <a:ext cx="6239264" cy="857250"/>
          </a:xfrm>
        </p:spPr>
        <p:txBody>
          <a:bodyPr>
            <a:normAutofit/>
          </a:bodyPr>
          <a:lstStyle/>
          <a:p>
            <a:r>
              <a:rPr lang="cs-CZ" sz="3100" b="1" i="1" dirty="0">
                <a:solidFill>
                  <a:schemeClr val="accent1">
                    <a:lumMod val="75000"/>
                  </a:schemeClr>
                </a:solidFill>
              </a:rPr>
              <a:t>Technologický postup úklidu </a:t>
            </a:r>
          </a:p>
        </p:txBody>
      </p:sp>
      <p:pic>
        <p:nvPicPr>
          <p:cNvPr id="11" name="Obrázek 10">
            <a:extLst>
              <a:ext uri="{FF2B5EF4-FFF2-40B4-BE49-F238E27FC236}">
                <a16:creationId xmlns:a16="http://schemas.microsoft.com/office/drawing/2014/main" id="{234222F1-0999-05CB-A947-B91B782AADA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95486"/>
            <a:ext cx="2052000" cy="80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rázek 8">
            <a:extLst>
              <a:ext uri="{FF2B5EF4-FFF2-40B4-BE49-F238E27FC236}">
                <a16:creationId xmlns:a16="http://schemas.microsoft.com/office/drawing/2014/main" id="{D756DD83-1E7D-EFC1-ADF7-6445AACA0F74}"/>
              </a:ext>
            </a:extLst>
          </p:cNvPr>
          <p:cNvPicPr>
            <a:picLocks noChangeAspect="1"/>
          </p:cNvPicPr>
          <p:nvPr/>
        </p:nvPicPr>
        <p:blipFill rotWithShape="1">
          <a:blip r:embed="rId3">
            <a:extLst>
              <a:ext uri="{28A0092B-C50C-407E-A947-70E740481C1C}">
                <a14:useLocalDpi xmlns:a14="http://schemas.microsoft.com/office/drawing/2010/main" val="0"/>
              </a:ext>
            </a:extLst>
          </a:blip>
          <a:srcRect l="3468" t="74771" r="84126" b="6192"/>
          <a:stretch/>
        </p:blipFill>
        <p:spPr bwMode="auto">
          <a:xfrm>
            <a:off x="61663" y="2464014"/>
            <a:ext cx="189857" cy="24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Obrázek 7">
            <a:extLst>
              <a:ext uri="{FF2B5EF4-FFF2-40B4-BE49-F238E27FC236}">
                <a16:creationId xmlns:a16="http://schemas.microsoft.com/office/drawing/2014/main" id="{003BB0FD-3280-AF0C-4AE4-7ECE5EE3B42B}"/>
              </a:ext>
            </a:extLst>
          </p:cNvPr>
          <p:cNvPicPr>
            <a:picLocks noChangeAspect="1"/>
          </p:cNvPicPr>
          <p:nvPr/>
        </p:nvPicPr>
        <p:blipFill>
          <a:blip r:embed="rId3">
            <a:extLst>
              <a:ext uri="{28A0092B-C50C-407E-A947-70E740481C1C}">
                <a14:useLocalDpi xmlns:a14="http://schemas.microsoft.com/office/drawing/2010/main" val="0"/>
              </a:ext>
            </a:extLst>
          </a:blip>
          <a:srcRect l="21626" t="84164" b="9641"/>
          <a:stretch>
            <a:fillRect/>
          </a:stretch>
        </p:blipFill>
        <p:spPr bwMode="auto">
          <a:xfrm>
            <a:off x="1691680" y="4731544"/>
            <a:ext cx="6217933" cy="411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Zástupný obsah 11">
            <a:extLst>
              <a:ext uri="{FF2B5EF4-FFF2-40B4-BE49-F238E27FC236}">
                <a16:creationId xmlns:a16="http://schemas.microsoft.com/office/drawing/2014/main" id="{63D07C3F-1207-38C9-11AD-5DB17682B0E0}"/>
              </a:ext>
            </a:extLst>
          </p:cNvPr>
          <p:cNvPicPr>
            <a:picLocks noGrp="1" noChangeAspect="1"/>
          </p:cNvPicPr>
          <p:nvPr>
            <p:ph idx="1"/>
          </p:nvPr>
        </p:nvPicPr>
        <p:blipFill>
          <a:blip r:embed="rId4"/>
          <a:stretch>
            <a:fillRect/>
          </a:stretch>
        </p:blipFill>
        <p:spPr>
          <a:xfrm>
            <a:off x="831511" y="1131590"/>
            <a:ext cx="7480978" cy="3464405"/>
          </a:xfrm>
          <a:prstGeom prst="rect">
            <a:avLst/>
          </a:prstGeom>
        </p:spPr>
      </p:pic>
      <p:pic>
        <p:nvPicPr>
          <p:cNvPr id="16" name="Obrázek 15">
            <a:extLst>
              <a:ext uri="{FF2B5EF4-FFF2-40B4-BE49-F238E27FC236}">
                <a16:creationId xmlns:a16="http://schemas.microsoft.com/office/drawing/2014/main" id="{DC6E41B5-7851-8B49-452F-43FA9719CAED}"/>
              </a:ext>
            </a:extLst>
          </p:cNvPr>
          <p:cNvPicPr>
            <a:picLocks noChangeAspect="1"/>
          </p:cNvPicPr>
          <p:nvPr/>
        </p:nvPicPr>
        <p:blipFill>
          <a:blip r:embed="rId5"/>
          <a:stretch>
            <a:fillRect/>
          </a:stretch>
        </p:blipFill>
        <p:spPr>
          <a:xfrm>
            <a:off x="251520" y="895948"/>
            <a:ext cx="1092906" cy="727279"/>
          </a:xfrm>
          <a:prstGeom prst="rect">
            <a:avLst/>
          </a:prstGeom>
        </p:spPr>
      </p:pic>
      <p:pic>
        <p:nvPicPr>
          <p:cNvPr id="18" name="Obrázek 17">
            <a:extLst>
              <a:ext uri="{FF2B5EF4-FFF2-40B4-BE49-F238E27FC236}">
                <a16:creationId xmlns:a16="http://schemas.microsoft.com/office/drawing/2014/main" id="{10E55CC6-B849-8512-4D3A-FFA62676EE79}"/>
              </a:ext>
            </a:extLst>
          </p:cNvPr>
          <p:cNvPicPr>
            <a:picLocks noChangeAspect="1"/>
          </p:cNvPicPr>
          <p:nvPr/>
        </p:nvPicPr>
        <p:blipFill>
          <a:blip r:embed="rId6"/>
          <a:stretch>
            <a:fillRect/>
          </a:stretch>
        </p:blipFill>
        <p:spPr>
          <a:xfrm>
            <a:off x="7556626" y="3867894"/>
            <a:ext cx="1525711" cy="1015291"/>
          </a:xfrm>
          <a:prstGeom prst="rect">
            <a:avLst/>
          </a:prstGeom>
        </p:spPr>
      </p:pic>
    </p:spTree>
    <p:extLst>
      <p:ext uri="{BB962C8B-B14F-4D97-AF65-F5344CB8AC3E}">
        <p14:creationId xmlns:p14="http://schemas.microsoft.com/office/powerpoint/2010/main" val="9097985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F2BA3-4B39-D41C-6FCE-81504C91A9CD}"/>
            </a:ext>
          </a:extLst>
        </p:cNvPr>
        <p:cNvGrpSpPr/>
        <p:nvPr/>
      </p:nvGrpSpPr>
      <p:grpSpPr>
        <a:xfrm>
          <a:off x="0" y="0"/>
          <a:ext cx="0" cy="0"/>
          <a:chOff x="0" y="0"/>
          <a:chExt cx="0" cy="0"/>
        </a:xfrm>
      </p:grpSpPr>
      <p:sp>
        <p:nvSpPr>
          <p:cNvPr id="5" name="Nadpis 1">
            <a:extLst>
              <a:ext uri="{FF2B5EF4-FFF2-40B4-BE49-F238E27FC236}">
                <a16:creationId xmlns:a16="http://schemas.microsoft.com/office/drawing/2014/main" id="{A4DF3C7C-353A-4ECE-22E8-4EC997FF5FF5}"/>
              </a:ext>
            </a:extLst>
          </p:cNvPr>
          <p:cNvSpPr>
            <a:spLocks noGrp="1"/>
          </p:cNvSpPr>
          <p:nvPr>
            <p:ph type="title"/>
          </p:nvPr>
        </p:nvSpPr>
        <p:spPr>
          <a:xfrm>
            <a:off x="2447536" y="205979"/>
            <a:ext cx="6239264" cy="857250"/>
          </a:xfrm>
        </p:spPr>
        <p:txBody>
          <a:bodyPr>
            <a:normAutofit/>
          </a:bodyPr>
          <a:lstStyle/>
          <a:p>
            <a:r>
              <a:rPr lang="cs-CZ" sz="3100" b="1" i="1" dirty="0">
                <a:solidFill>
                  <a:schemeClr val="accent1">
                    <a:lumMod val="75000"/>
                  </a:schemeClr>
                </a:solidFill>
              </a:rPr>
              <a:t>Technologický postup úklidu </a:t>
            </a:r>
          </a:p>
        </p:txBody>
      </p:sp>
      <p:pic>
        <p:nvPicPr>
          <p:cNvPr id="11" name="Obrázek 10">
            <a:extLst>
              <a:ext uri="{FF2B5EF4-FFF2-40B4-BE49-F238E27FC236}">
                <a16:creationId xmlns:a16="http://schemas.microsoft.com/office/drawing/2014/main" id="{F641C6D8-BCF7-9F86-E1D2-23AA99AD92E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95486"/>
            <a:ext cx="2052000" cy="80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rázek 8">
            <a:extLst>
              <a:ext uri="{FF2B5EF4-FFF2-40B4-BE49-F238E27FC236}">
                <a16:creationId xmlns:a16="http://schemas.microsoft.com/office/drawing/2014/main" id="{DCF63DBC-8155-4DCF-31A8-403270D8DD99}"/>
              </a:ext>
            </a:extLst>
          </p:cNvPr>
          <p:cNvPicPr>
            <a:picLocks noChangeAspect="1"/>
          </p:cNvPicPr>
          <p:nvPr/>
        </p:nvPicPr>
        <p:blipFill rotWithShape="1">
          <a:blip r:embed="rId3">
            <a:extLst>
              <a:ext uri="{28A0092B-C50C-407E-A947-70E740481C1C}">
                <a14:useLocalDpi xmlns:a14="http://schemas.microsoft.com/office/drawing/2010/main" val="0"/>
              </a:ext>
            </a:extLst>
          </a:blip>
          <a:srcRect l="3468" t="74771" r="84126" b="6192"/>
          <a:stretch/>
        </p:blipFill>
        <p:spPr bwMode="auto">
          <a:xfrm>
            <a:off x="61663" y="2464014"/>
            <a:ext cx="189857" cy="24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Obrázek 7">
            <a:extLst>
              <a:ext uri="{FF2B5EF4-FFF2-40B4-BE49-F238E27FC236}">
                <a16:creationId xmlns:a16="http://schemas.microsoft.com/office/drawing/2014/main" id="{4E71BD27-37EA-84BA-47B9-B1D65D5E9408}"/>
              </a:ext>
            </a:extLst>
          </p:cNvPr>
          <p:cNvPicPr>
            <a:picLocks noChangeAspect="1"/>
          </p:cNvPicPr>
          <p:nvPr/>
        </p:nvPicPr>
        <p:blipFill>
          <a:blip r:embed="rId3">
            <a:extLst>
              <a:ext uri="{28A0092B-C50C-407E-A947-70E740481C1C}">
                <a14:useLocalDpi xmlns:a14="http://schemas.microsoft.com/office/drawing/2010/main" val="0"/>
              </a:ext>
            </a:extLst>
          </a:blip>
          <a:srcRect l="21626" t="84164" b="9641"/>
          <a:stretch>
            <a:fillRect/>
          </a:stretch>
        </p:blipFill>
        <p:spPr bwMode="auto">
          <a:xfrm>
            <a:off x="1691680" y="4731544"/>
            <a:ext cx="6217933" cy="411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Zástupný obsah 6">
            <a:extLst>
              <a:ext uri="{FF2B5EF4-FFF2-40B4-BE49-F238E27FC236}">
                <a16:creationId xmlns:a16="http://schemas.microsoft.com/office/drawing/2014/main" id="{6311EC36-A862-74BE-C233-19FFA1E4FB3D}"/>
              </a:ext>
            </a:extLst>
          </p:cNvPr>
          <p:cNvPicPr>
            <a:picLocks noGrp="1" noChangeAspect="1"/>
          </p:cNvPicPr>
          <p:nvPr>
            <p:ph idx="1"/>
          </p:nvPr>
        </p:nvPicPr>
        <p:blipFill>
          <a:blip r:embed="rId4"/>
          <a:stretch>
            <a:fillRect/>
          </a:stretch>
        </p:blipFill>
        <p:spPr>
          <a:xfrm>
            <a:off x="1142975" y="1166960"/>
            <a:ext cx="7315342" cy="3394075"/>
          </a:xfrm>
          <a:prstGeom prst="rect">
            <a:avLst/>
          </a:prstGeom>
        </p:spPr>
      </p:pic>
      <p:pic>
        <p:nvPicPr>
          <p:cNvPr id="12" name="Obrázek 11">
            <a:extLst>
              <a:ext uri="{FF2B5EF4-FFF2-40B4-BE49-F238E27FC236}">
                <a16:creationId xmlns:a16="http://schemas.microsoft.com/office/drawing/2014/main" id="{40BD7E2B-7101-E54C-D591-7B65FD212B1E}"/>
              </a:ext>
            </a:extLst>
          </p:cNvPr>
          <p:cNvPicPr>
            <a:picLocks noChangeAspect="1"/>
          </p:cNvPicPr>
          <p:nvPr/>
        </p:nvPicPr>
        <p:blipFill>
          <a:blip r:embed="rId5"/>
          <a:stretch>
            <a:fillRect/>
          </a:stretch>
        </p:blipFill>
        <p:spPr>
          <a:xfrm>
            <a:off x="7164288" y="3579862"/>
            <a:ext cx="1194920" cy="951058"/>
          </a:xfrm>
          <a:prstGeom prst="rect">
            <a:avLst/>
          </a:prstGeom>
        </p:spPr>
      </p:pic>
      <p:pic>
        <p:nvPicPr>
          <p:cNvPr id="14" name="Obrázek 13">
            <a:extLst>
              <a:ext uri="{FF2B5EF4-FFF2-40B4-BE49-F238E27FC236}">
                <a16:creationId xmlns:a16="http://schemas.microsoft.com/office/drawing/2014/main" id="{772A3EC6-A67F-7BB1-938B-054F6C2DE92B}"/>
              </a:ext>
            </a:extLst>
          </p:cNvPr>
          <p:cNvPicPr>
            <a:picLocks noChangeAspect="1"/>
          </p:cNvPicPr>
          <p:nvPr/>
        </p:nvPicPr>
        <p:blipFill>
          <a:blip r:embed="rId6"/>
          <a:stretch>
            <a:fillRect/>
          </a:stretch>
        </p:blipFill>
        <p:spPr>
          <a:xfrm>
            <a:off x="132771" y="996451"/>
            <a:ext cx="1203639" cy="800967"/>
          </a:xfrm>
          <a:prstGeom prst="rect">
            <a:avLst/>
          </a:prstGeom>
        </p:spPr>
      </p:pic>
    </p:spTree>
    <p:extLst>
      <p:ext uri="{BB962C8B-B14F-4D97-AF65-F5344CB8AC3E}">
        <p14:creationId xmlns:p14="http://schemas.microsoft.com/office/powerpoint/2010/main" val="37459247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96A39-188C-5524-9181-358C7A206393}"/>
            </a:ext>
          </a:extLst>
        </p:cNvPr>
        <p:cNvGrpSpPr/>
        <p:nvPr/>
      </p:nvGrpSpPr>
      <p:grpSpPr>
        <a:xfrm>
          <a:off x="0" y="0"/>
          <a:ext cx="0" cy="0"/>
          <a:chOff x="0" y="0"/>
          <a:chExt cx="0" cy="0"/>
        </a:xfrm>
      </p:grpSpPr>
      <p:sp>
        <p:nvSpPr>
          <p:cNvPr id="5" name="Nadpis 1">
            <a:extLst>
              <a:ext uri="{FF2B5EF4-FFF2-40B4-BE49-F238E27FC236}">
                <a16:creationId xmlns:a16="http://schemas.microsoft.com/office/drawing/2014/main" id="{ADED41C5-8D1D-594D-2414-7216F26C53F2}"/>
              </a:ext>
            </a:extLst>
          </p:cNvPr>
          <p:cNvSpPr>
            <a:spLocks noGrp="1"/>
          </p:cNvSpPr>
          <p:nvPr>
            <p:ph type="title"/>
          </p:nvPr>
        </p:nvSpPr>
        <p:spPr/>
        <p:txBody>
          <a:bodyPr>
            <a:normAutofit/>
          </a:bodyPr>
          <a:lstStyle/>
          <a:p>
            <a:r>
              <a:rPr lang="cs-CZ" sz="3100" b="1" i="1" dirty="0" err="1">
                <a:solidFill>
                  <a:schemeClr val="accent1">
                    <a:lumMod val="75000"/>
                  </a:schemeClr>
                </a:solidFill>
              </a:rPr>
              <a:t>Prax</a:t>
            </a:r>
            <a:r>
              <a:rPr lang="cs-CZ" sz="3100" b="1" i="1" dirty="0">
                <a:solidFill>
                  <a:schemeClr val="accent1">
                    <a:lumMod val="75000"/>
                  </a:schemeClr>
                </a:solidFill>
              </a:rPr>
              <a:t> / Kazuistika </a:t>
            </a:r>
          </a:p>
        </p:txBody>
      </p:sp>
      <p:sp>
        <p:nvSpPr>
          <p:cNvPr id="6" name="Zástupný obsah 5">
            <a:extLst>
              <a:ext uri="{FF2B5EF4-FFF2-40B4-BE49-F238E27FC236}">
                <a16:creationId xmlns:a16="http://schemas.microsoft.com/office/drawing/2014/main" id="{2AF0C653-B5FC-FDA6-EFE1-7E32C9D6DC93}"/>
              </a:ext>
            </a:extLst>
          </p:cNvPr>
          <p:cNvSpPr>
            <a:spLocks noGrp="1"/>
          </p:cNvSpPr>
          <p:nvPr>
            <p:ph idx="1"/>
          </p:nvPr>
        </p:nvSpPr>
        <p:spPr>
          <a:xfrm>
            <a:off x="395536" y="1200151"/>
            <a:ext cx="8568952" cy="3737370"/>
          </a:xfrm>
        </p:spPr>
        <p:txBody>
          <a:bodyPr>
            <a:normAutofit/>
          </a:bodyPr>
          <a:lstStyle/>
          <a:p>
            <a:pPr algn="just">
              <a:lnSpc>
                <a:spcPct val="150000"/>
              </a:lnSpc>
              <a:spcBef>
                <a:spcPts val="0"/>
              </a:spcBef>
              <a:buFont typeface="Wingdings" panose="05000000000000000000" pitchFamily="2" charset="2"/>
              <a:buChar char="Ø"/>
            </a:pPr>
            <a:r>
              <a:rPr lang="cs-CZ" sz="1400" dirty="0"/>
              <a:t>Aktualizovaný Dezinfekční rád platný od 01.04.2026 – po konzultacích s výrobci/dodavateli </a:t>
            </a:r>
          </a:p>
          <a:p>
            <a:pPr algn="just">
              <a:lnSpc>
                <a:spcPct val="150000"/>
              </a:lnSpc>
              <a:spcBef>
                <a:spcPts val="0"/>
              </a:spcBef>
              <a:buFont typeface="Wingdings" panose="05000000000000000000" pitchFamily="2" charset="2"/>
              <a:buChar char="Ø"/>
            </a:pPr>
            <a:r>
              <a:rPr lang="cs-CZ" sz="1400" dirty="0"/>
              <a:t>Opětovně zařazený dezinfekční prostředek na báze </a:t>
            </a:r>
            <a:r>
              <a:rPr lang="cs-CZ" sz="1400" dirty="0" err="1">
                <a:solidFill>
                  <a:srgbClr val="FF0000"/>
                </a:solidFill>
              </a:rPr>
              <a:t>xxxxxx</a:t>
            </a:r>
            <a:r>
              <a:rPr lang="cs-CZ" sz="1400" dirty="0">
                <a:solidFill>
                  <a:srgbClr val="FF0000"/>
                </a:solidFill>
              </a:rPr>
              <a:t> </a:t>
            </a:r>
            <a:r>
              <a:rPr lang="cs-CZ" sz="1400" dirty="0"/>
              <a:t> (naposledy 2023) </a:t>
            </a:r>
          </a:p>
          <a:p>
            <a:pPr algn="just">
              <a:lnSpc>
                <a:spcPct val="150000"/>
              </a:lnSpc>
              <a:spcBef>
                <a:spcPts val="0"/>
              </a:spcBef>
              <a:buFont typeface="Wingdings" panose="05000000000000000000" pitchFamily="2" charset="2"/>
              <a:buChar char="Ø"/>
            </a:pPr>
            <a:r>
              <a:rPr lang="cs-CZ" sz="1400" dirty="0"/>
              <a:t>Střídaní – květen – červenec – září – listopad 2026 – leden – březen 2027</a:t>
            </a:r>
          </a:p>
          <a:p>
            <a:pPr algn="just">
              <a:lnSpc>
                <a:spcPct val="150000"/>
              </a:lnSpc>
              <a:spcBef>
                <a:spcPts val="0"/>
              </a:spcBef>
              <a:buFont typeface="Wingdings" panose="05000000000000000000" pitchFamily="2" charset="2"/>
              <a:buChar char="Ø"/>
            </a:pPr>
            <a:r>
              <a:rPr lang="cs-CZ" sz="1400" dirty="0"/>
              <a:t>20.05.2026 podnět od vrchní sestry z ortopedie </a:t>
            </a:r>
          </a:p>
          <a:p>
            <a:pPr algn="just">
              <a:lnSpc>
                <a:spcPct val="150000"/>
              </a:lnSpc>
              <a:spcBef>
                <a:spcPts val="0"/>
              </a:spcBef>
              <a:buFont typeface="Wingdings" panose="05000000000000000000" pitchFamily="2" charset="2"/>
              <a:buChar char="Ø"/>
            </a:pPr>
            <a:endParaRPr lang="cs-CZ" sz="1400" dirty="0"/>
          </a:p>
        </p:txBody>
      </p:sp>
      <p:pic>
        <p:nvPicPr>
          <p:cNvPr id="11" name="Obrázek 10">
            <a:extLst>
              <a:ext uri="{FF2B5EF4-FFF2-40B4-BE49-F238E27FC236}">
                <a16:creationId xmlns:a16="http://schemas.microsoft.com/office/drawing/2014/main" id="{C363060B-1BC3-467B-A03E-BC5E4C26E3F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95486"/>
            <a:ext cx="2052000" cy="80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rázek 8">
            <a:extLst>
              <a:ext uri="{FF2B5EF4-FFF2-40B4-BE49-F238E27FC236}">
                <a16:creationId xmlns:a16="http://schemas.microsoft.com/office/drawing/2014/main" id="{5134223E-3AB0-531F-8739-C01A4885F52A}"/>
              </a:ext>
            </a:extLst>
          </p:cNvPr>
          <p:cNvPicPr>
            <a:picLocks noChangeAspect="1"/>
          </p:cNvPicPr>
          <p:nvPr/>
        </p:nvPicPr>
        <p:blipFill rotWithShape="1">
          <a:blip r:embed="rId3">
            <a:extLst>
              <a:ext uri="{28A0092B-C50C-407E-A947-70E740481C1C}">
                <a14:useLocalDpi xmlns:a14="http://schemas.microsoft.com/office/drawing/2010/main" val="0"/>
              </a:ext>
            </a:extLst>
          </a:blip>
          <a:srcRect l="3468" t="74771" r="84126" b="6192"/>
          <a:stretch/>
        </p:blipFill>
        <p:spPr bwMode="auto">
          <a:xfrm>
            <a:off x="61663" y="2464014"/>
            <a:ext cx="189857" cy="24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Obrázek 7">
            <a:extLst>
              <a:ext uri="{FF2B5EF4-FFF2-40B4-BE49-F238E27FC236}">
                <a16:creationId xmlns:a16="http://schemas.microsoft.com/office/drawing/2014/main" id="{4C128C86-0BD5-EF15-21D9-5FDB32BCA586}"/>
              </a:ext>
            </a:extLst>
          </p:cNvPr>
          <p:cNvPicPr>
            <a:picLocks noChangeAspect="1"/>
          </p:cNvPicPr>
          <p:nvPr/>
        </p:nvPicPr>
        <p:blipFill>
          <a:blip r:embed="rId3">
            <a:extLst>
              <a:ext uri="{28A0092B-C50C-407E-A947-70E740481C1C}">
                <a14:useLocalDpi xmlns:a14="http://schemas.microsoft.com/office/drawing/2010/main" val="0"/>
              </a:ext>
            </a:extLst>
          </a:blip>
          <a:srcRect l="21626" t="84164" b="9641"/>
          <a:stretch>
            <a:fillRect/>
          </a:stretch>
        </p:blipFill>
        <p:spPr bwMode="auto">
          <a:xfrm>
            <a:off x="1691680" y="4731544"/>
            <a:ext cx="6217933" cy="411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ovéPole 6">
            <a:extLst>
              <a:ext uri="{FF2B5EF4-FFF2-40B4-BE49-F238E27FC236}">
                <a16:creationId xmlns:a16="http://schemas.microsoft.com/office/drawing/2014/main" id="{81821B50-1E27-8F07-0289-5C95F45F01CF}"/>
              </a:ext>
            </a:extLst>
          </p:cNvPr>
          <p:cNvSpPr txBox="1"/>
          <p:nvPr/>
        </p:nvSpPr>
        <p:spPr>
          <a:xfrm>
            <a:off x="1524282" y="2875017"/>
            <a:ext cx="6552728" cy="1661993"/>
          </a:xfrm>
          <a:prstGeom prst="rect">
            <a:avLst/>
          </a:prstGeom>
          <a:solidFill>
            <a:schemeClr val="accent1">
              <a:lumMod val="20000"/>
              <a:lumOff val="80000"/>
            </a:schemeClr>
          </a:solidFill>
        </p:spPr>
        <p:txBody>
          <a:bodyPr wrap="square">
            <a:spAutoFit/>
          </a:bodyPr>
          <a:lstStyle/>
          <a:p>
            <a:pPr>
              <a:buNone/>
            </a:pPr>
            <a:r>
              <a:rPr lang="cs-CZ" sz="1200" dirty="0">
                <a:effectLst/>
                <a:latin typeface="+mn-lt"/>
                <a:ea typeface="Calibri" panose="020F0502020204030204" pitchFamily="34" charset="0"/>
              </a:rPr>
              <a:t>Dobrý den, paní doktorko,</a:t>
            </a:r>
          </a:p>
          <a:p>
            <a:pPr>
              <a:buNone/>
            </a:pPr>
            <a:r>
              <a:rPr lang="cs-CZ" sz="1200" dirty="0">
                <a:effectLst/>
                <a:latin typeface="+mn-lt"/>
                <a:ea typeface="Calibri" panose="020F0502020204030204" pitchFamily="34" charset="0"/>
              </a:rPr>
              <a:t> </a:t>
            </a:r>
          </a:p>
          <a:p>
            <a:pPr>
              <a:buNone/>
            </a:pPr>
            <a:r>
              <a:rPr lang="cs-CZ" sz="1200" dirty="0">
                <a:effectLst/>
                <a:latin typeface="+mn-lt"/>
                <a:ea typeface="Calibri" panose="020F0502020204030204" pitchFamily="34" charset="0"/>
              </a:rPr>
              <a:t>na ortopedii jsme v posledních cca 14 dnech zaznamenali alergické projevy u většiny zaměstnanců </a:t>
            </a:r>
          </a:p>
          <a:p>
            <a:pPr>
              <a:buNone/>
            </a:pPr>
            <a:r>
              <a:rPr lang="cs-CZ" sz="1200" dirty="0">
                <a:effectLst/>
                <a:latin typeface="+mn-lt"/>
                <a:ea typeface="Calibri" panose="020F0502020204030204" pitchFamily="34" charset="0"/>
              </a:rPr>
              <a:t>(vodnatá rýma, kýchání, pálení a slzení očí, zarudnutí až </a:t>
            </a:r>
            <a:r>
              <a:rPr lang="cs-CZ" sz="1200" dirty="0" err="1">
                <a:effectLst/>
                <a:latin typeface="+mn-lt"/>
                <a:ea typeface="Calibri" panose="020F0502020204030204" pitchFamily="34" charset="0"/>
              </a:rPr>
              <a:t>exantém</a:t>
            </a:r>
            <a:r>
              <a:rPr lang="cs-CZ" sz="1200" dirty="0">
                <a:effectLst/>
                <a:latin typeface="+mn-lt"/>
                <a:ea typeface="Calibri" panose="020F0502020204030204" pitchFamily="34" charset="0"/>
              </a:rPr>
              <a:t> v oblasti obličeje a hrudníku).</a:t>
            </a:r>
          </a:p>
          <a:p>
            <a:pPr>
              <a:buNone/>
            </a:pPr>
            <a:r>
              <a:rPr lang="cs-CZ" sz="1200" dirty="0">
                <a:effectLst/>
                <a:latin typeface="+mn-lt"/>
                <a:ea typeface="Calibri" panose="020F0502020204030204" pitchFamily="34" charset="0"/>
              </a:rPr>
              <a:t>Jelikož došlo ke změně dezinfekčního řádu a podlahy se vytírají nově (od 1.5.2026) </a:t>
            </a:r>
            <a:r>
              <a:rPr lang="cs-CZ" sz="1200" dirty="0" err="1">
                <a:effectLst/>
                <a:latin typeface="+mn-lt"/>
                <a:ea typeface="Calibri" panose="020F0502020204030204" pitchFamily="34" charset="0"/>
              </a:rPr>
              <a:t>dez</a:t>
            </a:r>
            <a:r>
              <a:rPr lang="cs-CZ" sz="1200" dirty="0">
                <a:effectLst/>
                <a:latin typeface="+mn-lt"/>
                <a:ea typeface="Calibri" panose="020F0502020204030204" pitchFamily="34" charset="0"/>
              </a:rPr>
              <a:t>. přípravkem </a:t>
            </a:r>
            <a:r>
              <a:rPr lang="cs-CZ" sz="1200" dirty="0" err="1">
                <a:effectLst/>
                <a:latin typeface="+mn-lt"/>
                <a:ea typeface="Calibri" panose="020F0502020204030204" pitchFamily="34" charset="0"/>
              </a:rPr>
              <a:t>xxxxxxxxxxx</a:t>
            </a:r>
            <a:r>
              <a:rPr lang="cs-CZ" sz="1200" dirty="0">
                <a:effectLst/>
                <a:latin typeface="+mn-lt"/>
                <a:ea typeface="Calibri" panose="020F0502020204030204" pitchFamily="34" charset="0"/>
              </a:rPr>
              <a:t> koncentraci a zaměstnanci i pár pacientů uvádí „dráždivý zápach </a:t>
            </a:r>
            <a:r>
              <a:rPr lang="cs-CZ" sz="1200" dirty="0" err="1">
                <a:effectLst/>
                <a:latin typeface="+mn-lt"/>
                <a:ea typeface="Calibri" panose="020F0502020204030204" pitchFamily="34" charset="0"/>
              </a:rPr>
              <a:t>xxxx</a:t>
            </a:r>
            <a:r>
              <a:rPr lang="cs-CZ" sz="1200" dirty="0">
                <a:effectLst/>
                <a:latin typeface="+mn-lt"/>
                <a:ea typeface="Calibri" panose="020F0502020204030204" pitchFamily="34" charset="0"/>
              </a:rPr>
              <a:t>“, dáváme si tyto poznatky do souvislostí.</a:t>
            </a:r>
          </a:p>
          <a:p>
            <a:pPr>
              <a:buNone/>
            </a:pPr>
            <a:r>
              <a:rPr lang="cs-CZ" sz="1200" dirty="0">
                <a:effectLst/>
                <a:latin typeface="+mn-lt"/>
                <a:ea typeface="Calibri" panose="020F0502020204030204" pitchFamily="34" charset="0"/>
              </a:rPr>
              <a:t>Žádám Vás tímto o reakci a návrh řešení dané situace</a:t>
            </a:r>
            <a:r>
              <a:rPr lang="cs-CZ" sz="1800" dirty="0">
                <a:effectLst/>
                <a:latin typeface="+mn-lt"/>
                <a:ea typeface="Calibri" panose="020F0502020204030204" pitchFamily="34" charset="0"/>
              </a:rPr>
              <a:t>.</a:t>
            </a:r>
            <a:endParaRPr lang="cs-CZ" sz="11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4204216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AB724-EB6F-4217-8554-9177FAAD635B}"/>
            </a:ext>
          </a:extLst>
        </p:cNvPr>
        <p:cNvGrpSpPr/>
        <p:nvPr/>
      </p:nvGrpSpPr>
      <p:grpSpPr>
        <a:xfrm>
          <a:off x="0" y="0"/>
          <a:ext cx="0" cy="0"/>
          <a:chOff x="0" y="0"/>
          <a:chExt cx="0" cy="0"/>
        </a:xfrm>
      </p:grpSpPr>
      <p:sp>
        <p:nvSpPr>
          <p:cNvPr id="5" name="Nadpis 1">
            <a:extLst>
              <a:ext uri="{FF2B5EF4-FFF2-40B4-BE49-F238E27FC236}">
                <a16:creationId xmlns:a16="http://schemas.microsoft.com/office/drawing/2014/main" id="{559A1A65-351B-2133-A1B0-5D00766405DE}"/>
              </a:ext>
            </a:extLst>
          </p:cNvPr>
          <p:cNvSpPr>
            <a:spLocks noGrp="1"/>
          </p:cNvSpPr>
          <p:nvPr>
            <p:ph type="title"/>
          </p:nvPr>
        </p:nvSpPr>
        <p:spPr/>
        <p:txBody>
          <a:bodyPr>
            <a:normAutofit/>
          </a:bodyPr>
          <a:lstStyle/>
          <a:p>
            <a:r>
              <a:rPr lang="cs-CZ" sz="3100" b="1" i="1" dirty="0" err="1">
                <a:solidFill>
                  <a:schemeClr val="accent1">
                    <a:lumMod val="75000"/>
                  </a:schemeClr>
                </a:solidFill>
              </a:rPr>
              <a:t>Prax</a:t>
            </a:r>
            <a:r>
              <a:rPr lang="cs-CZ" sz="3100" b="1" i="1" dirty="0">
                <a:solidFill>
                  <a:schemeClr val="accent1">
                    <a:lumMod val="75000"/>
                  </a:schemeClr>
                </a:solidFill>
              </a:rPr>
              <a:t> / Kazuistika </a:t>
            </a:r>
          </a:p>
        </p:txBody>
      </p:sp>
      <p:sp>
        <p:nvSpPr>
          <p:cNvPr id="6" name="Zástupný obsah 5">
            <a:extLst>
              <a:ext uri="{FF2B5EF4-FFF2-40B4-BE49-F238E27FC236}">
                <a16:creationId xmlns:a16="http://schemas.microsoft.com/office/drawing/2014/main" id="{06466DDD-EA1A-96B1-2085-D4912B53AB12}"/>
              </a:ext>
            </a:extLst>
          </p:cNvPr>
          <p:cNvSpPr>
            <a:spLocks noGrp="1"/>
          </p:cNvSpPr>
          <p:nvPr>
            <p:ph idx="1"/>
          </p:nvPr>
        </p:nvSpPr>
        <p:spPr>
          <a:xfrm>
            <a:off x="395536" y="1200151"/>
            <a:ext cx="8568952" cy="3737370"/>
          </a:xfrm>
        </p:spPr>
        <p:txBody>
          <a:bodyPr>
            <a:normAutofit fontScale="85000" lnSpcReduction="20000"/>
          </a:bodyPr>
          <a:lstStyle/>
          <a:p>
            <a:pPr algn="just">
              <a:lnSpc>
                <a:spcPct val="150000"/>
              </a:lnSpc>
              <a:spcBef>
                <a:spcPts val="0"/>
              </a:spcBef>
              <a:buFont typeface="Wingdings" panose="05000000000000000000" pitchFamily="2" charset="2"/>
              <a:buChar char="Ø"/>
            </a:pPr>
            <a:r>
              <a:rPr lang="cs-CZ" sz="1400" dirty="0"/>
              <a:t>Požádali jsme zástupce firmy o stanovisko:  </a:t>
            </a:r>
          </a:p>
          <a:p>
            <a:pPr lvl="1" algn="just">
              <a:lnSpc>
                <a:spcPct val="150000"/>
              </a:lnSpc>
              <a:spcBef>
                <a:spcPts val="0"/>
              </a:spcBef>
              <a:buFont typeface="Wingdings" panose="05000000000000000000" pitchFamily="2" charset="2"/>
              <a:buChar char="Ø"/>
            </a:pPr>
            <a:r>
              <a:rPr lang="cs-CZ" sz="1400" dirty="0"/>
              <a:t>Neevidovaly žádnou nežádoucí událost </a:t>
            </a:r>
          </a:p>
          <a:p>
            <a:pPr lvl="1" algn="just">
              <a:lnSpc>
                <a:spcPct val="150000"/>
              </a:lnSpc>
              <a:spcBef>
                <a:spcPts val="0"/>
              </a:spcBef>
              <a:buFont typeface="Wingdings" panose="05000000000000000000" pitchFamily="2" charset="2"/>
              <a:buChar char="Ø"/>
            </a:pPr>
            <a:r>
              <a:rPr lang="cs-CZ" sz="1400" dirty="0"/>
              <a:t>Vzhledem na účinnou látku doporučuji, do času vyjádření zástupce, prostory intenzivně a dostatečně větrat</a:t>
            </a:r>
          </a:p>
          <a:p>
            <a:pPr algn="just">
              <a:lnSpc>
                <a:spcPct val="150000"/>
              </a:lnSpc>
              <a:spcBef>
                <a:spcPts val="0"/>
              </a:spcBef>
              <a:buFont typeface="Wingdings" panose="05000000000000000000" pitchFamily="2" charset="2"/>
              <a:buChar char="Ø"/>
            </a:pPr>
            <a:r>
              <a:rPr lang="cs-CZ" sz="1400" dirty="0"/>
              <a:t>27.05. 2026 – Prezentace dezinfekčních prostředků zařazených do DŘ 2026</a:t>
            </a:r>
          </a:p>
          <a:p>
            <a:pPr lvl="1" algn="just">
              <a:lnSpc>
                <a:spcPct val="150000"/>
              </a:lnSpc>
              <a:spcBef>
                <a:spcPts val="0"/>
              </a:spcBef>
              <a:buFont typeface="Wingdings" panose="05000000000000000000" pitchFamily="2" charset="2"/>
              <a:buChar char="Ø"/>
            </a:pPr>
            <a:r>
              <a:rPr lang="cs-CZ" sz="1400" dirty="0"/>
              <a:t>Dotazovány další vrchní/staniční sestry na nežádoucí události –  výsledek negativní</a:t>
            </a:r>
          </a:p>
          <a:p>
            <a:pPr lvl="1" algn="just">
              <a:lnSpc>
                <a:spcPct val="150000"/>
              </a:lnSpc>
              <a:spcBef>
                <a:spcPts val="0"/>
              </a:spcBef>
              <a:buFont typeface="Wingdings" panose="05000000000000000000" pitchFamily="2" charset="2"/>
              <a:buChar char="Ø"/>
            </a:pPr>
            <a:r>
              <a:rPr lang="cs-CZ" sz="1400" dirty="0"/>
              <a:t>Zjištěno – zvýšený zápach při střídaní dezinfekčních prostředků</a:t>
            </a:r>
          </a:p>
          <a:p>
            <a:pPr lvl="1" algn="just">
              <a:lnSpc>
                <a:spcPct val="150000"/>
              </a:lnSpc>
              <a:spcBef>
                <a:spcPts val="0"/>
              </a:spcBef>
              <a:buFont typeface="Wingdings" panose="05000000000000000000" pitchFamily="2" charset="2"/>
              <a:buChar char="Ø"/>
            </a:pPr>
            <a:r>
              <a:rPr lang="cs-CZ" sz="1400" dirty="0"/>
              <a:t>Přípravek ponechán – další dotazováni napříč nemocnicí na nežádoucí události –  výsledek negativní  </a:t>
            </a:r>
          </a:p>
          <a:p>
            <a:pPr marL="457200" lvl="1" indent="0" algn="just">
              <a:lnSpc>
                <a:spcPct val="150000"/>
              </a:lnSpc>
              <a:spcBef>
                <a:spcPts val="0"/>
              </a:spcBef>
              <a:buNone/>
            </a:pPr>
            <a:endParaRPr lang="cs-CZ" sz="1400" dirty="0"/>
          </a:p>
          <a:p>
            <a:pPr algn="just">
              <a:lnSpc>
                <a:spcPct val="150000"/>
              </a:lnSpc>
              <a:spcBef>
                <a:spcPts val="0"/>
              </a:spcBef>
              <a:buFont typeface="Wingdings" panose="05000000000000000000" pitchFamily="2" charset="2"/>
              <a:buChar char="Ø"/>
            </a:pPr>
            <a:r>
              <a:rPr lang="cs-CZ" sz="1400" dirty="0"/>
              <a:t>Kontrola včetně úklidové firmy:</a:t>
            </a:r>
          </a:p>
          <a:p>
            <a:pPr lvl="1" algn="just">
              <a:lnSpc>
                <a:spcPct val="150000"/>
              </a:lnSpc>
              <a:spcBef>
                <a:spcPts val="0"/>
              </a:spcBef>
              <a:buFont typeface="Wingdings" panose="05000000000000000000" pitchFamily="2" charset="2"/>
              <a:buChar char="Ø"/>
            </a:pPr>
            <a:r>
              <a:rPr lang="cs-CZ" sz="1400" dirty="0"/>
              <a:t>Dodržování koncentrace, postupu ředění, pomůcek na ředění atd. -  vše v pořádku </a:t>
            </a:r>
          </a:p>
          <a:p>
            <a:pPr lvl="1" algn="just">
              <a:lnSpc>
                <a:spcPct val="150000"/>
              </a:lnSpc>
              <a:spcBef>
                <a:spcPts val="0"/>
              </a:spcBef>
              <a:buFont typeface="Wingdings" panose="05000000000000000000" pitchFamily="2" charset="2"/>
              <a:buChar char="Ø"/>
            </a:pPr>
            <a:r>
              <a:rPr lang="cs-CZ" sz="1400" dirty="0"/>
              <a:t>Zjištění teplota vody byla vyšší – odstraněno </a:t>
            </a:r>
          </a:p>
          <a:p>
            <a:pPr lvl="1" algn="just">
              <a:lnSpc>
                <a:spcPct val="150000"/>
              </a:lnSpc>
              <a:spcBef>
                <a:spcPts val="0"/>
              </a:spcBef>
              <a:buFont typeface="Wingdings" panose="05000000000000000000" pitchFamily="2" charset="2"/>
              <a:buChar char="Ø"/>
            </a:pPr>
            <a:r>
              <a:rPr lang="cs-CZ" sz="1400" dirty="0"/>
              <a:t>Jazyková bariéra – někdy nerozumí co se ptáme </a:t>
            </a:r>
          </a:p>
          <a:p>
            <a:pPr lvl="1" algn="just">
              <a:lnSpc>
                <a:spcPct val="150000"/>
              </a:lnSpc>
              <a:spcBef>
                <a:spcPts val="0"/>
              </a:spcBef>
              <a:buFont typeface="Wingdings" panose="05000000000000000000" pitchFamily="2" charset="2"/>
              <a:buChar char="Ø"/>
            </a:pPr>
            <a:r>
              <a:rPr lang="cs-CZ" sz="1400" b="1" i="1" u="sng" dirty="0">
                <a:solidFill>
                  <a:srgbClr val="FF0000"/>
                </a:solidFill>
                <a:effectLst>
                  <a:outerShdw blurRad="38100" dist="38100" dir="2700000" algn="tl">
                    <a:srgbClr val="000000">
                      <a:alpha val="43137"/>
                    </a:srgbClr>
                  </a:outerShdw>
                </a:effectLst>
              </a:rPr>
              <a:t>Dotaz na nežádoucí událost – negativní  !!!</a:t>
            </a:r>
          </a:p>
          <a:p>
            <a:pPr lvl="1" algn="just">
              <a:lnSpc>
                <a:spcPct val="150000"/>
              </a:lnSpc>
              <a:spcBef>
                <a:spcPts val="0"/>
              </a:spcBef>
              <a:buFont typeface="Wingdings" panose="05000000000000000000" pitchFamily="2" charset="2"/>
              <a:buChar char="Ø"/>
            </a:pPr>
            <a:endParaRPr lang="cs-CZ" sz="1400" b="1" i="1" u="sng" dirty="0">
              <a:solidFill>
                <a:srgbClr val="FF0000"/>
              </a:solidFill>
              <a:effectLst>
                <a:outerShdw blurRad="38100" dist="38100" dir="2700000" algn="tl">
                  <a:srgbClr val="000000">
                    <a:alpha val="43137"/>
                  </a:srgbClr>
                </a:outerShdw>
              </a:effectLst>
            </a:endParaRPr>
          </a:p>
          <a:p>
            <a:pPr algn="just">
              <a:lnSpc>
                <a:spcPct val="150000"/>
              </a:lnSpc>
              <a:spcBef>
                <a:spcPts val="0"/>
              </a:spcBef>
              <a:buFont typeface="Wingdings" panose="05000000000000000000" pitchFamily="2" charset="2"/>
              <a:buChar char="Ø"/>
            </a:pPr>
            <a:r>
              <a:rPr lang="cs-CZ" sz="1400" dirty="0"/>
              <a:t>Červen 2026 – střídaní dezinfekčního prostředku dezinfekční přípravek </a:t>
            </a:r>
            <a:r>
              <a:rPr lang="cs-CZ" sz="1400" dirty="0" err="1"/>
              <a:t>yyyy</a:t>
            </a:r>
            <a:r>
              <a:rPr lang="cs-CZ" sz="1400" dirty="0"/>
              <a:t> – klid</a:t>
            </a:r>
            <a:endParaRPr lang="cs-CZ" sz="1400" b="1" i="1" u="sng" dirty="0">
              <a:solidFill>
                <a:srgbClr val="FF0000"/>
              </a:solidFill>
              <a:effectLst>
                <a:outerShdw blurRad="38100" dist="38100" dir="2700000" algn="tl">
                  <a:srgbClr val="000000">
                    <a:alpha val="43137"/>
                  </a:srgbClr>
                </a:outerShdw>
              </a:effectLst>
            </a:endParaRPr>
          </a:p>
        </p:txBody>
      </p:sp>
      <p:pic>
        <p:nvPicPr>
          <p:cNvPr id="11" name="Obrázek 10">
            <a:extLst>
              <a:ext uri="{FF2B5EF4-FFF2-40B4-BE49-F238E27FC236}">
                <a16:creationId xmlns:a16="http://schemas.microsoft.com/office/drawing/2014/main" id="{50B628F5-1658-EB9E-3F57-CCA8F27E0C0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95486"/>
            <a:ext cx="2052000" cy="80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rázek 8">
            <a:extLst>
              <a:ext uri="{FF2B5EF4-FFF2-40B4-BE49-F238E27FC236}">
                <a16:creationId xmlns:a16="http://schemas.microsoft.com/office/drawing/2014/main" id="{5CC23FF3-6642-9B90-D0C3-C1E30D690D47}"/>
              </a:ext>
            </a:extLst>
          </p:cNvPr>
          <p:cNvPicPr>
            <a:picLocks noChangeAspect="1"/>
          </p:cNvPicPr>
          <p:nvPr/>
        </p:nvPicPr>
        <p:blipFill rotWithShape="1">
          <a:blip r:embed="rId3">
            <a:extLst>
              <a:ext uri="{28A0092B-C50C-407E-A947-70E740481C1C}">
                <a14:useLocalDpi xmlns:a14="http://schemas.microsoft.com/office/drawing/2010/main" val="0"/>
              </a:ext>
            </a:extLst>
          </a:blip>
          <a:srcRect l="3468" t="74771" r="84126" b="6192"/>
          <a:stretch/>
        </p:blipFill>
        <p:spPr bwMode="auto">
          <a:xfrm>
            <a:off x="61663" y="2464014"/>
            <a:ext cx="189857" cy="24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57763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B9BD7-9153-A255-32D0-D7796243F27D}"/>
            </a:ext>
          </a:extLst>
        </p:cNvPr>
        <p:cNvGrpSpPr/>
        <p:nvPr/>
      </p:nvGrpSpPr>
      <p:grpSpPr>
        <a:xfrm>
          <a:off x="0" y="0"/>
          <a:ext cx="0" cy="0"/>
          <a:chOff x="0" y="0"/>
          <a:chExt cx="0" cy="0"/>
        </a:xfrm>
      </p:grpSpPr>
      <p:sp>
        <p:nvSpPr>
          <p:cNvPr id="5" name="Nadpis 1">
            <a:extLst>
              <a:ext uri="{FF2B5EF4-FFF2-40B4-BE49-F238E27FC236}">
                <a16:creationId xmlns:a16="http://schemas.microsoft.com/office/drawing/2014/main" id="{676000E6-02DB-765C-D7EA-771CAF4BE546}"/>
              </a:ext>
            </a:extLst>
          </p:cNvPr>
          <p:cNvSpPr>
            <a:spLocks noGrp="1"/>
          </p:cNvSpPr>
          <p:nvPr>
            <p:ph type="title"/>
          </p:nvPr>
        </p:nvSpPr>
        <p:spPr>
          <a:xfrm>
            <a:off x="2447536" y="205979"/>
            <a:ext cx="6239264" cy="857250"/>
          </a:xfrm>
        </p:spPr>
        <p:txBody>
          <a:bodyPr>
            <a:normAutofit fontScale="90000"/>
          </a:bodyPr>
          <a:lstStyle/>
          <a:p>
            <a:r>
              <a:rPr lang="cs-CZ" sz="3100" b="1" i="1" dirty="0">
                <a:solidFill>
                  <a:schemeClr val="accent1">
                    <a:lumMod val="75000"/>
                  </a:schemeClr>
                </a:solidFill>
              </a:rPr>
              <a:t>Stanovisko pracoviště ONEaCS – 24.06.2026</a:t>
            </a:r>
          </a:p>
        </p:txBody>
      </p:sp>
      <p:sp>
        <p:nvSpPr>
          <p:cNvPr id="6" name="Zástupný obsah 5">
            <a:extLst>
              <a:ext uri="{FF2B5EF4-FFF2-40B4-BE49-F238E27FC236}">
                <a16:creationId xmlns:a16="http://schemas.microsoft.com/office/drawing/2014/main" id="{0CD3BAE6-CE0A-17CA-CA97-52714B9BAB11}"/>
              </a:ext>
            </a:extLst>
          </p:cNvPr>
          <p:cNvSpPr>
            <a:spLocks noGrp="1"/>
          </p:cNvSpPr>
          <p:nvPr>
            <p:ph idx="1"/>
          </p:nvPr>
        </p:nvSpPr>
        <p:spPr>
          <a:xfrm>
            <a:off x="395536" y="996452"/>
            <a:ext cx="8568952" cy="3941069"/>
          </a:xfrm>
        </p:spPr>
        <p:txBody>
          <a:bodyPr>
            <a:noAutofit/>
          </a:bodyPr>
          <a:lstStyle/>
          <a:p>
            <a:pPr marL="0" indent="0">
              <a:lnSpc>
                <a:spcPct val="150000"/>
              </a:lnSpc>
              <a:spcBef>
                <a:spcPts val="0"/>
              </a:spcBef>
              <a:buNone/>
            </a:pPr>
            <a:r>
              <a:rPr lang="cs-CZ" sz="1400" b="1" dirty="0">
                <a:solidFill>
                  <a:srgbClr val="0070C0"/>
                </a:solidFill>
              </a:rPr>
              <a:t>Od 01. 07. 2026 zatím nedochází ke změně dezinfekčního přípravku/Dezinfekčního řádu. </a:t>
            </a:r>
          </a:p>
          <a:p>
            <a:pPr marL="0" indent="0">
              <a:lnSpc>
                <a:spcPct val="150000"/>
              </a:lnSpc>
              <a:spcBef>
                <a:spcPts val="0"/>
              </a:spcBef>
              <a:buNone/>
            </a:pPr>
            <a:r>
              <a:rPr lang="cs-CZ" sz="1400" dirty="0"/>
              <a:t>Nadále bude používán přípravek </a:t>
            </a:r>
            <a:r>
              <a:rPr lang="cs-CZ" sz="1400" b="1" dirty="0" err="1"/>
              <a:t>xxxxxxxxxxx</a:t>
            </a:r>
            <a:endParaRPr lang="cs-CZ" sz="1400" dirty="0"/>
          </a:p>
          <a:p>
            <a:pPr marL="0" indent="0">
              <a:lnSpc>
                <a:spcPct val="150000"/>
              </a:lnSpc>
              <a:spcBef>
                <a:spcPts val="0"/>
              </a:spcBef>
              <a:buNone/>
            </a:pPr>
            <a:r>
              <a:rPr lang="cs-CZ" sz="1400" dirty="0"/>
              <a:t>Z důvodů vznesených připomínek k používání přípravku </a:t>
            </a:r>
            <a:r>
              <a:rPr lang="cs-CZ" sz="1400" dirty="0" err="1"/>
              <a:t>xxxxxxxx</a:t>
            </a:r>
            <a:r>
              <a:rPr lang="cs-CZ" sz="1400" dirty="0"/>
              <a:t>, provedlo pracoviště nemocniční epidemiologie podrobnější šetření. </a:t>
            </a:r>
          </a:p>
          <a:p>
            <a:pPr marL="0" indent="0">
              <a:lnSpc>
                <a:spcPct val="150000"/>
              </a:lnSpc>
              <a:spcBef>
                <a:spcPts val="0"/>
              </a:spcBef>
              <a:buNone/>
            </a:pPr>
            <a:r>
              <a:rPr lang="cs-CZ" sz="1400" dirty="0"/>
              <a:t>Na základě zjištěných skutečností je nutné při používaní předmětného přípravku dodržovat následující postupy:</a:t>
            </a:r>
          </a:p>
          <a:p>
            <a:pPr marL="0" lvl="0" indent="0">
              <a:lnSpc>
                <a:spcPct val="150000"/>
              </a:lnSpc>
              <a:spcBef>
                <a:spcPts val="0"/>
              </a:spcBef>
              <a:buNone/>
            </a:pPr>
            <a:r>
              <a:rPr lang="cs-CZ" sz="1400" dirty="0"/>
              <a:t>Přípravek </a:t>
            </a:r>
            <a:r>
              <a:rPr lang="cs-CZ" sz="1400" dirty="0" err="1"/>
              <a:t>xxxxxxxxxx</a:t>
            </a:r>
            <a:r>
              <a:rPr lang="cs-CZ" sz="1400" dirty="0"/>
              <a:t> připravovat do vody o maximální teplotě </a:t>
            </a:r>
            <a:r>
              <a:rPr lang="cs-CZ" sz="1400" b="1" dirty="0"/>
              <a:t>20 °C</a:t>
            </a:r>
            <a:r>
              <a:rPr lang="cs-CZ" sz="1400" dirty="0"/>
              <a:t>;</a:t>
            </a:r>
          </a:p>
          <a:p>
            <a:pPr marL="0" lvl="0" indent="0">
              <a:lnSpc>
                <a:spcPct val="150000"/>
              </a:lnSpc>
              <a:spcBef>
                <a:spcPts val="0"/>
              </a:spcBef>
              <a:buNone/>
            </a:pPr>
            <a:r>
              <a:rPr lang="cs-CZ" sz="1400" dirty="0"/>
              <a:t>Pro správné ředění používat přesnou odměrku, ideálně vyhrazenou stříkačku určenou pouze k tomuto účelu;</a:t>
            </a:r>
          </a:p>
          <a:p>
            <a:pPr marL="0" lvl="0" indent="0">
              <a:lnSpc>
                <a:spcPct val="150000"/>
              </a:lnSpc>
              <a:spcBef>
                <a:spcPts val="0"/>
              </a:spcBef>
              <a:buNone/>
            </a:pPr>
            <a:r>
              <a:rPr lang="cs-CZ" sz="1400" dirty="0"/>
              <a:t>Dezinfikované plochy mají být </a:t>
            </a:r>
            <a:r>
              <a:rPr lang="cs-CZ" sz="1400" b="1" dirty="0"/>
              <a:t>vlhké, nikoliv nadměrně smáčené</a:t>
            </a:r>
            <a:r>
              <a:rPr lang="cs-CZ" sz="1400" dirty="0"/>
              <a:t>;</a:t>
            </a:r>
          </a:p>
          <a:p>
            <a:pPr marL="0" lvl="0" indent="0">
              <a:lnSpc>
                <a:spcPct val="150000"/>
              </a:lnSpc>
              <a:spcBef>
                <a:spcPts val="0"/>
              </a:spcBef>
              <a:buNone/>
            </a:pPr>
            <a:r>
              <a:rPr lang="cs-CZ" sz="1400" dirty="0"/>
              <a:t>Při změně dezinfekčního prostředku postupovat následujícím způsobem:</a:t>
            </a:r>
          </a:p>
          <a:p>
            <a:pPr lvl="1">
              <a:lnSpc>
                <a:spcPct val="150000"/>
              </a:lnSpc>
              <a:spcBef>
                <a:spcPts val="0"/>
              </a:spcBef>
            </a:pPr>
            <a:r>
              <a:rPr lang="cs-CZ" sz="1400" dirty="0"/>
              <a:t>plochy nejprve umýt detergentem,</a:t>
            </a:r>
          </a:p>
          <a:p>
            <a:pPr lvl="1">
              <a:lnSpc>
                <a:spcPct val="150000"/>
              </a:lnSpc>
              <a:spcBef>
                <a:spcPts val="0"/>
              </a:spcBef>
            </a:pPr>
            <a:r>
              <a:rPr lang="cs-CZ" sz="1400" dirty="0"/>
              <a:t>následně umýt/opláchnout čistou vodou,</a:t>
            </a:r>
          </a:p>
          <a:p>
            <a:pPr lvl="1">
              <a:lnSpc>
                <a:spcPct val="150000"/>
              </a:lnSpc>
              <a:spcBef>
                <a:spcPts val="0"/>
              </a:spcBef>
            </a:pPr>
            <a:r>
              <a:rPr lang="cs-CZ" sz="1400" dirty="0"/>
              <a:t>poté provést dezinfekci „novým“ dezinfekčním prostředkem dle Dezinfekčního řádu;</a:t>
            </a:r>
          </a:p>
          <a:p>
            <a:pPr marL="0" lvl="0" indent="0">
              <a:lnSpc>
                <a:spcPct val="150000"/>
              </a:lnSpc>
              <a:spcBef>
                <a:spcPts val="0"/>
              </a:spcBef>
              <a:buNone/>
            </a:pPr>
            <a:r>
              <a:rPr lang="cs-CZ" sz="1400" dirty="0"/>
              <a:t>Zajistit dostatečné větrání prostor.</a:t>
            </a:r>
          </a:p>
          <a:p>
            <a:pPr marL="0" indent="0">
              <a:lnSpc>
                <a:spcPct val="150000"/>
              </a:lnSpc>
              <a:spcBef>
                <a:spcPts val="0"/>
              </a:spcBef>
              <a:buNone/>
            </a:pPr>
            <a:r>
              <a:rPr lang="cs-CZ" sz="1400" dirty="0"/>
              <a:t> </a:t>
            </a:r>
            <a:endParaRPr lang="cs-CZ" sz="1000" dirty="0"/>
          </a:p>
        </p:txBody>
      </p:sp>
      <p:pic>
        <p:nvPicPr>
          <p:cNvPr id="11" name="Obrázek 10">
            <a:extLst>
              <a:ext uri="{FF2B5EF4-FFF2-40B4-BE49-F238E27FC236}">
                <a16:creationId xmlns:a16="http://schemas.microsoft.com/office/drawing/2014/main" id="{BC65947F-6354-A375-C3F3-6FC18D21B53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95486"/>
            <a:ext cx="2052000" cy="80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rázek 8">
            <a:extLst>
              <a:ext uri="{FF2B5EF4-FFF2-40B4-BE49-F238E27FC236}">
                <a16:creationId xmlns:a16="http://schemas.microsoft.com/office/drawing/2014/main" id="{A48779B5-C619-C724-DE3C-6DEF7EF8D709}"/>
              </a:ext>
            </a:extLst>
          </p:cNvPr>
          <p:cNvPicPr>
            <a:picLocks noChangeAspect="1"/>
          </p:cNvPicPr>
          <p:nvPr/>
        </p:nvPicPr>
        <p:blipFill rotWithShape="1">
          <a:blip r:embed="rId3">
            <a:extLst>
              <a:ext uri="{28A0092B-C50C-407E-A947-70E740481C1C}">
                <a14:useLocalDpi xmlns:a14="http://schemas.microsoft.com/office/drawing/2010/main" val="0"/>
              </a:ext>
            </a:extLst>
          </a:blip>
          <a:srcRect l="3468" t="74771" r="84126" b="6192"/>
          <a:stretch/>
        </p:blipFill>
        <p:spPr bwMode="auto">
          <a:xfrm>
            <a:off x="61663" y="2464014"/>
            <a:ext cx="189857" cy="24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97087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DBA7D-189C-55B4-32DB-E9401F2CFC50}"/>
            </a:ext>
          </a:extLst>
        </p:cNvPr>
        <p:cNvGrpSpPr/>
        <p:nvPr/>
      </p:nvGrpSpPr>
      <p:grpSpPr>
        <a:xfrm>
          <a:off x="0" y="0"/>
          <a:ext cx="0" cy="0"/>
          <a:chOff x="0" y="0"/>
          <a:chExt cx="0" cy="0"/>
        </a:xfrm>
      </p:grpSpPr>
      <p:sp>
        <p:nvSpPr>
          <p:cNvPr id="5" name="Nadpis 1">
            <a:extLst>
              <a:ext uri="{FF2B5EF4-FFF2-40B4-BE49-F238E27FC236}">
                <a16:creationId xmlns:a16="http://schemas.microsoft.com/office/drawing/2014/main" id="{ED96C953-2817-DDD3-A9B0-9B02E4123E71}"/>
              </a:ext>
            </a:extLst>
          </p:cNvPr>
          <p:cNvSpPr>
            <a:spLocks noGrp="1"/>
          </p:cNvSpPr>
          <p:nvPr>
            <p:ph type="title"/>
          </p:nvPr>
        </p:nvSpPr>
        <p:spPr>
          <a:xfrm>
            <a:off x="2447536" y="205979"/>
            <a:ext cx="6239264" cy="857250"/>
          </a:xfrm>
        </p:spPr>
        <p:txBody>
          <a:bodyPr>
            <a:normAutofit fontScale="90000"/>
          </a:bodyPr>
          <a:lstStyle/>
          <a:p>
            <a:r>
              <a:rPr lang="cs-CZ" sz="3100" b="1" i="1" dirty="0">
                <a:solidFill>
                  <a:schemeClr val="accent1">
                    <a:lumMod val="75000"/>
                  </a:schemeClr>
                </a:solidFill>
              </a:rPr>
              <a:t>Stanovisko pracoviště ONEaCS – 24.06.2026</a:t>
            </a:r>
          </a:p>
        </p:txBody>
      </p:sp>
      <p:sp>
        <p:nvSpPr>
          <p:cNvPr id="6" name="Zástupný obsah 5">
            <a:extLst>
              <a:ext uri="{FF2B5EF4-FFF2-40B4-BE49-F238E27FC236}">
                <a16:creationId xmlns:a16="http://schemas.microsoft.com/office/drawing/2014/main" id="{6E285749-1833-3E45-B9A3-67A9253AEE3A}"/>
              </a:ext>
            </a:extLst>
          </p:cNvPr>
          <p:cNvSpPr>
            <a:spLocks noGrp="1"/>
          </p:cNvSpPr>
          <p:nvPr>
            <p:ph idx="1"/>
          </p:nvPr>
        </p:nvSpPr>
        <p:spPr>
          <a:xfrm>
            <a:off x="395536" y="996452"/>
            <a:ext cx="8568952" cy="3941069"/>
          </a:xfrm>
        </p:spPr>
        <p:txBody>
          <a:bodyPr>
            <a:noAutofit/>
          </a:bodyPr>
          <a:lstStyle/>
          <a:p>
            <a:pPr marL="0" indent="0">
              <a:buNone/>
            </a:pPr>
            <a:r>
              <a:rPr lang="cs-CZ" sz="1000" dirty="0"/>
              <a:t> </a:t>
            </a:r>
          </a:p>
          <a:p>
            <a:pPr marL="0" indent="0">
              <a:lnSpc>
                <a:spcPct val="150000"/>
              </a:lnSpc>
              <a:spcBef>
                <a:spcPts val="0"/>
              </a:spcBef>
              <a:buNone/>
            </a:pPr>
            <a:r>
              <a:rPr lang="cs-CZ" sz="1400" dirty="0"/>
              <a:t>Výše uvedený postup platí při každé změně dezinfekčního prostředku.</a:t>
            </a:r>
          </a:p>
          <a:p>
            <a:pPr marL="360000" indent="0">
              <a:lnSpc>
                <a:spcPct val="150000"/>
              </a:lnSpc>
              <a:spcBef>
                <a:spcPts val="0"/>
              </a:spcBef>
              <a:buNone/>
            </a:pPr>
            <a:r>
              <a:rPr lang="cs-CZ" sz="1400" dirty="0"/>
              <a:t> </a:t>
            </a:r>
          </a:p>
          <a:p>
            <a:pPr marL="360000" lvl="2">
              <a:lnSpc>
                <a:spcPct val="150000"/>
              </a:lnSpc>
              <a:spcBef>
                <a:spcPts val="0"/>
              </a:spcBef>
            </a:pPr>
            <a:r>
              <a:rPr lang="cs-CZ" sz="1400" b="1" dirty="0"/>
              <a:t>Úklidová fy bude na zkoušku </a:t>
            </a:r>
            <a:r>
              <a:rPr lang="cs-CZ" sz="1400" b="1" dirty="0" err="1"/>
              <a:t>odmývat</a:t>
            </a:r>
            <a:r>
              <a:rPr lang="cs-CZ" sz="1400" b="1" dirty="0"/>
              <a:t> detergentem </a:t>
            </a:r>
            <a:r>
              <a:rPr lang="cs-CZ" sz="1400" b="1" dirty="0" err="1"/>
              <a:t>xxxxxxx</a:t>
            </a:r>
            <a:r>
              <a:rPr lang="cs-CZ" sz="1400" b="1" dirty="0"/>
              <a:t>, doporučeným výrobcem výše uvedeného DP a to na 3 pracovištích (ORT, NEU, ONP).</a:t>
            </a:r>
            <a:endParaRPr lang="cs-CZ" sz="1400" dirty="0"/>
          </a:p>
          <a:p>
            <a:pPr marL="360000" lvl="2">
              <a:lnSpc>
                <a:spcPct val="150000"/>
              </a:lnSpc>
              <a:spcBef>
                <a:spcPts val="0"/>
              </a:spcBef>
            </a:pPr>
            <a:r>
              <a:rPr lang="cs-CZ" sz="1400" b="1" dirty="0"/>
              <a:t>Při </a:t>
            </a:r>
            <a:r>
              <a:rPr lang="cs-CZ" sz="1400" b="1" dirty="0" err="1"/>
              <a:t>odmývání</a:t>
            </a:r>
            <a:r>
              <a:rPr lang="cs-CZ" sz="1400" b="1" dirty="0"/>
              <a:t> detergentem </a:t>
            </a:r>
            <a:r>
              <a:rPr lang="cs-CZ" sz="1400" b="1" dirty="0" err="1"/>
              <a:t>xxxxxxxx</a:t>
            </a:r>
            <a:r>
              <a:rPr lang="cs-CZ" sz="1400" b="1" dirty="0"/>
              <a:t> nebo </a:t>
            </a:r>
            <a:r>
              <a:rPr lang="cs-CZ" sz="1400" b="1" dirty="0" err="1"/>
              <a:t>xxxxxxx</a:t>
            </a:r>
            <a:r>
              <a:rPr lang="cs-CZ" sz="1400" b="1" dirty="0"/>
              <a:t> při střídaní DP je potřebné postupovat výš uvedeným postupem. </a:t>
            </a:r>
            <a:endParaRPr lang="cs-CZ" sz="1400" dirty="0"/>
          </a:p>
          <a:p>
            <a:pPr marL="360000" lvl="2">
              <a:lnSpc>
                <a:spcPct val="150000"/>
              </a:lnSpc>
              <a:spcBef>
                <a:spcPts val="0"/>
              </a:spcBef>
            </a:pPr>
            <a:r>
              <a:rPr lang="cs-CZ" sz="1400" b="1" dirty="0"/>
              <a:t>Detergent připravovat vždy dle návodu výrobce v doporučené koncentraci.</a:t>
            </a:r>
            <a:endParaRPr lang="cs-CZ" sz="1400" dirty="0"/>
          </a:p>
          <a:p>
            <a:pPr marL="360000" lvl="2">
              <a:lnSpc>
                <a:spcPct val="150000"/>
              </a:lnSpc>
              <a:spcBef>
                <a:spcPts val="0"/>
              </a:spcBef>
            </a:pPr>
            <a:r>
              <a:rPr lang="cs-CZ" sz="1400" b="1" dirty="0"/>
              <a:t>Dezinfekční přípravek připravovat dle návodu výrobce.  </a:t>
            </a:r>
            <a:endParaRPr lang="cs-CZ" sz="1400" dirty="0"/>
          </a:p>
          <a:p>
            <a:pPr marL="0" indent="0">
              <a:lnSpc>
                <a:spcPct val="150000"/>
              </a:lnSpc>
              <a:spcBef>
                <a:spcPts val="0"/>
              </a:spcBef>
              <a:buNone/>
            </a:pPr>
            <a:r>
              <a:rPr lang="cs-CZ" sz="1400" b="1" dirty="0"/>
              <a:t> </a:t>
            </a:r>
            <a:endParaRPr lang="cs-CZ" sz="1400" dirty="0"/>
          </a:p>
          <a:p>
            <a:pPr marL="0" indent="0">
              <a:lnSpc>
                <a:spcPct val="150000"/>
              </a:lnSpc>
              <a:spcBef>
                <a:spcPts val="0"/>
              </a:spcBef>
              <a:buNone/>
            </a:pPr>
            <a:r>
              <a:rPr lang="cs-CZ" sz="1400" b="1" dirty="0"/>
              <a:t>V měsíci červenec 2026 se po dobu jednoho týdne používání doporučeného detergentu s </a:t>
            </a:r>
            <a:r>
              <a:rPr lang="cs-CZ" sz="1400" b="1" dirty="0" err="1"/>
              <a:t>xxxxxxxx</a:t>
            </a:r>
            <a:r>
              <a:rPr lang="cs-CZ" sz="1400" b="1" dirty="0"/>
              <a:t> bude situace sledovat. Následně bude vyhodnocena a bude dohodnut další postup.</a:t>
            </a:r>
            <a:endParaRPr lang="cs-CZ" sz="1400" dirty="0"/>
          </a:p>
        </p:txBody>
      </p:sp>
      <p:pic>
        <p:nvPicPr>
          <p:cNvPr id="11" name="Obrázek 10">
            <a:extLst>
              <a:ext uri="{FF2B5EF4-FFF2-40B4-BE49-F238E27FC236}">
                <a16:creationId xmlns:a16="http://schemas.microsoft.com/office/drawing/2014/main" id="{D1E71841-0B2E-75C5-02B3-79E0C313A3D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95486"/>
            <a:ext cx="2052000" cy="80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rázek 8">
            <a:extLst>
              <a:ext uri="{FF2B5EF4-FFF2-40B4-BE49-F238E27FC236}">
                <a16:creationId xmlns:a16="http://schemas.microsoft.com/office/drawing/2014/main" id="{D5FC4BE9-1E95-8D9C-9C9E-EA195D002B75}"/>
              </a:ext>
            </a:extLst>
          </p:cNvPr>
          <p:cNvPicPr>
            <a:picLocks noChangeAspect="1"/>
          </p:cNvPicPr>
          <p:nvPr/>
        </p:nvPicPr>
        <p:blipFill rotWithShape="1">
          <a:blip r:embed="rId3">
            <a:extLst>
              <a:ext uri="{28A0092B-C50C-407E-A947-70E740481C1C}">
                <a14:useLocalDpi xmlns:a14="http://schemas.microsoft.com/office/drawing/2010/main" val="0"/>
              </a:ext>
            </a:extLst>
          </a:blip>
          <a:srcRect l="3468" t="74771" r="84126" b="6192"/>
          <a:stretch/>
        </p:blipFill>
        <p:spPr bwMode="auto">
          <a:xfrm>
            <a:off x="61663" y="2464014"/>
            <a:ext cx="189857" cy="24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18565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FDC22-20C7-A611-A834-1CCC0F5D4BCC}"/>
            </a:ext>
          </a:extLst>
        </p:cNvPr>
        <p:cNvGrpSpPr/>
        <p:nvPr/>
      </p:nvGrpSpPr>
      <p:grpSpPr>
        <a:xfrm>
          <a:off x="0" y="0"/>
          <a:ext cx="0" cy="0"/>
          <a:chOff x="0" y="0"/>
          <a:chExt cx="0" cy="0"/>
        </a:xfrm>
      </p:grpSpPr>
      <p:sp>
        <p:nvSpPr>
          <p:cNvPr id="5" name="Nadpis 1">
            <a:extLst>
              <a:ext uri="{FF2B5EF4-FFF2-40B4-BE49-F238E27FC236}">
                <a16:creationId xmlns:a16="http://schemas.microsoft.com/office/drawing/2014/main" id="{77BAD232-2A6F-4FFD-654E-1E3CFC30CE95}"/>
              </a:ext>
            </a:extLst>
          </p:cNvPr>
          <p:cNvSpPr>
            <a:spLocks noGrp="1"/>
          </p:cNvSpPr>
          <p:nvPr>
            <p:ph type="title"/>
          </p:nvPr>
        </p:nvSpPr>
        <p:spPr>
          <a:xfrm>
            <a:off x="2843808" y="205979"/>
            <a:ext cx="5842992" cy="857250"/>
          </a:xfrm>
        </p:spPr>
        <p:txBody>
          <a:bodyPr>
            <a:normAutofit/>
          </a:bodyPr>
          <a:lstStyle/>
          <a:p>
            <a:r>
              <a:rPr lang="cs-CZ" sz="3100" b="1" i="1" dirty="0">
                <a:solidFill>
                  <a:schemeClr val="accent1">
                    <a:lumMod val="75000"/>
                  </a:schemeClr>
                </a:solidFill>
              </a:rPr>
              <a:t>AKCE - REAKCE</a:t>
            </a:r>
          </a:p>
        </p:txBody>
      </p:sp>
      <p:sp>
        <p:nvSpPr>
          <p:cNvPr id="6" name="Zástupný obsah 5">
            <a:extLst>
              <a:ext uri="{FF2B5EF4-FFF2-40B4-BE49-F238E27FC236}">
                <a16:creationId xmlns:a16="http://schemas.microsoft.com/office/drawing/2014/main" id="{657DE356-5C65-9FFC-2A29-9FB1D3F9C112}"/>
              </a:ext>
            </a:extLst>
          </p:cNvPr>
          <p:cNvSpPr>
            <a:spLocks noGrp="1"/>
          </p:cNvSpPr>
          <p:nvPr>
            <p:ph idx="1"/>
          </p:nvPr>
        </p:nvSpPr>
        <p:spPr>
          <a:xfrm>
            <a:off x="395536" y="1200151"/>
            <a:ext cx="8568952" cy="3737370"/>
          </a:xfrm>
        </p:spPr>
        <p:txBody>
          <a:bodyPr>
            <a:normAutofit/>
          </a:bodyPr>
          <a:lstStyle/>
          <a:p>
            <a:pPr marL="0" indent="0" algn="just">
              <a:lnSpc>
                <a:spcPct val="150000"/>
              </a:lnSpc>
              <a:spcBef>
                <a:spcPts val="0"/>
              </a:spcBef>
              <a:buNone/>
            </a:pPr>
            <a:r>
              <a:rPr lang="cs-CZ" sz="1400" b="1" dirty="0"/>
              <a:t>24.06.2026</a:t>
            </a:r>
          </a:p>
          <a:p>
            <a:pPr algn="just">
              <a:lnSpc>
                <a:spcPct val="150000"/>
              </a:lnSpc>
              <a:spcBef>
                <a:spcPts val="0"/>
              </a:spcBef>
              <a:buFontTx/>
              <a:buChar char="-"/>
            </a:pPr>
            <a:r>
              <a:rPr lang="cs-CZ" sz="1400" dirty="0"/>
              <a:t>Telefonát z úklidové firmy – žádost o schůzku</a:t>
            </a:r>
          </a:p>
          <a:p>
            <a:pPr algn="just">
              <a:lnSpc>
                <a:spcPct val="150000"/>
              </a:lnSpc>
              <a:spcBef>
                <a:spcPts val="0"/>
              </a:spcBef>
              <a:buFontTx/>
              <a:buChar char="-"/>
            </a:pPr>
            <a:r>
              <a:rPr lang="cs-CZ" sz="1400" dirty="0"/>
              <a:t>Schůzka </a:t>
            </a:r>
          </a:p>
          <a:p>
            <a:pPr lvl="1" algn="just">
              <a:lnSpc>
                <a:spcPct val="150000"/>
              </a:lnSpc>
              <a:spcBef>
                <a:spcPts val="0"/>
              </a:spcBef>
              <a:buFontTx/>
              <a:buChar char="-"/>
            </a:pPr>
            <a:r>
              <a:rPr lang="cs-CZ" sz="1400" dirty="0">
                <a:solidFill>
                  <a:srgbClr val="FF0000"/>
                </a:solidFill>
              </a:rPr>
              <a:t>Uklízečky nedodržovali koncentraci !!!</a:t>
            </a:r>
          </a:p>
          <a:p>
            <a:pPr lvl="1" algn="just">
              <a:lnSpc>
                <a:spcPct val="150000"/>
              </a:lnSpc>
              <a:spcBef>
                <a:spcPts val="0"/>
              </a:spcBef>
              <a:buFontTx/>
              <a:buChar char="-"/>
            </a:pPr>
            <a:r>
              <a:rPr lang="cs-CZ" sz="1400" dirty="0">
                <a:solidFill>
                  <a:srgbClr val="FF0000"/>
                </a:solidFill>
              </a:rPr>
              <a:t>Zdravotní potíže - </a:t>
            </a:r>
            <a:r>
              <a:rPr lang="cs-CZ" sz="1400" dirty="0">
                <a:solidFill>
                  <a:srgbClr val="FF0000"/>
                </a:solidFill>
                <a:ea typeface="Calibri" panose="020F0502020204030204" pitchFamily="34" charset="0"/>
              </a:rPr>
              <a:t>alergické projevy - kýchání, pálení a slzení očí, zarudnutí až </a:t>
            </a:r>
            <a:r>
              <a:rPr lang="cs-CZ" sz="1400" dirty="0" err="1">
                <a:solidFill>
                  <a:srgbClr val="FF0000"/>
                </a:solidFill>
                <a:ea typeface="Calibri" panose="020F0502020204030204" pitchFamily="34" charset="0"/>
              </a:rPr>
              <a:t>exantém</a:t>
            </a:r>
            <a:r>
              <a:rPr lang="cs-CZ" sz="1400" dirty="0">
                <a:solidFill>
                  <a:srgbClr val="FF0000"/>
                </a:solidFill>
                <a:ea typeface="Calibri" panose="020F0502020204030204" pitchFamily="34" charset="0"/>
              </a:rPr>
              <a:t> </a:t>
            </a:r>
            <a:endParaRPr lang="cs-CZ" sz="1400" dirty="0">
              <a:solidFill>
                <a:srgbClr val="FF0000"/>
              </a:solidFill>
            </a:endParaRPr>
          </a:p>
          <a:p>
            <a:pPr lvl="1" algn="just">
              <a:lnSpc>
                <a:spcPct val="150000"/>
              </a:lnSpc>
              <a:spcBef>
                <a:spcPts val="0"/>
              </a:spcBef>
              <a:buFontTx/>
              <a:buChar char="-"/>
            </a:pPr>
            <a:endParaRPr lang="cs-CZ" sz="1400" dirty="0"/>
          </a:p>
          <a:p>
            <a:pPr marL="0" indent="0" algn="just">
              <a:lnSpc>
                <a:spcPct val="150000"/>
              </a:lnSpc>
              <a:spcBef>
                <a:spcPts val="0"/>
              </a:spcBef>
              <a:buNone/>
            </a:pPr>
            <a:r>
              <a:rPr lang="cs-CZ" sz="1400" dirty="0"/>
              <a:t>S okamžitou platností </a:t>
            </a:r>
          </a:p>
          <a:p>
            <a:pPr algn="just">
              <a:lnSpc>
                <a:spcPct val="150000"/>
              </a:lnSpc>
              <a:spcBef>
                <a:spcPts val="0"/>
              </a:spcBef>
              <a:buFontTx/>
              <a:buChar char="-"/>
            </a:pPr>
            <a:r>
              <a:rPr lang="cs-CZ" sz="1400" dirty="0"/>
              <a:t>Změna dezinfekčního prostředku</a:t>
            </a:r>
          </a:p>
          <a:p>
            <a:pPr algn="just">
              <a:lnSpc>
                <a:spcPct val="150000"/>
              </a:lnSpc>
              <a:spcBef>
                <a:spcPts val="0"/>
              </a:spcBef>
              <a:buFontTx/>
              <a:buChar char="-"/>
            </a:pPr>
            <a:r>
              <a:rPr lang="cs-CZ" sz="1400" dirty="0"/>
              <a:t>Hledání náhrady </a:t>
            </a:r>
          </a:p>
          <a:p>
            <a:pPr algn="just">
              <a:lnSpc>
                <a:spcPct val="150000"/>
              </a:lnSpc>
              <a:spcBef>
                <a:spcPts val="0"/>
              </a:spcBef>
              <a:buFontTx/>
              <a:buChar char="-"/>
            </a:pPr>
            <a:r>
              <a:rPr lang="cs-CZ" sz="1400" dirty="0"/>
              <a:t>Aktualizace DŘ od 01.08.2026 – vyřazení dezinfekčního řádu </a:t>
            </a:r>
          </a:p>
          <a:p>
            <a:pPr lvl="1" algn="just">
              <a:lnSpc>
                <a:spcPct val="150000"/>
              </a:lnSpc>
              <a:spcBef>
                <a:spcPts val="0"/>
              </a:spcBef>
              <a:buFontTx/>
              <a:buChar char="-"/>
            </a:pPr>
            <a:endParaRPr lang="cs-CZ" sz="1000" dirty="0"/>
          </a:p>
        </p:txBody>
      </p:sp>
      <p:pic>
        <p:nvPicPr>
          <p:cNvPr id="11" name="Obrázek 10">
            <a:extLst>
              <a:ext uri="{FF2B5EF4-FFF2-40B4-BE49-F238E27FC236}">
                <a16:creationId xmlns:a16="http://schemas.microsoft.com/office/drawing/2014/main" id="{4FA3F0E4-E1E8-D4E6-07CA-E83E2860765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195486"/>
            <a:ext cx="2052000" cy="800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Obrázek 8">
            <a:extLst>
              <a:ext uri="{FF2B5EF4-FFF2-40B4-BE49-F238E27FC236}">
                <a16:creationId xmlns:a16="http://schemas.microsoft.com/office/drawing/2014/main" id="{60EC5A7B-78F1-23FF-0A21-1E39A2BF2FEC}"/>
              </a:ext>
            </a:extLst>
          </p:cNvPr>
          <p:cNvPicPr>
            <a:picLocks noChangeAspect="1"/>
          </p:cNvPicPr>
          <p:nvPr/>
        </p:nvPicPr>
        <p:blipFill rotWithShape="1">
          <a:blip r:embed="rId3">
            <a:extLst>
              <a:ext uri="{28A0092B-C50C-407E-A947-70E740481C1C}">
                <a14:useLocalDpi xmlns:a14="http://schemas.microsoft.com/office/drawing/2010/main" val="0"/>
              </a:ext>
            </a:extLst>
          </a:blip>
          <a:srcRect l="3468" t="74771" r="84126" b="6192"/>
          <a:stretch/>
        </p:blipFill>
        <p:spPr bwMode="auto">
          <a:xfrm>
            <a:off x="61663" y="2464014"/>
            <a:ext cx="189857" cy="24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Obrázek 7">
            <a:extLst>
              <a:ext uri="{FF2B5EF4-FFF2-40B4-BE49-F238E27FC236}">
                <a16:creationId xmlns:a16="http://schemas.microsoft.com/office/drawing/2014/main" id="{93392320-7798-3E79-6265-2FA14BF72D24}"/>
              </a:ext>
            </a:extLst>
          </p:cNvPr>
          <p:cNvPicPr>
            <a:picLocks noChangeAspect="1"/>
          </p:cNvPicPr>
          <p:nvPr/>
        </p:nvPicPr>
        <p:blipFill>
          <a:blip r:embed="rId3">
            <a:extLst>
              <a:ext uri="{28A0092B-C50C-407E-A947-70E740481C1C}">
                <a14:useLocalDpi xmlns:a14="http://schemas.microsoft.com/office/drawing/2010/main" val="0"/>
              </a:ext>
            </a:extLst>
          </a:blip>
          <a:srcRect l="21626" t="84164" b="9641"/>
          <a:stretch>
            <a:fillRect/>
          </a:stretch>
        </p:blipFill>
        <p:spPr bwMode="auto">
          <a:xfrm>
            <a:off x="1691680" y="4731544"/>
            <a:ext cx="6217933" cy="411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Obrázek 2">
            <a:extLst>
              <a:ext uri="{FF2B5EF4-FFF2-40B4-BE49-F238E27FC236}">
                <a16:creationId xmlns:a16="http://schemas.microsoft.com/office/drawing/2014/main" id="{93EA7043-6FC5-514D-C1DC-AED013031776}"/>
              </a:ext>
            </a:extLst>
          </p:cNvPr>
          <p:cNvPicPr>
            <a:picLocks noChangeAspect="1"/>
          </p:cNvPicPr>
          <p:nvPr/>
        </p:nvPicPr>
        <p:blipFill>
          <a:blip r:embed="rId4"/>
          <a:stretch>
            <a:fillRect/>
          </a:stretch>
        </p:blipFill>
        <p:spPr>
          <a:xfrm>
            <a:off x="7480642" y="512237"/>
            <a:ext cx="1350174" cy="2030337"/>
          </a:xfrm>
          <a:prstGeom prst="rect">
            <a:avLst/>
          </a:prstGeom>
        </p:spPr>
      </p:pic>
    </p:spTree>
    <p:extLst>
      <p:ext uri="{BB962C8B-B14F-4D97-AF65-F5344CB8AC3E}">
        <p14:creationId xmlns:p14="http://schemas.microsoft.com/office/powerpoint/2010/main" val="19638617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1"/>
          <p:cNvSpPr txBox="1">
            <a:spLocks/>
          </p:cNvSpPr>
          <p:nvPr/>
        </p:nvSpPr>
        <p:spPr>
          <a:xfrm>
            <a:off x="801847" y="699542"/>
            <a:ext cx="3528392" cy="2153528"/>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cs-CZ" sz="5400" b="1" dirty="0">
                <a:solidFill>
                  <a:schemeClr val="accent1">
                    <a:lumMod val="75000"/>
                  </a:schemeClr>
                </a:solidFill>
              </a:rPr>
              <a:t>DĚKUJI ZA POZORNOST</a:t>
            </a:r>
          </a:p>
        </p:txBody>
      </p:sp>
      <p:pic>
        <p:nvPicPr>
          <p:cNvPr id="5" name="Obrázek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7624" y="3446397"/>
            <a:ext cx="2556000" cy="997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Obrázek 7">
            <a:extLst>
              <a:ext uri="{FF2B5EF4-FFF2-40B4-BE49-F238E27FC236}">
                <a16:creationId xmlns:a16="http://schemas.microsoft.com/office/drawing/2014/main" id="{7FAF0F3D-8448-3A50-7D8F-16F27C514931}"/>
              </a:ext>
            </a:extLst>
          </p:cNvPr>
          <p:cNvPicPr>
            <a:picLocks noChangeAspect="1"/>
          </p:cNvPicPr>
          <p:nvPr/>
        </p:nvPicPr>
        <p:blipFill>
          <a:blip r:embed="rId3"/>
          <a:srcRect l="14484" t="11102" r="14484" b="953"/>
          <a:stretch>
            <a:fillRect/>
          </a:stretch>
        </p:blipFill>
        <p:spPr>
          <a:xfrm>
            <a:off x="4932040" y="700953"/>
            <a:ext cx="3024336" cy="3744416"/>
          </a:xfrm>
          <a:prstGeom prst="rect">
            <a:avLst/>
          </a:prstGeom>
          <a:scene3d>
            <a:camera prst="perspectiveHeroicExtremeLeftFacing"/>
            <a:lightRig rig="threePt" dir="t"/>
          </a:scene3d>
          <a:sp3d>
            <a:bevelT/>
          </a:sp3d>
        </p:spPr>
      </p:pic>
    </p:spTree>
    <p:extLst>
      <p:ext uri="{BB962C8B-B14F-4D97-AF65-F5344CB8AC3E}">
        <p14:creationId xmlns:p14="http://schemas.microsoft.com/office/powerpoint/2010/main" val="1232129778"/>
      </p:ext>
    </p:extLst>
  </p:cSld>
  <p:clrMapOvr>
    <a:masterClrMapping/>
  </p:clrMapOvr>
</p:sld>
</file>

<file path=ppt/theme/theme1.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1440</TotalTime>
  <Words>2290</Words>
  <Application>Microsoft Office PowerPoint</Application>
  <PresentationFormat>Předvádění na obrazovce (16:9)</PresentationFormat>
  <Paragraphs>222</Paragraphs>
  <Slides>27</Slides>
  <Notes>0</Notes>
  <HiddenSlides>2</HiddenSlides>
  <MMClips>0</MMClips>
  <ScaleCrop>false</ScaleCrop>
  <HeadingPairs>
    <vt:vector size="6" baseType="variant">
      <vt:variant>
        <vt:lpstr>Použitá písma</vt:lpstr>
      </vt:variant>
      <vt:variant>
        <vt:i4>4</vt:i4>
      </vt:variant>
      <vt:variant>
        <vt:lpstr>Motiv</vt:lpstr>
      </vt:variant>
      <vt:variant>
        <vt:i4>1</vt:i4>
      </vt:variant>
      <vt:variant>
        <vt:lpstr>Nadpisy snímků</vt:lpstr>
      </vt:variant>
      <vt:variant>
        <vt:i4>27</vt:i4>
      </vt:variant>
    </vt:vector>
  </HeadingPairs>
  <TitlesOfParts>
    <vt:vector size="32" baseType="lpstr">
      <vt:lpstr>Arial</vt:lpstr>
      <vt:lpstr>Calibri</vt:lpstr>
      <vt:lpstr>Fira Sans</vt:lpstr>
      <vt:lpstr>Wingdings</vt:lpstr>
      <vt:lpstr>Motiv systému Office</vt:lpstr>
      <vt:lpstr>Dezinfekční řád v praxi </vt:lpstr>
      <vt:lpstr>Prezentace aplikace PowerPoint</vt:lpstr>
      <vt:lpstr>O B S A H </vt:lpstr>
      <vt:lpstr>Prezentace aplikace PowerPoint</vt:lpstr>
      <vt:lpstr>LEGISLATIVA §10 ods. 1)</vt:lpstr>
      <vt:lpstr>LEGISLATIVA §10 ods. 2)</vt:lpstr>
      <vt:lpstr>LEGISLATIVA §10 ods. 3) a 4)</vt:lpstr>
      <vt:lpstr>LEGISLATIVA §10 ods. 5)</vt:lpstr>
      <vt:lpstr>LEGISLATIVA §10 ods. 5)</vt:lpstr>
      <vt:lpstr>LEGISLATIVA §10 ods. 6)</vt:lpstr>
      <vt:lpstr>LEGISLATIVA §10 ods. 7)</vt:lpstr>
      <vt:lpstr>LEGISLATIVA Příloha č. 4 k vyhlášce č. 306/2012 Sb.</vt:lpstr>
      <vt:lpstr>LEGISLATIVA Příloha č. 4 k vyhlášce č. 306/2012 Sb.</vt:lpstr>
      <vt:lpstr>Dezinfekční řád </vt:lpstr>
      <vt:lpstr>Chemická dezinfekce </vt:lpstr>
      <vt:lpstr>Chemická dezinfekce </vt:lpstr>
      <vt:lpstr>Ředění na pracovní roztok </vt:lpstr>
      <vt:lpstr>Uložení dezinfekčních prostředků</vt:lpstr>
      <vt:lpstr>Dezinfekční řád Vsetínské nemocnice a.s.</vt:lpstr>
      <vt:lpstr>Technologický postup úklidu </vt:lpstr>
      <vt:lpstr>Technologický postup úklidu </vt:lpstr>
      <vt:lpstr>Prax / Kazuistika </vt:lpstr>
      <vt:lpstr>Prax / Kazuistika </vt:lpstr>
      <vt:lpstr>Stanovisko pracoviště ONEaCS – 24.06.2026</vt:lpstr>
      <vt:lpstr>Stanovisko pracoviště ONEaCS – 24.06.2026</vt:lpstr>
      <vt:lpstr>AKCE - REAKCE</vt:lpstr>
      <vt:lpstr>Prezentace aplikace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NÁZEV PREZENTACE</dc:title>
  <dc:creator>Win</dc:creator>
  <cp:lastModifiedBy>Jana Boledovicova</cp:lastModifiedBy>
  <cp:revision>34</cp:revision>
  <dcterms:created xsi:type="dcterms:W3CDTF">2022-04-25T12:00:17Z</dcterms:created>
  <dcterms:modified xsi:type="dcterms:W3CDTF">2026-10-13T05:41:33Z</dcterms:modified>
</cp:coreProperties>
</file>