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0" r:id="rId4"/>
    <p:sldId id="261" r:id="rId5"/>
    <p:sldId id="262" r:id="rId6"/>
    <p:sldId id="278" r:id="rId7"/>
    <p:sldId id="277" r:id="rId8"/>
    <p:sldId id="263" r:id="rId9"/>
    <p:sldId id="264" r:id="rId10"/>
    <p:sldId id="270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4" r:id="rId19"/>
    <p:sldId id="275" r:id="rId20"/>
    <p:sldId id="279" r:id="rId21"/>
    <p:sldId id="276" r:id="rId22"/>
    <p:sldId id="273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-858" y="-2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62641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681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631401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09953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46454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51367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3240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413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39145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4055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8379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C0C9B-60CF-474F-B082-60FFAC36C89C}" type="datetimeFigureOut">
              <a:rPr lang="cs-CZ" smtClean="0"/>
              <a:pPr/>
              <a:t>12.10.2026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42727-B5D5-40D6-B8CB-E3AF9E6A62D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66447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9598" y="165818"/>
            <a:ext cx="5401429" cy="1190791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408922" y="1977519"/>
            <a:ext cx="62876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4400" b="1" dirty="0" smtClean="0">
                <a:ln w="0"/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MEZI STERILIZACÍ A OPERAČNÍM SÁLEM</a:t>
            </a:r>
          </a:p>
          <a:p>
            <a:pPr>
              <a:lnSpc>
                <a:spcPct val="150000"/>
              </a:lnSpc>
            </a:pPr>
            <a:r>
              <a:rPr lang="cs-CZ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výhry, prohry a cesta vpřed</a:t>
            </a:r>
          </a:p>
          <a:p>
            <a:pPr>
              <a:lnSpc>
                <a:spcPct val="150000"/>
              </a:lnSpc>
            </a:pPr>
            <a:r>
              <a:rPr lang="cs-CZ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Monika Francová</a:t>
            </a:r>
            <a:endParaRPr lang="cs-CZ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9458" name="Picture 2" descr="D:\STERIL 2026\bv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5112" y="2371544"/>
            <a:ext cx="5114925" cy="3676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681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24000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125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433" y="1196343"/>
            <a:ext cx="5374064" cy="4883946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Největší nemocnice Středočeského kraje (3 zařízení)</a:t>
            </a:r>
          </a:p>
          <a:p>
            <a:r>
              <a:rPr lang="cs-CZ" dirty="0" smtClean="0"/>
              <a:t>Kombinace monobloku s pavilony – propojení krčky</a:t>
            </a:r>
          </a:p>
          <a:p>
            <a:r>
              <a:rPr lang="cs-CZ" dirty="0" smtClean="0"/>
              <a:t>600 akutních lůžek</a:t>
            </a:r>
          </a:p>
          <a:p>
            <a:r>
              <a:rPr lang="cs-CZ" dirty="0" smtClean="0"/>
              <a:t>Přes 200 lůžek následné péče</a:t>
            </a:r>
          </a:p>
          <a:p>
            <a:r>
              <a:rPr lang="cs-CZ" dirty="0" smtClean="0"/>
              <a:t>1800 zaměstnanců (pouze Kolín)</a:t>
            </a:r>
          </a:p>
          <a:p>
            <a:r>
              <a:rPr lang="cs-CZ" dirty="0" smtClean="0"/>
              <a:t>29 primariátů</a:t>
            </a:r>
          </a:p>
          <a:p>
            <a:r>
              <a:rPr lang="cs-CZ" dirty="0" smtClean="0"/>
              <a:t>Plně akreditovaná</a:t>
            </a:r>
          </a:p>
          <a:p>
            <a:r>
              <a:rPr lang="cs-CZ" dirty="0" smtClean="0"/>
              <a:t>…endoskopické centrum, MR, cévní chirurgie, evropský certifikát na léčbu endometriózy…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168414"/>
            <a:ext cx="5504000" cy="3096000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9800" y="3372012"/>
            <a:ext cx="5696000" cy="320400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72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433" y="365125"/>
            <a:ext cx="10996367" cy="473861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/>
            </a:r>
            <a:br>
              <a:rPr lang="cs-CZ" dirty="0" smtClean="0"/>
            </a:br>
            <a:r>
              <a:rPr lang="cs-CZ" dirty="0"/>
              <a:t/>
            </a:r>
            <a:br>
              <a:rPr lang="cs-CZ" dirty="0"/>
            </a:b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COS….historie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432" y="1649691"/>
            <a:ext cx="6090501" cy="4430598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10 operačních sálů (+ 4 ex – anestezie)</a:t>
            </a:r>
          </a:p>
          <a:p>
            <a:pPr>
              <a:buNone/>
            </a:pPr>
            <a:r>
              <a:rPr lang="cs-CZ" dirty="0" smtClean="0"/>
              <a:t>		- původně </a:t>
            </a:r>
            <a:r>
              <a:rPr lang="cs-CZ" dirty="0" smtClean="0"/>
              <a:t>i 10 </a:t>
            </a:r>
            <a:r>
              <a:rPr lang="cs-CZ" dirty="0" smtClean="0"/>
              <a:t>samostatných OS</a:t>
            </a:r>
          </a:p>
          <a:p>
            <a:r>
              <a:rPr lang="cs-CZ" dirty="0" smtClean="0"/>
              <a:t>80 zaměstnanců</a:t>
            </a:r>
          </a:p>
          <a:p>
            <a:pPr lvl="1"/>
            <a:r>
              <a:rPr lang="cs-CZ" dirty="0" smtClean="0"/>
              <a:t>32 perioperačních sester</a:t>
            </a:r>
          </a:p>
          <a:p>
            <a:pPr lvl="1"/>
            <a:r>
              <a:rPr lang="cs-CZ" dirty="0" smtClean="0"/>
              <a:t>21 anesteziologických sester</a:t>
            </a:r>
          </a:p>
          <a:p>
            <a:pPr lvl="1"/>
            <a:r>
              <a:rPr lang="cs-CZ" dirty="0" smtClean="0"/>
              <a:t>13 sanitářů</a:t>
            </a:r>
          </a:p>
          <a:p>
            <a:pPr lvl="1"/>
            <a:r>
              <a:rPr lang="cs-CZ" dirty="0" smtClean="0"/>
              <a:t>14 úklid, dispečink, dekontaminace</a:t>
            </a:r>
          </a:p>
          <a:p>
            <a:r>
              <a:rPr lang="cs-CZ" dirty="0" smtClean="0"/>
              <a:t>2 ambulance</a:t>
            </a:r>
          </a:p>
          <a:p>
            <a:r>
              <a:rPr lang="cs-CZ" dirty="0" smtClean="0"/>
              <a:t>Denní provoz 8 sálů – 2 do 18.00</a:t>
            </a:r>
          </a:p>
          <a:p>
            <a:r>
              <a:rPr lang="cs-CZ" dirty="0" smtClean="0"/>
              <a:t>Nepřetržitý provoz</a:t>
            </a:r>
          </a:p>
          <a:p>
            <a:pPr lvl="1"/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832077" y="1649201"/>
            <a:ext cx="4848001" cy="3636000"/>
          </a:xfrm>
        </p:spPr>
      </p:pic>
    </p:spTree>
    <p:extLst>
      <p:ext uri="{BB962C8B-B14F-4D97-AF65-F5344CB8AC3E}">
        <p14:creationId xmlns:p14="http://schemas.microsoft.com/office/powerpoint/2010/main" xmlns="" val="336029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8574" y="888521"/>
            <a:ext cx="10905226" cy="741871"/>
          </a:xfrm>
        </p:spPr>
        <p:txBody>
          <a:bodyPr>
            <a:normAutofit/>
          </a:bodyPr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433" y="1825625"/>
            <a:ext cx="5374064" cy="4254664"/>
          </a:xfrm>
        </p:spPr>
        <p:txBody>
          <a:bodyPr>
            <a:normAutofit/>
          </a:bodyPr>
          <a:lstStyle/>
          <a:p>
            <a:r>
              <a:rPr lang="cs-CZ" dirty="0" smtClean="0"/>
              <a:t>OS, 45 oddělení, privátní subjekty</a:t>
            </a:r>
          </a:p>
          <a:p>
            <a:r>
              <a:rPr lang="cs-CZ" dirty="0" smtClean="0"/>
              <a:t>17 zaměstnanců</a:t>
            </a:r>
          </a:p>
          <a:p>
            <a:pPr lvl="1"/>
            <a:r>
              <a:rPr lang="cs-CZ" dirty="0" smtClean="0"/>
              <a:t>8 sester – 7,1 úvazku</a:t>
            </a:r>
          </a:p>
          <a:p>
            <a:pPr lvl="1"/>
            <a:r>
              <a:rPr lang="cs-CZ" dirty="0" smtClean="0"/>
              <a:t>7 sanitárek</a:t>
            </a:r>
          </a:p>
          <a:p>
            <a:pPr lvl="1"/>
            <a:r>
              <a:rPr lang="cs-CZ" dirty="0" smtClean="0"/>
              <a:t>2 úklid</a:t>
            </a:r>
          </a:p>
          <a:p>
            <a:r>
              <a:rPr lang="cs-CZ" dirty="0" smtClean="0"/>
              <a:t>Provoz PD – 6.00 – </a:t>
            </a:r>
            <a:r>
              <a:rPr lang="cs-CZ" dirty="0" smtClean="0"/>
              <a:t>20</a:t>
            </a:r>
            <a:r>
              <a:rPr lang="cs-CZ" dirty="0" smtClean="0"/>
              <a:t>.00</a:t>
            </a:r>
            <a:endParaRPr lang="cs-CZ" dirty="0" smtClean="0"/>
          </a:p>
          <a:p>
            <a:r>
              <a:rPr lang="cs-CZ" dirty="0" smtClean="0"/>
              <a:t>Víkendy, svátky – 10.00 – 18.00</a:t>
            </a:r>
          </a:p>
          <a:p>
            <a:r>
              <a:rPr lang="cs-CZ" dirty="0" smtClean="0"/>
              <a:t>Přes 13 tisíc objednávek 2025</a:t>
            </a:r>
          </a:p>
          <a:p>
            <a:pPr lvl="1"/>
            <a:r>
              <a:rPr lang="cs-CZ" dirty="0" smtClean="0"/>
              <a:t>Přes 50 objednávek v PD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xmlns="" val="198655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" name="Obrázek 2" descr="stará fot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2770" name="AutoShape 2" descr="D:\STERIL 2026\IMG_6623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2772" name="AutoShape 4" descr="D:\STERIL 2026\IMG_6623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2774" name="AutoShape 6" descr="D:\STERIL 2026\IMG_6623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6" name="Obrázek 5" descr="foto stro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433" y="1196343"/>
            <a:ext cx="5374064" cy="4883946"/>
          </a:xfrm>
        </p:spPr>
        <p:txBody>
          <a:bodyPr>
            <a:normAutofit/>
          </a:bodyPr>
          <a:lstStyle/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21902" y="871136"/>
            <a:ext cx="7019189" cy="553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288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73913" y="2429841"/>
            <a:ext cx="6923507" cy="442815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57433" y="1825625"/>
            <a:ext cx="3671103" cy="4351338"/>
          </a:xfrm>
        </p:spPr>
        <p:txBody>
          <a:bodyPr/>
          <a:lstStyle/>
          <a:p>
            <a:r>
              <a:rPr lang="cs-CZ" dirty="0"/>
              <a:t>7</a:t>
            </a:r>
            <a:r>
              <a:rPr lang="cs-CZ" dirty="0" smtClean="0"/>
              <a:t>500 výkonů v roce 2007 (otevření COS a CS)</a:t>
            </a:r>
          </a:p>
          <a:p>
            <a:r>
              <a:rPr lang="cs-CZ" dirty="0" smtClean="0"/>
              <a:t>12983 výkonů v roce 2025</a:t>
            </a:r>
          </a:p>
          <a:p>
            <a:r>
              <a:rPr lang="cs-CZ" dirty="0" smtClean="0"/>
              <a:t>Nárůst o 73%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16019" y="262006"/>
            <a:ext cx="7381401" cy="23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501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99954" y="1078302"/>
            <a:ext cx="8453846" cy="2432649"/>
          </a:xfrm>
          <a:effectLst>
            <a:reflection endPos="75000" dir="5400000" sy="-100000" algn="bl" rotWithShape="0"/>
          </a:effectLst>
        </p:spPr>
        <p:txBody>
          <a:bodyPr>
            <a:noAutofit/>
          </a:bodyPr>
          <a:lstStyle/>
          <a:p>
            <a:r>
              <a:rPr lang="cs-CZ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Cesta vpřed</a:t>
            </a:r>
            <a:endParaRPr lang="cs-CZ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69411" y="5865961"/>
            <a:ext cx="2462086" cy="214327"/>
          </a:xfrm>
        </p:spPr>
        <p:txBody>
          <a:bodyPr>
            <a:normAutofit fontScale="25000" lnSpcReduction="20000"/>
          </a:bodyPr>
          <a:lstStyle/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0946920" y="6080287"/>
            <a:ext cx="406879" cy="96675"/>
          </a:xfrm>
        </p:spPr>
        <p:txBody>
          <a:bodyPr>
            <a:normAutofit fontScale="25000" lnSpcReduction="20000"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8723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28136"/>
            <a:ext cx="4475672" cy="793630"/>
          </a:xfrm>
        </p:spPr>
        <p:txBody>
          <a:bodyPr>
            <a:normAutofit/>
          </a:bodyPr>
          <a:lstStyle/>
          <a:p>
            <a:r>
              <a:rPr lang="cs-CZ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DoctIs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631079" y="639679"/>
            <a:ext cx="3474056" cy="2605541"/>
          </a:xfr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>
          <a:xfrm>
            <a:off x="485236" y="1946394"/>
            <a:ext cx="5181600" cy="4351338"/>
          </a:xfrm>
        </p:spPr>
        <p:txBody>
          <a:bodyPr/>
          <a:lstStyle/>
          <a:p>
            <a:r>
              <a:rPr lang="cs-CZ" dirty="0" smtClean="0"/>
              <a:t>1.3.2013</a:t>
            </a:r>
          </a:p>
          <a:p>
            <a:r>
              <a:rPr lang="cs-CZ" dirty="0" smtClean="0"/>
              <a:t>Plný provoz za cca 9 měsíců</a:t>
            </a:r>
          </a:p>
          <a:p>
            <a:r>
              <a:rPr lang="cs-CZ" dirty="0" smtClean="0"/>
              <a:t>COS, CS, přístroje, sklady (pro COS na CS), aktuálně sklady i pro celou nemocnici</a:t>
            </a:r>
          </a:p>
          <a:p>
            <a:r>
              <a:rPr lang="cs-CZ" dirty="0" smtClean="0"/>
              <a:t>Postupně rozšíření dalších modulů</a:t>
            </a:r>
          </a:p>
          <a:p>
            <a:r>
              <a:rPr lang="cs-CZ" dirty="0" smtClean="0"/>
              <a:t>Začátek </a:t>
            </a:r>
            <a:r>
              <a:rPr lang="cs-CZ" dirty="0" smtClean="0">
                <a:sym typeface="Wingdings" panose="05000000000000000000" pitchFamily="2" charset="2"/>
              </a:rPr>
              <a:t> personál</a:t>
            </a:r>
          </a:p>
          <a:p>
            <a:r>
              <a:rPr lang="cs-CZ" dirty="0" smtClean="0">
                <a:sym typeface="Wingdings" panose="05000000000000000000" pitchFamily="2" charset="2"/>
              </a:rPr>
              <a:t>Dnes  personál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952" y="3845202"/>
            <a:ext cx="6055743" cy="291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954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690112"/>
            <a:ext cx="10515600" cy="1061049"/>
          </a:xfrm>
        </p:spPr>
        <p:txBody>
          <a:bodyPr>
            <a:normAutofit/>
          </a:bodyPr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Analýza nástrojů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547145" y="723322"/>
            <a:ext cx="4143195" cy="3107396"/>
          </a:xfr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8200" y="2053086"/>
            <a:ext cx="5181600" cy="3890963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Kompletní výsledky z analýzy</a:t>
            </a:r>
            <a:endParaRPr lang="cs-CZ" dirty="0" smtClean="0"/>
          </a:p>
          <a:p>
            <a:r>
              <a:rPr lang="cs-CZ" dirty="0" smtClean="0"/>
              <a:t>Přesné zařazení nástrojů do setů</a:t>
            </a:r>
          </a:p>
          <a:p>
            <a:r>
              <a:rPr lang="cs-CZ" dirty="0" smtClean="0"/>
              <a:t>Názvosloví</a:t>
            </a:r>
          </a:p>
          <a:p>
            <a:r>
              <a:rPr lang="cs-CZ" dirty="0" smtClean="0"/>
              <a:t>Fotografie</a:t>
            </a:r>
          </a:p>
          <a:p>
            <a:r>
              <a:rPr lang="cs-CZ" dirty="0" smtClean="0"/>
              <a:t>Stav nástrojů</a:t>
            </a:r>
          </a:p>
          <a:p>
            <a:r>
              <a:rPr lang="cs-CZ" dirty="0" smtClean="0"/>
              <a:t>Optimalizace sít</a:t>
            </a:r>
          </a:p>
          <a:p>
            <a:r>
              <a:rPr lang="cs-CZ" dirty="0" smtClean="0"/>
              <a:t>Aktuálně výběrové řízení pro obnovu, servis a zna</a:t>
            </a:r>
            <a:r>
              <a:rPr lang="cs-CZ" dirty="0" smtClean="0"/>
              <a:t>čení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769892" y="3489925"/>
            <a:ext cx="3582357" cy="268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404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433" y="1196343"/>
            <a:ext cx="5374064" cy="4883946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Skvělá spolupráce s vrchní sestrou – manažerkou COS a primářem COS</a:t>
            </a:r>
          </a:p>
          <a:p>
            <a:r>
              <a:rPr lang="cs-CZ" dirty="0" smtClean="0"/>
              <a:t>Komunikace s perioperačními sestrami</a:t>
            </a:r>
          </a:p>
          <a:p>
            <a:r>
              <a:rPr lang="cs-CZ" dirty="0" smtClean="0"/>
              <a:t>Vstupní „kolečko“ na CS</a:t>
            </a:r>
          </a:p>
          <a:p>
            <a:r>
              <a:rPr lang="cs-CZ" dirty="0" smtClean="0"/>
              <a:t>Práce perioperačních sester na CS</a:t>
            </a:r>
          </a:p>
          <a:p>
            <a:r>
              <a:rPr lang="cs-CZ" dirty="0" smtClean="0"/>
              <a:t>Spolupráce s managementem</a:t>
            </a:r>
          </a:p>
          <a:p>
            <a:r>
              <a:rPr lang="cs-CZ" dirty="0" smtClean="0"/>
              <a:t>Spolupráce s BME</a:t>
            </a:r>
          </a:p>
          <a:p>
            <a:r>
              <a:rPr lang="cs-CZ" dirty="0" smtClean="0"/>
              <a:t>Společná školení</a:t>
            </a:r>
          </a:p>
          <a:p>
            <a:r>
              <a:rPr lang="cs-CZ" dirty="0" smtClean="0"/>
              <a:t>Pravidelné audity</a:t>
            </a:r>
          </a:p>
          <a:p>
            <a:r>
              <a:rPr lang="cs-CZ" dirty="0" smtClean="0"/>
              <a:t>Společné „posezení“ </a:t>
            </a:r>
            <a:r>
              <a:rPr lang="cs-CZ" dirty="0" smtClean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383191" y="544116"/>
            <a:ext cx="4352925" cy="3264693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088049" y="2944070"/>
            <a:ext cx="4416000" cy="33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22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433" y="707365"/>
            <a:ext cx="10996367" cy="759125"/>
          </a:xfrm>
        </p:spPr>
        <p:txBody>
          <a:bodyPr>
            <a:normAutofit/>
          </a:bodyPr>
          <a:lstStyle/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Nejčastější problematika i některé prohry 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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433" y="1673525"/>
            <a:ext cx="5374064" cy="4406764"/>
          </a:xfrm>
        </p:spPr>
        <p:txBody>
          <a:bodyPr>
            <a:normAutofit/>
          </a:bodyPr>
          <a:lstStyle/>
          <a:p>
            <a:r>
              <a:rPr lang="cs-CZ" dirty="0" smtClean="0"/>
              <a:t>Nedostatečná komunikace</a:t>
            </a:r>
          </a:p>
          <a:p>
            <a:pPr lvl="1"/>
            <a:r>
              <a:rPr lang="cs-CZ" dirty="0" smtClean="0"/>
              <a:t>Zápůjční síta – návrat – zlepšení díky novému oborovému bratru </a:t>
            </a:r>
            <a:r>
              <a:rPr lang="cs-CZ" dirty="0" smtClean="0">
                <a:sym typeface="Wingdings" pitchFamily="2" charset="2"/>
              </a:rPr>
              <a:t></a:t>
            </a:r>
            <a:endParaRPr lang="cs-CZ" dirty="0" smtClean="0"/>
          </a:p>
          <a:p>
            <a:pPr lvl="1"/>
            <a:r>
              <a:rPr lang="cs-CZ" dirty="0" smtClean="0"/>
              <a:t>Časový „</a:t>
            </a:r>
            <a:r>
              <a:rPr lang="cs-CZ" dirty="0" err="1" smtClean="0"/>
              <a:t>press</a:t>
            </a:r>
            <a:r>
              <a:rPr lang="cs-CZ" dirty="0" smtClean="0"/>
              <a:t>“ na COS – traumatologie, urologie, přetah do služeb</a:t>
            </a:r>
          </a:p>
          <a:p>
            <a:pPr lvl="1"/>
            <a:r>
              <a:rPr lang="cs-CZ" dirty="0" smtClean="0"/>
              <a:t>Domluva mezi jednotlivými sály – síta - přehled</a:t>
            </a:r>
          </a:p>
          <a:p>
            <a:pPr lvl="1"/>
            <a:r>
              <a:rPr lang="cs-CZ" dirty="0" err="1" smtClean="0"/>
              <a:t>Statim</a:t>
            </a:r>
            <a:r>
              <a:rPr lang="cs-CZ" dirty="0" smtClean="0"/>
              <a:t> síta během dne - rezervace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2200" y="1673525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xmlns="" val="137858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433" y="616265"/>
            <a:ext cx="10996367" cy="936490"/>
          </a:xfrm>
        </p:spPr>
        <p:txBody>
          <a:bodyPr>
            <a:normAutofit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Nejčastější problematika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433" y="1825625"/>
            <a:ext cx="5374064" cy="4254663"/>
          </a:xfrm>
        </p:spPr>
        <p:txBody>
          <a:bodyPr>
            <a:normAutofit/>
          </a:bodyPr>
          <a:lstStyle/>
          <a:p>
            <a:r>
              <a:rPr lang="cs-CZ" dirty="0" smtClean="0"/>
              <a:t>Špatná kompletace setů – mix</a:t>
            </a:r>
            <a:endParaRPr lang="cs-CZ" dirty="0"/>
          </a:p>
          <a:p>
            <a:pPr lvl="1"/>
            <a:r>
              <a:rPr lang="cs-CZ" dirty="0" smtClean="0"/>
              <a:t>Za strany CS při kompletaci</a:t>
            </a:r>
          </a:p>
          <a:p>
            <a:pPr lvl="1"/>
            <a:r>
              <a:rPr lang="cs-CZ" dirty="0" smtClean="0"/>
              <a:t>Ze strany COS – mix sít k operačnímu </a:t>
            </a:r>
            <a:r>
              <a:rPr lang="cs-CZ" dirty="0" smtClean="0"/>
              <a:t>výkonu</a:t>
            </a:r>
          </a:p>
          <a:p>
            <a:pPr lvl="1"/>
            <a:r>
              <a:rPr lang="cs-CZ" dirty="0" smtClean="0"/>
              <a:t>Nevyřazení </a:t>
            </a:r>
            <a:r>
              <a:rPr lang="cs-CZ" dirty="0" err="1" smtClean="0"/>
              <a:t>statim</a:t>
            </a:r>
            <a:r>
              <a:rPr lang="cs-CZ" dirty="0" smtClean="0"/>
              <a:t> nástrojů – dohledávání na kompletaci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xmlns="" val="161832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433" y="365125"/>
            <a:ext cx="10996367" cy="1368784"/>
          </a:xfrm>
        </p:spPr>
        <p:txBody>
          <a:bodyPr>
            <a:normAutofit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Nejčastější problematika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433" y="1825625"/>
            <a:ext cx="5374064" cy="4254663"/>
          </a:xfrm>
        </p:spPr>
        <p:txBody>
          <a:bodyPr>
            <a:normAutofit/>
          </a:bodyPr>
          <a:lstStyle/>
          <a:p>
            <a:r>
              <a:rPr lang="cs-CZ" dirty="0" smtClean="0"/>
              <a:t>Bezpečnost </a:t>
            </a:r>
            <a:r>
              <a:rPr lang="cs-CZ" dirty="0"/>
              <a:t>pacienta – prevence </a:t>
            </a:r>
            <a:r>
              <a:rPr lang="cs-CZ" dirty="0" smtClean="0"/>
              <a:t>HAI</a:t>
            </a:r>
          </a:p>
          <a:p>
            <a:pPr lvl="1"/>
            <a:r>
              <a:rPr lang="cs-CZ" dirty="0" smtClean="0"/>
              <a:t>HAI v místě chirurgického výkonu</a:t>
            </a:r>
          </a:p>
          <a:p>
            <a:pPr lvl="2"/>
            <a:r>
              <a:rPr lang="cs-CZ" dirty="0" smtClean="0"/>
              <a:t>Nízké procento</a:t>
            </a:r>
          </a:p>
          <a:p>
            <a:pPr lvl="2"/>
            <a:r>
              <a:rPr lang="cs-CZ" dirty="0" smtClean="0"/>
              <a:t>Pravidelná školení</a:t>
            </a:r>
          </a:p>
          <a:p>
            <a:pPr lvl="2"/>
            <a:r>
              <a:rPr lang="cs-CZ" dirty="0" smtClean="0"/>
              <a:t>Společné řešení – operatéři, ústavní hygienik, vedení COS, personál COS i CS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971434" y="1509084"/>
            <a:ext cx="5376001" cy="4032000"/>
          </a:xfrm>
        </p:spPr>
      </p:pic>
    </p:spTree>
    <p:extLst>
      <p:ext uri="{BB962C8B-B14F-4D97-AF65-F5344CB8AC3E}">
        <p14:creationId xmlns:p14="http://schemas.microsoft.com/office/powerpoint/2010/main" xmlns="" val="151849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433" y="365125"/>
            <a:ext cx="10996367" cy="1386037"/>
          </a:xfrm>
        </p:spPr>
        <p:txBody>
          <a:bodyPr>
            <a:normAutofit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Nejčastější problematika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433" y="1825625"/>
            <a:ext cx="5374064" cy="42546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 smtClean="0"/>
          </a:p>
          <a:p>
            <a:r>
              <a:rPr lang="cs-CZ" dirty="0" err="1" smtClean="0"/>
              <a:t>Resterilizace</a:t>
            </a:r>
            <a:endParaRPr lang="cs-CZ" dirty="0" smtClean="0"/>
          </a:p>
          <a:p>
            <a:pPr lvl="1"/>
            <a:r>
              <a:rPr lang="cs-CZ" dirty="0" smtClean="0"/>
              <a:t>Single use</a:t>
            </a:r>
          </a:p>
          <a:p>
            <a:pPr lvl="1"/>
            <a:r>
              <a:rPr lang="cs-CZ" dirty="0" smtClean="0"/>
              <a:t>Výukový materiál – pouze mycí automat bez sterilizace</a:t>
            </a:r>
          </a:p>
          <a:p>
            <a:pPr lvl="1"/>
            <a:r>
              <a:rPr lang="cs-CZ" dirty="0" smtClean="0"/>
              <a:t>Speciality a „hračky“</a:t>
            </a:r>
          </a:p>
          <a:p>
            <a:pPr lvl="1"/>
            <a:r>
              <a:rPr lang="cs-CZ" dirty="0" smtClean="0"/>
              <a:t>Plný zákaz – podpora VS i ÚH</a:t>
            </a:r>
          </a:p>
          <a:p>
            <a:r>
              <a:rPr lang="cs-CZ" dirty="0" smtClean="0"/>
              <a:t>Obrátka instrumentária</a:t>
            </a:r>
          </a:p>
          <a:p>
            <a:pPr lvl="1"/>
            <a:r>
              <a:rPr lang="cs-CZ" dirty="0" err="1" smtClean="0"/>
              <a:t>Statim</a:t>
            </a:r>
            <a:r>
              <a:rPr lang="cs-CZ" dirty="0" smtClean="0"/>
              <a:t> do 2 hodin – napětí – proteinové testy u ručního mytí</a:t>
            </a:r>
          </a:p>
          <a:p>
            <a:pPr lvl="1"/>
            <a:r>
              <a:rPr lang="cs-CZ" dirty="0" smtClean="0"/>
              <a:t>Běžný návrat 4 hodiny</a:t>
            </a:r>
            <a:endParaRPr lang="cs-CZ" dirty="0"/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100676" y="1821313"/>
            <a:ext cx="5040001" cy="3780000"/>
          </a:xfrm>
        </p:spPr>
      </p:pic>
    </p:spTree>
    <p:extLst>
      <p:ext uri="{BB962C8B-B14F-4D97-AF65-F5344CB8AC3E}">
        <p14:creationId xmlns:p14="http://schemas.microsoft.com/office/powerpoint/2010/main" xmlns="" val="145392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433" y="365125"/>
            <a:ext cx="10996367" cy="1524060"/>
          </a:xfrm>
        </p:spPr>
        <p:txBody>
          <a:bodyPr>
            <a:normAutofit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Nejčastější problematika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433" y="1825625"/>
            <a:ext cx="5374064" cy="4254664"/>
          </a:xfrm>
        </p:spPr>
        <p:txBody>
          <a:bodyPr>
            <a:normAutofit/>
          </a:bodyPr>
          <a:lstStyle/>
          <a:p>
            <a:r>
              <a:rPr lang="cs-CZ" dirty="0" smtClean="0"/>
              <a:t>Plánování operativy</a:t>
            </a:r>
          </a:p>
          <a:p>
            <a:pPr lvl="1"/>
            <a:r>
              <a:rPr lang="cs-CZ" dirty="0" smtClean="0"/>
              <a:t>Tlak na síta - zlepšení</a:t>
            </a:r>
          </a:p>
          <a:p>
            <a:pPr lvl="1"/>
            <a:r>
              <a:rPr lang="cs-CZ" dirty="0" smtClean="0"/>
              <a:t>Přetěžování personálu COS i CS</a:t>
            </a:r>
          </a:p>
          <a:p>
            <a:pPr lvl="1"/>
            <a:r>
              <a:rPr lang="cs-CZ" dirty="0" smtClean="0"/>
              <a:t>Vysoká chybovost</a:t>
            </a:r>
          </a:p>
          <a:p>
            <a:pPr lvl="2"/>
            <a:r>
              <a:rPr lang="cs-CZ" dirty="0" smtClean="0"/>
              <a:t>Plánovací systém</a:t>
            </a:r>
          </a:p>
          <a:p>
            <a:pPr lvl="2"/>
            <a:r>
              <a:rPr lang="cs-CZ" dirty="0" smtClean="0"/>
              <a:t>Online sledování setů</a:t>
            </a:r>
          </a:p>
          <a:p>
            <a:pPr lvl="2"/>
            <a:r>
              <a:rPr lang="cs-CZ" dirty="0" smtClean="0"/>
              <a:t>Skladová zásoba</a:t>
            </a:r>
          </a:p>
          <a:p>
            <a:pPr lvl="2"/>
            <a:r>
              <a:rPr lang="cs-CZ" dirty="0" smtClean="0"/>
              <a:t>Časová osa návratu síta</a:t>
            </a:r>
          </a:p>
          <a:p>
            <a:pPr lvl="1"/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058185" y="1434698"/>
            <a:ext cx="5568001" cy="4176000"/>
          </a:xfrm>
        </p:spPr>
      </p:pic>
    </p:spTree>
    <p:extLst>
      <p:ext uri="{BB962C8B-B14F-4D97-AF65-F5344CB8AC3E}">
        <p14:creationId xmlns:p14="http://schemas.microsoft.com/office/powerpoint/2010/main" xmlns="" val="240504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433" y="365125"/>
            <a:ext cx="10996367" cy="1351532"/>
          </a:xfrm>
        </p:spPr>
        <p:txBody>
          <a:bodyPr>
            <a:normAutofit/>
          </a:bodyPr>
          <a:lstStyle/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Nejčastější problematika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7433" y="1825625"/>
            <a:ext cx="5374064" cy="4254664"/>
          </a:xfrm>
        </p:spPr>
        <p:txBody>
          <a:bodyPr>
            <a:normAutofit/>
          </a:bodyPr>
          <a:lstStyle/>
          <a:p>
            <a:r>
              <a:rPr lang="cs-CZ" dirty="0" smtClean="0"/>
              <a:t>Personální situace COS i CS</a:t>
            </a:r>
          </a:p>
          <a:p>
            <a:pPr lvl="1"/>
            <a:r>
              <a:rPr lang="cs-CZ" dirty="0" smtClean="0"/>
              <a:t>Aktuálně stabilizace mimo </a:t>
            </a:r>
            <a:r>
              <a:rPr lang="cs-CZ" dirty="0" smtClean="0"/>
              <a:t>sanitářů/sanitárek – finanční podhodnocení</a:t>
            </a:r>
            <a:endParaRPr lang="cs-CZ" dirty="0" smtClean="0"/>
          </a:p>
          <a:p>
            <a:pPr lvl="1"/>
            <a:r>
              <a:rPr lang="cs-CZ" dirty="0" smtClean="0"/>
              <a:t>Odchody do </a:t>
            </a:r>
            <a:r>
              <a:rPr lang="cs-CZ" dirty="0" smtClean="0"/>
              <a:t>důchodu a na MD</a:t>
            </a:r>
            <a:endParaRPr lang="cs-CZ" dirty="0" smtClean="0"/>
          </a:p>
          <a:p>
            <a:pPr lvl="1"/>
            <a:r>
              <a:rPr lang="cs-CZ" dirty="0" smtClean="0"/>
              <a:t>Otevření nové budovy do 2 let</a:t>
            </a:r>
          </a:p>
          <a:p>
            <a:pPr lvl="2"/>
            <a:r>
              <a:rPr lang="cs-CZ" dirty="0" smtClean="0"/>
              <a:t>Nové 3 operační sály – robotika, </a:t>
            </a:r>
            <a:r>
              <a:rPr lang="cs-CZ" dirty="0" err="1" smtClean="0"/>
              <a:t>uni</a:t>
            </a:r>
            <a:r>
              <a:rPr lang="cs-CZ" dirty="0" smtClean="0"/>
              <a:t>, </a:t>
            </a:r>
            <a:r>
              <a:rPr lang="cs-CZ" dirty="0" err="1" smtClean="0"/>
              <a:t>aloplastika</a:t>
            </a:r>
            <a:endParaRPr lang="cs-CZ" dirty="0" smtClean="0"/>
          </a:p>
          <a:p>
            <a:pPr lvl="2"/>
            <a:r>
              <a:rPr lang="cs-CZ" dirty="0" smtClean="0"/>
              <a:t>Druhá CS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433" y="205422"/>
            <a:ext cx="1863589" cy="410844"/>
          </a:xfrm>
          <a:prstGeom prst="rect">
            <a:avLst/>
          </a:prstGeom>
        </p:spPr>
      </p:pic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28497" y="0"/>
            <a:ext cx="3263503" cy="4351338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14746" y="3595970"/>
            <a:ext cx="4140000" cy="31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786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20261009_1125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6169194" cy="4175185"/>
          </a:xfrm>
        </p:spPr>
      </p:pic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05577" y="2841159"/>
            <a:ext cx="6386423" cy="4016842"/>
          </a:xfrm>
        </p:spPr>
      </p:pic>
    </p:spTree>
    <p:extLst>
      <p:ext uri="{BB962C8B-B14F-4D97-AF65-F5344CB8AC3E}">
        <p14:creationId xmlns:p14="http://schemas.microsoft.com/office/powerpoint/2010/main" xmlns="" val="307355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7517" y="-18000"/>
            <a:ext cx="9168000" cy="6876000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</p:pic>
      <p:sp>
        <p:nvSpPr>
          <p:cNvPr id="6" name="Obdélník 5"/>
          <p:cNvSpPr/>
          <p:nvPr/>
        </p:nvSpPr>
        <p:spPr>
          <a:xfrm>
            <a:off x="2544792" y="483079"/>
            <a:ext cx="71858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cs-CZ" sz="5400" b="1" dirty="0" smtClean="0">
                <a:ln/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Děkuji za pozornost </a:t>
            </a:r>
            <a:r>
              <a:rPr lang="cs-CZ" sz="5400" b="1" dirty="0" smtClean="0">
                <a:ln/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sym typeface="Wingdings" panose="05000000000000000000" pitchFamily="2" charset="2"/>
              </a:rPr>
              <a:t></a:t>
            </a:r>
            <a:endParaRPr lang="cs-CZ" sz="5400" b="1" cap="none" spc="0" dirty="0">
              <a:ln/>
              <a:solidFill>
                <a:schemeClr val="accent5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925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456</Words>
  <Application>Microsoft Office PowerPoint</Application>
  <PresentationFormat>Vlastní</PresentationFormat>
  <Paragraphs>106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Motiv Office</vt:lpstr>
      <vt:lpstr>Snímek 1</vt:lpstr>
      <vt:lpstr>Snímek 2</vt:lpstr>
      <vt:lpstr>Snímek 3</vt:lpstr>
      <vt:lpstr>  COS….historie</vt:lpstr>
      <vt:lpstr>CS</vt:lpstr>
      <vt:lpstr>Snímek 6</vt:lpstr>
      <vt:lpstr> </vt:lpstr>
      <vt:lpstr>Snímek 8</vt:lpstr>
      <vt:lpstr>Snímek 9</vt:lpstr>
      <vt:lpstr>Cesta vpřed</vt:lpstr>
      <vt:lpstr>DoctIs</vt:lpstr>
      <vt:lpstr>Analýza nástrojů</vt:lpstr>
      <vt:lpstr>Snímek 13</vt:lpstr>
      <vt:lpstr>Nejčastější problematika i některé prohry </vt:lpstr>
      <vt:lpstr>Nejčastější problematika</vt:lpstr>
      <vt:lpstr>Nejčastější problematika</vt:lpstr>
      <vt:lpstr>Nejčastější problematika</vt:lpstr>
      <vt:lpstr>Nejčastější problematika</vt:lpstr>
      <vt:lpstr>Nejčastější problematika</vt:lpstr>
      <vt:lpstr>Snímek 20</vt:lpstr>
      <vt:lpstr>Snímek 21</vt:lpstr>
      <vt:lpstr>Snímek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STERIL</dc:creator>
  <cp:lastModifiedBy>kotrmon@gmail.com</cp:lastModifiedBy>
  <cp:revision>31</cp:revision>
  <dcterms:created xsi:type="dcterms:W3CDTF">2026-04-28T09:14:04Z</dcterms:created>
  <dcterms:modified xsi:type="dcterms:W3CDTF">2026-10-12T19:39:31Z</dcterms:modified>
</cp:coreProperties>
</file>