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3" r:id="rId3"/>
    <p:sldId id="295" r:id="rId4"/>
    <p:sldId id="294" r:id="rId5"/>
    <p:sldId id="296" r:id="rId6"/>
    <p:sldId id="264" r:id="rId7"/>
    <p:sldId id="268" r:id="rId8"/>
    <p:sldId id="265" r:id="rId9"/>
    <p:sldId id="303" r:id="rId10"/>
    <p:sldId id="285" r:id="rId11"/>
    <p:sldId id="288" r:id="rId12"/>
    <p:sldId id="278" r:id="rId13"/>
    <p:sldId id="293" r:id="rId14"/>
    <p:sldId id="297" r:id="rId15"/>
    <p:sldId id="298" r:id="rId16"/>
    <p:sldId id="277" r:id="rId17"/>
    <p:sldId id="287" r:id="rId18"/>
    <p:sldId id="299" r:id="rId19"/>
    <p:sldId id="300" r:id="rId20"/>
    <p:sldId id="259" r:id="rId21"/>
    <p:sldId id="266" r:id="rId22"/>
    <p:sldId id="301" r:id="rId23"/>
    <p:sldId id="302" r:id="rId24"/>
    <p:sldId id="274" r:id="rId25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7006" autoAdjust="0"/>
  </p:normalViewPr>
  <p:slideViewPr>
    <p:cSldViewPr snapToGrid="0">
      <p:cViewPr>
        <p:scale>
          <a:sx n="70" d="100"/>
          <a:sy n="70" d="100"/>
        </p:scale>
        <p:origin x="11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9544A-86FC-440A-9F9B-1DD9CA3855FF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1B991-9DE2-4C0C-909E-6AB7B9A39E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0451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3433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E9FDC-A694-70E5-2829-4B5959F0D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276ECF1-B6C7-4C48-DD85-353FB0310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AEE545B-9830-5472-F35C-2BA8C345EB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F75EB2E-1CE6-0C2E-323D-CB671B1AD7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0131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1263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Systém správy </a:t>
            </a:r>
            <a:r>
              <a:rPr lang="cs-CZ" dirty="0" err="1"/>
              <a:t>chir</a:t>
            </a:r>
            <a:r>
              <a:rPr lang="cs-CZ" dirty="0"/>
              <a:t>. </a:t>
            </a:r>
            <a:r>
              <a:rPr lang="cs-CZ" dirty="0" err="1"/>
              <a:t>násrojů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49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2026-387D-861E-A389-C7DDBD943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6F4C373-2BAB-B676-60CA-5CCEA7B44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7FA4B04-1CED-873F-8D03-67A7DBB6A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FE94AD4-F999-BBEA-3676-871794B8FF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406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D4C35-443F-4FC7-FA7D-C11CE2921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BCF4C8B-DEDF-82BF-3991-9E817176B9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C7C6A7C-A9B6-8219-48BE-90321864C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644520-58EF-0F6B-FE78-392D615A9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810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3664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058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DB876-C7E5-F9B0-9A4B-E20803C79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91F9A35-9C2D-04B4-3200-859D8507D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186CEA1-03E4-B343-79B1-4EFF9B309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3464496-449C-6841-58DE-7729BDEEBD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8627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16693-6032-CA66-D7F1-AE050EB8A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8F0B6B1-85E3-508D-C24E-138909A83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09EBA73-187C-5DCD-8A27-629DC030D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F68AB2F-7E7A-422D-F635-4570DB1E37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B991-9DE2-4C0C-909E-6AB7B9A39E15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5524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949D71-8C95-6C3F-6A44-35D24BBE3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2154999-5811-534C-CC44-B10AC77E1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904CA3-8657-7A4A-7925-41CD6E2EB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266FD0C-78A4-039E-29A2-6C84EBC9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6CED471-0D04-7AB0-FEF0-AA3778DBB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8062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4358C4-5E16-3CC1-CA4F-4BEC8090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F7BBF9-0ACF-265B-C424-6F214BD39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A1E0175-85D7-2C1C-97BA-9DA8C6A47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EDABBAC-E3E8-DC06-DD23-8FD4AD04D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F3C4E1-F21C-1490-9AB6-BC71497E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118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EB1BBB-5C39-9B57-6C88-9C132BF92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6C460E1-1234-51F7-9FBF-C544ECB06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461A172-B4F2-C2B3-8450-E9E3F6DC1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16E75D-E4FC-2039-E5EA-46186DD9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6E6A0F-4FBD-EAB4-7652-DE9BE10E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4206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DB7426-B577-B3E8-8E34-8A4C4947B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485B59-EB7B-0597-036F-D655F68C9E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8785763-73FD-0365-5109-2A0F7AF59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52D8264-F7E5-B0EE-284F-03F8E0B19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127C7E3-0C9F-4700-C417-CC28D5237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85DF34-20D6-6E44-853A-8FEEF66C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876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05EEBA-BBF5-C0DF-985A-EC91AB062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C34DC4-1D50-9DB0-DB41-7ABE36FB2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6C8AEAE-34D1-076E-52C7-DDA330A27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E049695-42CE-EAB9-0C46-257DCFC8C1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E631556-E6CD-649F-74BF-247C7B779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43371E2-F606-08F9-5BCE-35E42D8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81D8670-5720-D631-7066-B37958FA4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2D29DF9-11C4-D055-B865-28F66ECA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5065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0435A4-2F2C-47C0-B6AA-69ED06154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BA4EDCA-8BB6-0EE2-F607-1088FC137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9E18CFF-D2DF-2F30-0273-60B78767E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36B16D2-837F-0055-9F60-EF2ACAAAD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5873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C8F5CD9-0437-AFDE-C808-02158D9F7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22512E8-6705-AAD9-19AD-2AD64BFD4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D474048-E4C8-0EBC-D8E9-064D3405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556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831A1D-AC50-6776-87A0-19306ED95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3376E79-18B0-2AE7-972D-7B46075DE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F4D1B5A-E160-F251-9B24-A13881D97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5B4B17-2573-8BB8-B04F-FCA77D30F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BB07A97-9A25-BF68-E808-53B81E143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CBDE963-2D27-263B-F6A9-70762662D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3057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E9BE7C-A669-AE44-3D7D-23A3ADD0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0063502-037D-DB50-BB36-5283265766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5B7B713-2D00-93BC-A629-08968A0C1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A822F53-81E2-779B-155D-EBAAA880E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FA29EEB-7043-CF3E-7D2C-6124C075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A7B242-BD56-3523-5A0A-9214687AD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8777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DDAA02-0190-CFC7-5C03-4E5AF42BB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787BCAF-432E-A014-D66C-0C1FB41EC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F17B398-C5A3-13BB-3316-02F15ECC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3DB31D-2741-BBEF-EFB8-39266A37C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1C165F-E3DD-350C-1F03-D0E88091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1998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CDA8A50-1D80-8B42-EA9E-5CF566A2E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514B512-D9C2-CD37-FF3F-2F438BE84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5BB67FA-0003-7728-19F8-235D4BEB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241DF8-E6A2-8D9C-6B98-75B8CCFA1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486B802-7838-F22D-CF1F-202E4350C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00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9A99E17-9C06-BFF0-C8AC-4E0EF6F2F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30E67B2-51F7-5F15-3028-33FB4ED45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3877243-D994-D278-3894-F051ADB7FA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A4B98-CCEE-5344-B8E0-AA2DA5CC9244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357A1AE-0C50-C52B-CFD8-05A331EFE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7029334-E78F-FACF-615A-3398D2A7EE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9C20CC-548B-E548-8463-D0AFB63170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707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1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12" Type="http://schemas.openxmlformats.org/officeDocument/2006/relationships/image" Target="../media/image10.jpeg"/><Relationship Id="rId17" Type="http://schemas.microsoft.com/office/2007/relationships/hdphoto" Target="../media/hdphoto2.wdp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microsoft.com/office/2017/06/relationships/model3d" Target="../media/model3d1.glb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4.emf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3518" y="69011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3106CC-A7F9-D93F-CCA3-4C22CF702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907" y="2035833"/>
            <a:ext cx="10023893" cy="2311879"/>
          </a:xfrm>
        </p:spPr>
        <p:txBody>
          <a:bodyPr>
            <a:normAutofit fontScale="90000"/>
          </a:bodyPr>
          <a:lstStyle/>
          <a:p>
            <a:br>
              <a:rPr lang="cs-CZ" sz="5500" b="1" dirty="0">
                <a:solidFill>
                  <a:srgbClr val="002060"/>
                </a:solidFill>
              </a:rPr>
            </a:br>
            <a:br>
              <a:rPr lang="cs-CZ" sz="5500" b="1" dirty="0">
                <a:solidFill>
                  <a:srgbClr val="002060"/>
                </a:solidFill>
              </a:rPr>
            </a:br>
            <a:br>
              <a:rPr lang="cs-CZ" sz="5500" b="1" dirty="0">
                <a:solidFill>
                  <a:srgbClr val="002060"/>
                </a:solidFill>
              </a:rPr>
            </a:br>
            <a:br>
              <a:rPr lang="cs-CZ" sz="5500" b="1" dirty="0">
                <a:solidFill>
                  <a:srgbClr val="002060"/>
                </a:solidFill>
              </a:rPr>
            </a:br>
            <a:br>
              <a:rPr lang="cs-CZ" sz="5500" b="1" dirty="0">
                <a:solidFill>
                  <a:srgbClr val="002060"/>
                </a:solidFill>
              </a:rPr>
            </a:br>
            <a:br>
              <a:rPr lang="cs-CZ" sz="5500" b="1" dirty="0">
                <a:solidFill>
                  <a:srgbClr val="002060"/>
                </a:solidFill>
              </a:rPr>
            </a:br>
            <a:br>
              <a:rPr lang="cs-CZ" sz="5500" b="1" dirty="0">
                <a:solidFill>
                  <a:srgbClr val="002060"/>
                </a:solidFill>
              </a:rPr>
            </a:br>
            <a:br>
              <a:rPr lang="cs-CZ" sz="5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Reálný stav operačních nástrojů v </a:t>
            </a:r>
            <a:br>
              <a:rPr lang="cs-CZ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nemocnicích a připravenost na legislativu MDR</a:t>
            </a:r>
          </a:p>
        </p:txBody>
      </p:sp>
      <p:pic>
        <p:nvPicPr>
          <p:cNvPr id="6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688" y="370757"/>
            <a:ext cx="3052006" cy="94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777501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9011" y="-73643"/>
            <a:ext cx="12192000" cy="7744124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bdélník 7"/>
          <p:cNvSpPr/>
          <p:nvPr/>
        </p:nvSpPr>
        <p:spPr>
          <a:xfrm>
            <a:off x="474453" y="-905774"/>
            <a:ext cx="2199736" cy="1043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671263" y="998404"/>
            <a:ext cx="8980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Nařízení 2017/745 MDR</a:t>
            </a:r>
          </a:p>
          <a:p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(Medical </a:t>
            </a:r>
            <a:r>
              <a:rPr lang="cs-CZ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</a:t>
            </a:r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</a:t>
            </a:r>
            <a:r>
              <a:rPr lang="cs-CZ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586596" y="2610419"/>
            <a:ext cx="104207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Jedná se o nový regulační mechanizmus EU, který se týká výroby, distribuce i použití ZP</a:t>
            </a:r>
          </a:p>
          <a:p>
            <a:pPr algn="just"/>
            <a:endParaRPr lang="cs-CZ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Nahrazuje starší </a:t>
            </a:r>
            <a:r>
              <a:rPr lang="cs-CZ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směnice</a:t>
            </a:r>
            <a:r>
              <a:rPr lang="cs-C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93/42 a 98/385 (MDD,AIMDD)</a:t>
            </a:r>
          </a:p>
          <a:p>
            <a:pPr algn="just"/>
            <a:endParaRPr lang="cs-CZ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Cílem MDR je zvýšit bezpečnost a kvalitu ZP v EU</a:t>
            </a:r>
          </a:p>
          <a:p>
            <a:pPr algn="just"/>
            <a:endParaRPr lang="cs-CZ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Zvyšuje především požadavky na transparentnost a sledovatelnost ZP</a:t>
            </a:r>
          </a:p>
          <a:p>
            <a:pPr algn="just"/>
            <a:endParaRPr lang="cs-CZ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Zavádí systém jedinečné </a:t>
            </a:r>
            <a:r>
              <a:rPr lang="cs-CZ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indentifikace</a:t>
            </a:r>
            <a:r>
              <a:rPr lang="cs-C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prostředků(UDI). Každému prostředku je přidělen identifikátor prostředku  (UDI – DI) a identifikátor výroby (UDI – PI)</a:t>
            </a:r>
          </a:p>
        </p:txBody>
      </p:sp>
      <p:pic>
        <p:nvPicPr>
          <p:cNvPr id="6" name="Obrázek 1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385" y="500294"/>
            <a:ext cx="2918604" cy="7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50288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4214-484C-E024-2419-8426E7590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F0200E8-6C0F-4BFA-816A-3D7AD02F7A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6001"/>
            <a:ext cx="12192000" cy="7744124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70EB63B4-F6EC-2D9F-E1BC-B8AF584D5DCE}"/>
              </a:ext>
            </a:extLst>
          </p:cNvPr>
          <p:cNvSpPr/>
          <p:nvPr/>
        </p:nvSpPr>
        <p:spPr>
          <a:xfrm>
            <a:off x="474453" y="-905774"/>
            <a:ext cx="2199736" cy="1043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7A931E6-4482-5106-9439-0EFE9238A6D2}"/>
              </a:ext>
            </a:extLst>
          </p:cNvPr>
          <p:cNvSpPr txBox="1"/>
          <p:nvPr/>
        </p:nvSpPr>
        <p:spPr>
          <a:xfrm>
            <a:off x="355714" y="930928"/>
            <a:ext cx="8980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Klasifikační pravidla MDR</a:t>
            </a:r>
            <a:endParaRPr lang="cs-CZ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1" descr="image001">
            <a:extLst>
              <a:ext uri="{FF2B5EF4-FFF2-40B4-BE49-F238E27FC236}">
                <a16:creationId xmlns:a16="http://schemas.microsoft.com/office/drawing/2014/main" id="{71301327-7D54-21D4-F14D-961398819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385" y="500294"/>
            <a:ext cx="2918604" cy="7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6EFA67C-0099-764A-E552-B8EC8CBED63B}"/>
              </a:ext>
            </a:extLst>
          </p:cNvPr>
          <p:cNvSpPr txBox="1">
            <a:spLocks/>
          </p:cNvSpPr>
          <p:nvPr/>
        </p:nvSpPr>
        <p:spPr>
          <a:xfrm>
            <a:off x="346189" y="1924828"/>
            <a:ext cx="11361600" cy="403815"/>
          </a:xfrm>
          <a:prstGeom prst="round2SameRect">
            <a:avLst>
              <a:gd name="adj1" fmla="val 47647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0045F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66700" indent="-265113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 lang="de-DE" sz="1800" b="1" kern="1200" cap="none" baseline="0" smtClean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42925" indent="-276225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de-DE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09625" indent="-270000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de-DE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de-DE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lang="de-DE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19250" indent="-276225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85950" indent="-266700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52650" indent="-266700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19350" indent="-266700" algn="l" defTabSz="27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5113" algn="l" defTabSz="27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kumimoji="0" lang="sk-SK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Třída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rizika					     Popis rizika						   </a:t>
            </a:r>
            <a:r>
              <a:rPr kumimoji="0" lang="sk-SK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Příklad</a:t>
            </a:r>
            <a:endParaRPr kumimoji="0" lang="sk-SK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EE7D2D55-F8F9-4BF0-C456-3A1065D58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603886"/>
              </p:ext>
            </p:extLst>
          </p:nvPr>
        </p:nvGraphicFramePr>
        <p:xfrm>
          <a:off x="346189" y="1792715"/>
          <a:ext cx="11361599" cy="4716000"/>
        </p:xfrm>
        <a:graphic>
          <a:graphicData uri="http://schemas.openxmlformats.org/drawingml/2006/table">
            <a:tbl>
              <a:tblPr bandCol="1">
                <a:tableStyleId>{2D5ABB26-0587-4C30-8999-92F81FD0307C}</a:tableStyleId>
              </a:tblPr>
              <a:tblGrid>
                <a:gridCol w="2551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6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4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764">
                <a:tc gridSpan="3">
                  <a:txBody>
                    <a:bodyPr/>
                    <a:lstStyle/>
                    <a:p>
                      <a:pPr algn="ctr"/>
                      <a:endParaRPr lang="cs-CZ" sz="1600" b="1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600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solidFill>
                      <a:srgbClr val="00BE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1600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solidFill>
                      <a:srgbClr val="00B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392"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Třída III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vysoké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Spinální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implantáty</a:t>
                      </a:r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, endoprotézy, aktivní implantabilní zdravotnické prostředky,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nanomateriály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cs-CZ" sz="1600" b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kochleární implantáty.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Třída IIb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středně vysoké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ventilátory, ortopedické implantáty, zařízení pro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radioterapii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.</a:t>
                      </a:r>
                      <a:endParaRPr lang="cs-CZ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298"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Třída IIa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středně nízké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Ultrazvuk. ZP, urologické přístroje, rtg. přístroj,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odsávací</a:t>
                      </a:r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zařízení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.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668"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Třída I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sterilní</a:t>
                      </a:r>
                      <a:endParaRPr lang="cs-CZ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nízké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sterilní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obvazové</a:t>
                      </a:r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materiály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,</a:t>
                      </a:r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sterilní</a:t>
                      </a:r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rukavice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, sterilní sety.</a:t>
                      </a:r>
                      <a:endParaRPr lang="cs-CZ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603"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Třída I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měřicí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nízké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V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olumetrické</a:t>
                      </a:r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urinální</a:t>
                      </a:r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sáčky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, teploměry.</a:t>
                      </a:r>
                      <a:endParaRPr lang="cs-CZ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603"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Třída I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nástroje</a:t>
                      </a:r>
                      <a:endParaRPr lang="cs-CZ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nízké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Chirurgické skalpely.</a:t>
                      </a:r>
                      <a:endParaRPr lang="cs-CZ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603"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Třída I základní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nízké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Nesterilní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rukavice</a:t>
                      </a:r>
                      <a:r>
                        <a:rPr lang="cs-CZ" sz="16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</a:rPr>
                        <a:t>, nesterilní čepice, nesterilní náplasti.</a:t>
                      </a:r>
                      <a:endParaRPr lang="en-GB" sz="1600" b="1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90119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ACC-5D67-33DE-FD89-FABBB610A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1A25D27-9C97-5225-5164-BEB2172412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513" y="-340024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6CC317B-FFFF-D0DB-F511-E6B46BB27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907" y="976545"/>
            <a:ext cx="10136036" cy="1997474"/>
          </a:xfrm>
        </p:spPr>
        <p:txBody>
          <a:bodyPr>
            <a:normAutofit/>
          </a:bodyPr>
          <a:lstStyle/>
          <a:p>
            <a:br>
              <a:rPr lang="cs-CZ" sz="5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endParaRPr lang="cs-CZ" sz="55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1" descr="image001">
            <a:extLst>
              <a:ext uri="{FF2B5EF4-FFF2-40B4-BE49-F238E27FC236}">
                <a16:creationId xmlns:a16="http://schemas.microsoft.com/office/drawing/2014/main" id="{B17AA297-41F0-CDE2-C596-8F2B30A6A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989" y="154393"/>
            <a:ext cx="3036498" cy="8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 descr="Obsah obrázku text, snímek obrazovky, Písmo, design&#10;&#10;Popis byl vytvořen automaticky">
            <a:extLst>
              <a:ext uri="{FF2B5EF4-FFF2-40B4-BE49-F238E27FC236}">
                <a16:creationId xmlns:a16="http://schemas.microsoft.com/office/drawing/2014/main" id="{22C06AEE-16FD-2770-4108-D4D015DC1B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" t="1541" r="4288" b="5943"/>
          <a:stretch/>
        </p:blipFill>
        <p:spPr>
          <a:xfrm>
            <a:off x="148055" y="874116"/>
            <a:ext cx="9386470" cy="598388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FA82ACF-4195-754F-404B-6295F36733E4}"/>
              </a:ext>
            </a:extLst>
          </p:cNvPr>
          <p:cNvSpPr txBox="1"/>
          <p:nvPr/>
        </p:nvSpPr>
        <p:spPr>
          <a:xfrm>
            <a:off x="558382" y="154393"/>
            <a:ext cx="7457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MDR a </a:t>
            </a:r>
            <a:r>
              <a:rPr lang="sk-SK" sz="2800" dirty="0" err="1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přechodné</a:t>
            </a:r>
            <a:r>
              <a:rPr lang="sk-SK" sz="2800" dirty="0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 období-</a:t>
            </a:r>
            <a:r>
              <a:rPr lang="sk-SK" sz="2800" dirty="0" err="1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aktuální</a:t>
            </a:r>
            <a:r>
              <a:rPr lang="sk-SK" sz="2800" dirty="0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 stav</a:t>
            </a:r>
            <a:endParaRPr lang="cs-CZ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2977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649AF-C350-464D-2A3D-FE80A7260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B7270DA-638B-B945-3FCD-C7B204D5C0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38" y="-301924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320F33A-A798-4E42-C574-441D7F133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907" y="976545"/>
            <a:ext cx="10136036" cy="1997474"/>
          </a:xfrm>
        </p:spPr>
        <p:txBody>
          <a:bodyPr>
            <a:normAutofit/>
          </a:bodyPr>
          <a:lstStyle/>
          <a:p>
            <a:br>
              <a:rPr lang="cs-CZ" sz="5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endParaRPr lang="cs-CZ" sz="55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1" descr="image001">
            <a:extLst>
              <a:ext uri="{FF2B5EF4-FFF2-40B4-BE49-F238E27FC236}">
                <a16:creationId xmlns:a16="http://schemas.microsoft.com/office/drawing/2014/main" id="{1E8487A6-10B0-DDA9-3AAB-D64324E12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989" y="154393"/>
            <a:ext cx="3036498" cy="8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4" name="3D model 33" descr="Light Gray Cuboid">
                <a:extLst>
                  <a:ext uri="{FF2B5EF4-FFF2-40B4-BE49-F238E27FC236}">
                    <a16:creationId xmlns:a16="http://schemas.microsoft.com/office/drawing/2014/main" id="{2A7D3236-3F87-EF0F-2DE9-2D6C40753CD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5501192"/>
                  </p:ext>
                </p:extLst>
              </p:nvPr>
            </p:nvGraphicFramePr>
            <p:xfrm>
              <a:off x="2406646" y="565468"/>
              <a:ext cx="6443703" cy="5930581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6443703" cy="5930581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576644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361393" d="1000000"/>
                    <am3d:preTrans dx="0" dy="-649360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422665" ay="2301951" az="8175781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666578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4" name="3D model 33" descr="Light Gray Cuboid">
                <a:extLst>
                  <a:ext uri="{FF2B5EF4-FFF2-40B4-BE49-F238E27FC236}">
                    <a16:creationId xmlns:a16="http://schemas.microsoft.com/office/drawing/2014/main" id="{2A7D3236-3F87-EF0F-2DE9-2D6C40753C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06646" y="565468"/>
                <a:ext cx="6443703" cy="5930581"/>
              </a:xfrm>
              <a:prstGeom prst="rect">
                <a:avLst/>
              </a:prstGeom>
              <a:noFill/>
            </p:spPr>
          </p:pic>
        </mc:Fallback>
      </mc:AlternateContent>
      <p:sp>
        <p:nvSpPr>
          <p:cNvPr id="35" name="AutoShape 2" descr="manufacturer">
            <a:extLst>
              <a:ext uri="{FF2B5EF4-FFF2-40B4-BE49-F238E27FC236}">
                <a16:creationId xmlns:a16="http://schemas.microsoft.com/office/drawing/2014/main" id="{4EFEE71D-EA28-5BB3-9B4E-F70FB82307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83639" y="364527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6" name="Grafický objekt 35">
            <a:extLst>
              <a:ext uri="{FF2B5EF4-FFF2-40B4-BE49-F238E27FC236}">
                <a16:creationId xmlns:a16="http://schemas.microsoft.com/office/drawing/2014/main" id="{CB30C77E-8576-97D5-1FF3-B238300841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205821">
            <a:off x="2967005" y="2732759"/>
            <a:ext cx="505427" cy="359119"/>
          </a:xfrm>
          <a:prstGeom prst="rect">
            <a:avLst/>
          </a:prstGeom>
        </p:spPr>
      </p:pic>
      <p:pic>
        <p:nvPicPr>
          <p:cNvPr id="37" name="Grafický objekt 36">
            <a:extLst>
              <a:ext uri="{FF2B5EF4-FFF2-40B4-BE49-F238E27FC236}">
                <a16:creationId xmlns:a16="http://schemas.microsoft.com/office/drawing/2014/main" id="{3097995F-17B1-996E-ABB7-92DFAEDF48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135367">
            <a:off x="3871417" y="4434955"/>
            <a:ext cx="377159" cy="352428"/>
          </a:xfrm>
          <a:prstGeom prst="rect">
            <a:avLst/>
          </a:prstGeom>
        </p:spPr>
      </p:pic>
      <p:sp>
        <p:nvSpPr>
          <p:cNvPr id="38" name="TextovéPole 37">
            <a:extLst>
              <a:ext uri="{FF2B5EF4-FFF2-40B4-BE49-F238E27FC236}">
                <a16:creationId xmlns:a16="http://schemas.microsoft.com/office/drawing/2014/main" id="{737BABD9-E6D9-313A-0091-286D30CDE833}"/>
              </a:ext>
            </a:extLst>
          </p:cNvPr>
          <p:cNvSpPr txBox="1"/>
          <p:nvPr/>
        </p:nvSpPr>
        <p:spPr>
          <a:xfrm rot="20204036">
            <a:off x="4134000" y="3740737"/>
            <a:ext cx="2189002" cy="61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 err="1"/>
              <a:t>ChinaMED</a:t>
            </a:r>
            <a:r>
              <a:rPr lang="cs-CZ" sz="1100" dirty="0"/>
              <a:t> s.r.o.</a:t>
            </a:r>
          </a:p>
          <a:p>
            <a:r>
              <a:rPr lang="cs-CZ" sz="1100" dirty="0" err="1"/>
              <a:t>China</a:t>
            </a:r>
            <a:r>
              <a:rPr lang="cs-CZ" sz="1100" dirty="0"/>
              <a:t> st. 36</a:t>
            </a:r>
          </a:p>
          <a:p>
            <a:r>
              <a:rPr lang="cs-CZ" sz="1100" dirty="0"/>
              <a:t>462 00 </a:t>
            </a:r>
            <a:r>
              <a:rPr lang="cs-CZ" sz="1100" dirty="0" err="1"/>
              <a:t>Chinatown,China</a:t>
            </a:r>
            <a:endParaRPr lang="cs-CZ" sz="1100" dirty="0"/>
          </a:p>
        </p:txBody>
      </p:sp>
      <p:pic>
        <p:nvPicPr>
          <p:cNvPr id="39" name="Grafický objekt 38">
            <a:extLst>
              <a:ext uri="{FF2B5EF4-FFF2-40B4-BE49-F238E27FC236}">
                <a16:creationId xmlns:a16="http://schemas.microsoft.com/office/drawing/2014/main" id="{0A836DD0-6FD8-A36C-A26C-A44F124429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216643">
            <a:off x="4200248" y="4899588"/>
            <a:ext cx="430121" cy="269879"/>
          </a:xfrm>
          <a:prstGeom prst="rect">
            <a:avLst/>
          </a:prstGeom>
        </p:spPr>
      </p:pic>
      <p:sp>
        <p:nvSpPr>
          <p:cNvPr id="40" name="TextovéPole 39">
            <a:extLst>
              <a:ext uri="{FF2B5EF4-FFF2-40B4-BE49-F238E27FC236}">
                <a16:creationId xmlns:a16="http://schemas.microsoft.com/office/drawing/2014/main" id="{565714B3-6C18-F6D8-B9C2-14BEEDD64368}"/>
              </a:ext>
            </a:extLst>
          </p:cNvPr>
          <p:cNvSpPr txBox="1"/>
          <p:nvPr/>
        </p:nvSpPr>
        <p:spPr>
          <a:xfrm rot="20179284">
            <a:off x="4427072" y="4316201"/>
            <a:ext cx="2164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11201948978</a:t>
            </a:r>
          </a:p>
        </p:txBody>
      </p:sp>
      <p:pic>
        <p:nvPicPr>
          <p:cNvPr id="41" name="Picture 2" descr="FDA UDI">
            <a:extLst>
              <a:ext uri="{FF2B5EF4-FFF2-40B4-BE49-F238E27FC236}">
                <a16:creationId xmlns:a16="http://schemas.microsoft.com/office/drawing/2014/main" id="{154F6DEF-46B3-5E8F-8D4C-76A4705BDA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" t="33545" r="-1459" b="14847"/>
          <a:stretch/>
        </p:blipFill>
        <p:spPr bwMode="auto">
          <a:xfrm rot="20177390">
            <a:off x="6955938" y="2704649"/>
            <a:ext cx="1641877" cy="459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Grafický objekt 41">
            <a:extLst>
              <a:ext uri="{FF2B5EF4-FFF2-40B4-BE49-F238E27FC236}">
                <a16:creationId xmlns:a16="http://schemas.microsoft.com/office/drawing/2014/main" id="{F07F39EC-BC73-CB48-113C-E1A5787CA6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346979">
            <a:off x="4308656" y="5170310"/>
            <a:ext cx="404501" cy="370222"/>
          </a:xfrm>
          <a:prstGeom prst="rect">
            <a:avLst/>
          </a:prstGeom>
        </p:spPr>
      </p:pic>
      <p:sp>
        <p:nvSpPr>
          <p:cNvPr id="43" name="TextovéPole 42">
            <a:extLst>
              <a:ext uri="{FF2B5EF4-FFF2-40B4-BE49-F238E27FC236}">
                <a16:creationId xmlns:a16="http://schemas.microsoft.com/office/drawing/2014/main" id="{3EA3D2C2-80ED-979C-2F65-C859E552D51A}"/>
              </a:ext>
            </a:extLst>
          </p:cNvPr>
          <p:cNvSpPr txBox="1"/>
          <p:nvPr/>
        </p:nvSpPr>
        <p:spPr>
          <a:xfrm rot="20358458">
            <a:off x="3436399" y="2697622"/>
            <a:ext cx="669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0000</a:t>
            </a:r>
          </a:p>
        </p:txBody>
      </p:sp>
      <p:pic>
        <p:nvPicPr>
          <p:cNvPr id="44" name="Picture 2" descr="Výsledek obrázku pro harmonized symbols medical devices single use">
            <a:extLst>
              <a:ext uri="{FF2B5EF4-FFF2-40B4-BE49-F238E27FC236}">
                <a16:creationId xmlns:a16="http://schemas.microsoft.com/office/drawing/2014/main" id="{4919D79A-D46E-D11B-B9D0-A942E506D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58427">
            <a:off x="6527864" y="3222046"/>
            <a:ext cx="358152" cy="34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Grafický objekt 44">
            <a:extLst>
              <a:ext uri="{FF2B5EF4-FFF2-40B4-BE49-F238E27FC236}">
                <a16:creationId xmlns:a16="http://schemas.microsoft.com/office/drawing/2014/main" id="{B61382AD-D660-BB9E-D669-5549BC7B26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328731">
            <a:off x="6022091" y="4068533"/>
            <a:ext cx="285826" cy="442349"/>
          </a:xfrm>
          <a:prstGeom prst="rect">
            <a:avLst/>
          </a:prstGeom>
        </p:spPr>
      </p:pic>
      <p:sp>
        <p:nvSpPr>
          <p:cNvPr id="46" name="TextovéPole 45">
            <a:extLst>
              <a:ext uri="{FF2B5EF4-FFF2-40B4-BE49-F238E27FC236}">
                <a16:creationId xmlns:a16="http://schemas.microsoft.com/office/drawing/2014/main" id="{3A3A7DB6-7123-607D-DDFF-2CAFBD56EB92}"/>
              </a:ext>
            </a:extLst>
          </p:cNvPr>
          <p:cNvSpPr txBox="1"/>
          <p:nvPr/>
        </p:nvSpPr>
        <p:spPr>
          <a:xfrm rot="20092305">
            <a:off x="6087222" y="3686503"/>
            <a:ext cx="2164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10 °C – 45 °C</a:t>
            </a:r>
          </a:p>
        </p:txBody>
      </p:sp>
      <p:pic>
        <p:nvPicPr>
          <p:cNvPr id="47" name="Grafický objekt 46">
            <a:extLst>
              <a:ext uri="{FF2B5EF4-FFF2-40B4-BE49-F238E27FC236}">
                <a16:creationId xmlns:a16="http://schemas.microsoft.com/office/drawing/2014/main" id="{32399E17-DE4A-3A61-27AE-4A066078C4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103733">
            <a:off x="6066491" y="3483464"/>
            <a:ext cx="409151" cy="300470"/>
          </a:xfrm>
          <a:prstGeom prst="rect">
            <a:avLst/>
          </a:prstGeom>
        </p:spPr>
      </p:pic>
      <p:pic>
        <p:nvPicPr>
          <p:cNvPr id="48" name="Grafický objekt 47">
            <a:extLst>
              <a:ext uri="{FF2B5EF4-FFF2-40B4-BE49-F238E27FC236}">
                <a16:creationId xmlns:a16="http://schemas.microsoft.com/office/drawing/2014/main" id="{4C8AD327-8993-44E5-B51A-C0A6F70A6A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199011">
            <a:off x="6204297" y="4423620"/>
            <a:ext cx="776733" cy="258911"/>
          </a:xfrm>
          <a:prstGeom prst="rect">
            <a:avLst/>
          </a:prstGeom>
        </p:spPr>
      </p:pic>
      <p:sp>
        <p:nvSpPr>
          <p:cNvPr id="49" name="TextovéPole 48">
            <a:extLst>
              <a:ext uri="{FF2B5EF4-FFF2-40B4-BE49-F238E27FC236}">
                <a16:creationId xmlns:a16="http://schemas.microsoft.com/office/drawing/2014/main" id="{FA3F6401-C3C6-BD5F-83FF-4C8EE1495FB0}"/>
              </a:ext>
            </a:extLst>
          </p:cNvPr>
          <p:cNvSpPr txBox="1"/>
          <p:nvPr/>
        </p:nvSpPr>
        <p:spPr>
          <a:xfrm rot="20204036">
            <a:off x="6793143" y="3675312"/>
            <a:ext cx="1715908" cy="604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/>
              <a:t>ZÁSTUPCE s.r.o.</a:t>
            </a:r>
          </a:p>
          <a:p>
            <a:r>
              <a:rPr lang="cs-CZ" sz="1100" dirty="0" err="1"/>
              <a:t>Zástupční</a:t>
            </a:r>
            <a:r>
              <a:rPr lang="cs-CZ" sz="1100" dirty="0"/>
              <a:t> 36</a:t>
            </a:r>
          </a:p>
          <a:p>
            <a:r>
              <a:rPr lang="cs-CZ" sz="1100" dirty="0"/>
              <a:t>462 00 Zastupitel, ČR</a:t>
            </a: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FB2CC32C-943B-EB19-757D-11D2BFFB20BA}"/>
              </a:ext>
            </a:extLst>
          </p:cNvPr>
          <p:cNvSpPr txBox="1"/>
          <p:nvPr/>
        </p:nvSpPr>
        <p:spPr>
          <a:xfrm rot="20179284">
            <a:off x="4630565" y="4728298"/>
            <a:ext cx="2164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2019-06-48978</a:t>
            </a:r>
          </a:p>
        </p:txBody>
      </p:sp>
      <p:pic>
        <p:nvPicPr>
          <p:cNvPr id="51" name="Picture 2" descr="Use of Symbols to Indicate Compliance with the MDR">
            <a:extLst>
              <a:ext uri="{FF2B5EF4-FFF2-40B4-BE49-F238E27FC236}">
                <a16:creationId xmlns:a16="http://schemas.microsoft.com/office/drawing/2014/main" id="{B781388B-8963-2F23-CACC-76B298643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615" b="89904" l="9615" r="92308">
                        <a14:foregroundMark x1="75962" y1="59135" x2="75962" y2="59135"/>
                        <a14:foregroundMark x1="92308" y1="73558" x2="92308" y2="73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90982">
            <a:off x="3514921" y="3866921"/>
            <a:ext cx="517328" cy="51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IFA-Datenbank und IFA-Informationsdienste">
            <a:extLst>
              <a:ext uri="{FF2B5EF4-FFF2-40B4-BE49-F238E27FC236}">
                <a16:creationId xmlns:a16="http://schemas.microsoft.com/office/drawing/2014/main" id="{5D375E54-F4E3-6F0D-5974-CF488CE78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9047">
            <a:off x="7293456" y="2583324"/>
            <a:ext cx="383757" cy="24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Importer">
            <a:extLst>
              <a:ext uri="{FF2B5EF4-FFF2-40B4-BE49-F238E27FC236}">
                <a16:creationId xmlns:a16="http://schemas.microsoft.com/office/drawing/2014/main" id="{9326767B-0A26-29B4-DFB4-64AA97A39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19780">
            <a:off x="4925983" y="3185860"/>
            <a:ext cx="547494" cy="54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ovéPole 53">
            <a:extLst>
              <a:ext uri="{FF2B5EF4-FFF2-40B4-BE49-F238E27FC236}">
                <a16:creationId xmlns:a16="http://schemas.microsoft.com/office/drawing/2014/main" id="{17B05FCE-BAD9-ECED-AB57-72EE3E5EE1D0}"/>
              </a:ext>
            </a:extLst>
          </p:cNvPr>
          <p:cNvSpPr txBox="1"/>
          <p:nvPr/>
        </p:nvSpPr>
        <p:spPr>
          <a:xfrm rot="20204036">
            <a:off x="5477007" y="2761338"/>
            <a:ext cx="1573928" cy="61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/>
              <a:t>Dovozce ČR s.r.o.</a:t>
            </a:r>
          </a:p>
          <a:p>
            <a:r>
              <a:rPr lang="cs-CZ" sz="1100" dirty="0"/>
              <a:t>Dovozní 6</a:t>
            </a:r>
          </a:p>
          <a:p>
            <a:r>
              <a:rPr lang="cs-CZ" sz="1100" dirty="0"/>
              <a:t>462 00 </a:t>
            </a:r>
            <a:r>
              <a:rPr lang="cs-CZ" sz="1100" dirty="0" err="1"/>
              <a:t>Dovozník</a:t>
            </a:r>
            <a:r>
              <a:rPr lang="cs-CZ" sz="1100" dirty="0"/>
              <a:t>, ČR</a:t>
            </a:r>
          </a:p>
        </p:txBody>
      </p:sp>
      <p:sp>
        <p:nvSpPr>
          <p:cNvPr id="55" name="TextovéPole 54">
            <a:extLst>
              <a:ext uri="{FF2B5EF4-FFF2-40B4-BE49-F238E27FC236}">
                <a16:creationId xmlns:a16="http://schemas.microsoft.com/office/drawing/2014/main" id="{3854A60F-6CE0-F752-3A3E-5E1F80BCF633}"/>
              </a:ext>
            </a:extLst>
          </p:cNvPr>
          <p:cNvSpPr txBox="1"/>
          <p:nvPr/>
        </p:nvSpPr>
        <p:spPr>
          <a:xfrm rot="20347295">
            <a:off x="4287254" y="1843636"/>
            <a:ext cx="2688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MDR Krytí </a:t>
            </a:r>
            <a:r>
              <a:rPr lang="cs-CZ" b="1" dirty="0" err="1"/>
              <a:t>Example</a:t>
            </a:r>
            <a:endParaRPr lang="cs-CZ" b="1" dirty="0"/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012E25A1-1972-9DF0-3616-5C6B359A7A7F}"/>
              </a:ext>
            </a:extLst>
          </p:cNvPr>
          <p:cNvSpPr txBox="1"/>
          <p:nvPr/>
        </p:nvSpPr>
        <p:spPr>
          <a:xfrm rot="20190243">
            <a:off x="4952971" y="2012025"/>
            <a:ext cx="2517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5 ks krycího materiálu k ochraně…</a:t>
            </a:r>
          </a:p>
        </p:txBody>
      </p: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25D8066E-C14F-A7A6-2E51-BB1B4FCA0F30}"/>
              </a:ext>
            </a:extLst>
          </p:cNvPr>
          <p:cNvSpPr txBox="1"/>
          <p:nvPr/>
        </p:nvSpPr>
        <p:spPr>
          <a:xfrm>
            <a:off x="513719" y="843763"/>
            <a:ext cx="11006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400" dirty="0" err="1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Informace</a:t>
            </a:r>
            <a:r>
              <a:rPr lang="sk-SK" sz="2400" dirty="0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 poskytované </a:t>
            </a:r>
            <a:r>
              <a:rPr lang="sk-SK" sz="2400" dirty="0" err="1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výrobcem</a:t>
            </a:r>
            <a:r>
              <a:rPr lang="cs-CZ" sz="2400" dirty="0">
                <a:solidFill>
                  <a:srgbClr val="002060"/>
                </a:solidFill>
                <a:latin typeface="Poppins" pitchFamily="2" charset="0"/>
                <a:ea typeface="Tahoma" panose="020B0604030504040204" pitchFamily="34" charset="0"/>
                <a:cs typeface="Poppins" pitchFamily="2" charset="0"/>
              </a:rPr>
              <a:t> – příklad ZP </a:t>
            </a:r>
            <a:r>
              <a:rPr lang="cs-CZ" sz="2400" dirty="0" err="1">
                <a:solidFill>
                  <a:srgbClr val="002060"/>
                </a:solidFill>
                <a:latin typeface="Poppins" pitchFamily="2" charset="0"/>
                <a:ea typeface="Tahoma" panose="020B0604030504040204" pitchFamily="34" charset="0"/>
                <a:cs typeface="Poppins" pitchFamily="2" charset="0"/>
              </a:rPr>
              <a:t>IIa</a:t>
            </a:r>
            <a:r>
              <a:rPr lang="cs-CZ" sz="2400" dirty="0">
                <a:solidFill>
                  <a:srgbClr val="002060"/>
                </a:solidFill>
                <a:latin typeface="Poppins" pitchFamily="2" charset="0"/>
                <a:ea typeface="Tahoma" panose="020B0604030504040204" pitchFamily="34" charset="0"/>
                <a:cs typeface="Poppins" pitchFamily="2" charset="0"/>
              </a:rPr>
              <a:t>, výrobce mimo Unii</a:t>
            </a: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65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38" y="-301924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3106CC-A7F9-D93F-CCA3-4C22CF702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907" y="976545"/>
            <a:ext cx="10136036" cy="1997474"/>
          </a:xfrm>
        </p:spPr>
        <p:txBody>
          <a:bodyPr>
            <a:normAutofit/>
          </a:bodyPr>
          <a:lstStyle/>
          <a:p>
            <a:br>
              <a:rPr lang="cs-CZ" sz="5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endParaRPr lang="cs-CZ" sz="55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989" y="154393"/>
            <a:ext cx="3036498" cy="8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5">
            <a:extLst>
              <a:ext uri="{FF2B5EF4-FFF2-40B4-BE49-F238E27FC236}">
                <a16:creationId xmlns:a16="http://schemas.microsoft.com/office/drawing/2014/main" id="{6A92790C-67B3-AF22-2CA3-C48D433CEA57}"/>
              </a:ext>
            </a:extLst>
          </p:cNvPr>
          <p:cNvSpPr txBox="1">
            <a:spLocks/>
          </p:cNvSpPr>
          <p:nvPr/>
        </p:nvSpPr>
        <p:spPr>
          <a:xfrm>
            <a:off x="1355467" y="380769"/>
            <a:ext cx="1150963" cy="7511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>
                <a:solidFill>
                  <a:srgbClr val="002060"/>
                </a:solidFill>
                <a:latin typeface="Poppins" pitchFamily="2" charset="0"/>
                <a:cs typeface="Poppins" pitchFamily="2" charset="0"/>
              </a:rPr>
              <a:t>UDI</a:t>
            </a:r>
            <a:endParaRPr lang="sk-SK" dirty="0">
              <a:solidFill>
                <a:srgbClr val="002060"/>
              </a:solidFill>
              <a:latin typeface="Poppins" pitchFamily="2" charset="0"/>
              <a:cs typeface="Poppins" pitchFamily="2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CBF0CBF-C235-531A-C055-C5FAFD6DBBC2}"/>
              </a:ext>
            </a:extLst>
          </p:cNvPr>
          <p:cNvSpPr txBox="1"/>
          <p:nvPr/>
        </p:nvSpPr>
        <p:spPr>
          <a:xfrm>
            <a:off x="733251" y="1439540"/>
            <a:ext cx="11458751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Clr>
                <a:srgbClr val="2D9673"/>
              </a:buClr>
            </a:pPr>
            <a:r>
              <a:rPr lang="cs-CZ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UDI = </a:t>
            </a:r>
            <a:r>
              <a:rPr lang="cs-CZ" dirty="0" err="1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Unique</a:t>
            </a:r>
            <a:r>
              <a:rPr lang="cs-CZ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Device</a:t>
            </a:r>
            <a:r>
              <a:rPr lang="cs-CZ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 err="1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Indentification</a:t>
            </a:r>
            <a:endParaRPr lang="cs-CZ" dirty="0">
              <a:solidFill>
                <a:srgbClr val="00206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  <a:buClr>
                <a:srgbClr val="2D9673"/>
              </a:buClr>
            </a:pPr>
            <a:r>
              <a:rPr lang="cs-CZ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Identifikuje konkrétní produkt. UDI, které se nachází na ZP se skládá ze 2 části:</a:t>
            </a:r>
          </a:p>
          <a:p>
            <a:pPr marL="2743131" lvl="6">
              <a:lnSpc>
                <a:spcPct val="200000"/>
              </a:lnSpc>
              <a:buClr>
                <a:srgbClr val="2D9673"/>
              </a:buClr>
            </a:pPr>
            <a:r>
              <a:rPr lang="cs-CZ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UDI-DI</a:t>
            </a:r>
          </a:p>
          <a:p>
            <a:pPr marL="2743131" lvl="6">
              <a:lnSpc>
                <a:spcPct val="200000"/>
              </a:lnSpc>
              <a:buClr>
                <a:srgbClr val="2D9673"/>
              </a:buClr>
            </a:pPr>
            <a:r>
              <a:rPr lang="cs-CZ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UDI-PI</a:t>
            </a:r>
          </a:p>
        </p:txBody>
      </p:sp>
      <p:pic>
        <p:nvPicPr>
          <p:cNvPr id="10" name="Picture 2" descr="Výsledek obrázku pro udi symbol draft">
            <a:extLst>
              <a:ext uri="{FF2B5EF4-FFF2-40B4-BE49-F238E27FC236}">
                <a16:creationId xmlns:a16="http://schemas.microsoft.com/office/drawing/2014/main" id="{6E09316D-7D72-65DC-B8D3-6312C7144D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5" b="20248"/>
          <a:stretch/>
        </p:blipFill>
        <p:spPr bwMode="auto">
          <a:xfrm>
            <a:off x="2803274" y="3977923"/>
            <a:ext cx="5069547" cy="185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3D73F880-D755-4C54-1FBB-A56853B8323A}"/>
              </a:ext>
            </a:extLst>
          </p:cNvPr>
          <p:cNvSpPr txBox="1"/>
          <p:nvPr/>
        </p:nvSpPr>
        <p:spPr>
          <a:xfrm>
            <a:off x="3825879" y="5829231"/>
            <a:ext cx="1512168" cy="461665"/>
          </a:xfrm>
          <a:prstGeom prst="rect">
            <a:avLst/>
          </a:prstGeom>
          <a:noFill/>
          <a:ln w="28575">
            <a:solidFill>
              <a:srgbClr val="2D967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UDI - DI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2B266426-A2F2-6EF3-C9E4-4DCE87F6C9CE}"/>
              </a:ext>
            </a:extLst>
          </p:cNvPr>
          <p:cNvSpPr txBox="1"/>
          <p:nvPr/>
        </p:nvSpPr>
        <p:spPr>
          <a:xfrm>
            <a:off x="5496556" y="5829230"/>
            <a:ext cx="1728192" cy="461665"/>
          </a:xfrm>
          <a:prstGeom prst="rect">
            <a:avLst/>
          </a:prstGeom>
          <a:noFill/>
          <a:ln w="28575">
            <a:solidFill>
              <a:srgbClr val="2D967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UDI - PI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169C35B-EF7E-6161-0AAB-596EFC9176F7}"/>
              </a:ext>
            </a:extLst>
          </p:cNvPr>
          <p:cNvSpPr txBox="1"/>
          <p:nvPr/>
        </p:nvSpPr>
        <p:spPr>
          <a:xfrm>
            <a:off x="7752776" y="4224683"/>
            <a:ext cx="37874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200" b="1" dirty="0">
                <a:solidFill>
                  <a:srgbClr val="002060"/>
                </a:solidFill>
                <a:latin typeface="+mj-lt"/>
              </a:rPr>
              <a:t>(01) </a:t>
            </a:r>
            <a:r>
              <a:rPr lang="cs-CZ" sz="1200" dirty="0">
                <a:solidFill>
                  <a:srgbClr val="002060"/>
                </a:solidFill>
                <a:latin typeface="+mj-lt"/>
              </a:rPr>
              <a:t>UDI-DI</a:t>
            </a:r>
          </a:p>
          <a:p>
            <a:pPr algn="l"/>
            <a:r>
              <a:rPr lang="cs-CZ" sz="1200" b="1" dirty="0">
                <a:solidFill>
                  <a:srgbClr val="002060"/>
                </a:solidFill>
                <a:latin typeface="+mj-lt"/>
              </a:rPr>
              <a:t>(10)</a:t>
            </a:r>
            <a:r>
              <a:rPr lang="cs-CZ" sz="1200" dirty="0">
                <a:solidFill>
                  <a:srgbClr val="002060"/>
                </a:solidFill>
                <a:latin typeface="+mj-lt"/>
              </a:rPr>
              <a:t> číslo šarže</a:t>
            </a:r>
          </a:p>
          <a:p>
            <a:pPr algn="l"/>
            <a:r>
              <a:rPr lang="cs-CZ" sz="1200" b="1" dirty="0">
                <a:solidFill>
                  <a:srgbClr val="002060"/>
                </a:solidFill>
                <a:latin typeface="+mj-lt"/>
              </a:rPr>
              <a:t>(11)</a:t>
            </a:r>
            <a:r>
              <a:rPr lang="cs-CZ" sz="1200" dirty="0">
                <a:solidFill>
                  <a:srgbClr val="002060"/>
                </a:solidFill>
                <a:latin typeface="+mj-lt"/>
              </a:rPr>
              <a:t> datum výroby</a:t>
            </a:r>
          </a:p>
          <a:p>
            <a:pPr algn="l"/>
            <a:r>
              <a:rPr lang="cs-CZ" sz="1200" b="1" dirty="0">
                <a:solidFill>
                  <a:srgbClr val="002060"/>
                </a:solidFill>
                <a:latin typeface="+mj-lt"/>
              </a:rPr>
              <a:t>(17)</a:t>
            </a:r>
            <a:r>
              <a:rPr lang="cs-CZ" sz="1200" dirty="0">
                <a:solidFill>
                  <a:srgbClr val="002060"/>
                </a:solidFill>
                <a:latin typeface="+mj-lt"/>
              </a:rPr>
              <a:t> datum vypršení platnosti</a:t>
            </a:r>
          </a:p>
          <a:p>
            <a:pPr algn="l"/>
            <a:r>
              <a:rPr lang="cs-CZ" sz="1200" b="1" dirty="0">
                <a:solidFill>
                  <a:srgbClr val="002060"/>
                </a:solidFill>
                <a:latin typeface="+mj-lt"/>
              </a:rPr>
              <a:t>(21)</a:t>
            </a:r>
            <a:r>
              <a:rPr lang="cs-CZ" sz="1200" dirty="0">
                <a:solidFill>
                  <a:srgbClr val="002060"/>
                </a:solidFill>
                <a:latin typeface="+mj-lt"/>
              </a:rPr>
              <a:t> sériové číslo</a:t>
            </a:r>
          </a:p>
        </p:txBody>
      </p:sp>
    </p:spTree>
    <p:extLst>
      <p:ext uri="{BB962C8B-B14F-4D97-AF65-F5344CB8AC3E}">
        <p14:creationId xmlns:p14="http://schemas.microsoft.com/office/powerpoint/2010/main" val="337274206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3106CC-A7F9-D93F-CCA3-4C22CF702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907" y="976545"/>
            <a:ext cx="10136036" cy="1997474"/>
          </a:xfrm>
        </p:spPr>
        <p:txBody>
          <a:bodyPr>
            <a:normAutofit/>
          </a:bodyPr>
          <a:lstStyle/>
          <a:p>
            <a:br>
              <a:rPr lang="cs-CZ" sz="5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endParaRPr lang="cs-CZ" sz="55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28" y="198408"/>
            <a:ext cx="3105922" cy="77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948907" y="1174954"/>
            <a:ext cx="10136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Reálný stav OP nástrojů v nemocnicích 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802257" y="2484408"/>
            <a:ext cx="103430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Jsou nemocnice, které tuto problematiku již řeší nebo dokonce vyřešily  cca 25%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mapují současný stav instrumentarií - analýzy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hledají dodavatele systému pro evidenci</a:t>
            </a:r>
          </a:p>
          <a:p>
            <a:pPr algn="just"/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Některé nemocnice ještě tento proces nezahájily</a:t>
            </a:r>
          </a:p>
        </p:txBody>
      </p:sp>
    </p:spTree>
    <p:extLst>
      <p:ext uri="{BB962C8B-B14F-4D97-AF65-F5344CB8AC3E}">
        <p14:creationId xmlns:p14="http://schemas.microsoft.com/office/powerpoint/2010/main" val="364404541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8575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3106CC-A7F9-D93F-CCA3-4C22CF702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907" y="976545"/>
            <a:ext cx="10136036" cy="1997474"/>
          </a:xfrm>
        </p:spPr>
        <p:txBody>
          <a:bodyPr>
            <a:normAutofit/>
          </a:bodyPr>
          <a:lstStyle/>
          <a:p>
            <a:br>
              <a:rPr lang="cs-CZ" sz="5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endParaRPr lang="cs-CZ" sz="55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242205" y="672861"/>
            <a:ext cx="1010153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s-C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je požadováno po zdravotnických zařízeních?</a:t>
            </a:r>
          </a:p>
          <a:p>
            <a:pPr algn="just"/>
            <a:endParaRPr lang="cs-C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s-C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</a:rPr>
              <a:t>Zajištění plné sledovatelnosti chirurgických nástrojů </a:t>
            </a:r>
          </a:p>
          <a:p>
            <a:pPr lvl="0"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</a:rPr>
              <a:t>Elektronická dokumentace všech procesních kroků</a:t>
            </a:r>
          </a:p>
          <a:p>
            <a:pPr lvl="0"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</a:rPr>
              <a:t>Řízení zásob a dostupnosti materiálu v reálném čase</a:t>
            </a:r>
          </a:p>
          <a:p>
            <a:pPr lvl="0"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</a:rPr>
              <a:t>Evidence na úrovni kontejnerů, sít i jednotlivých nástrojů</a:t>
            </a:r>
          </a:p>
          <a:p>
            <a:pPr algn="just"/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639" y="242870"/>
            <a:ext cx="2812211" cy="778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80908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3E96A-CF9A-0D37-53FA-A7EE62F8F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833E058-41D0-D18F-7C31-56FD508C7F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075" y="0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C121A2A-AC8C-6AFD-7CE6-5AFFF239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907" y="976545"/>
            <a:ext cx="10136036" cy="1997474"/>
          </a:xfrm>
        </p:spPr>
        <p:txBody>
          <a:bodyPr>
            <a:normAutofit/>
          </a:bodyPr>
          <a:lstStyle/>
          <a:p>
            <a:br>
              <a:rPr lang="cs-CZ" sz="5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endParaRPr lang="cs-CZ" sz="55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036DB6D-A378-54F2-8F58-FFF0DC08B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416" y="591077"/>
            <a:ext cx="11065452" cy="5834594"/>
          </a:xfrm>
        </p:spPr>
        <p:txBody>
          <a:bodyPr>
            <a:normAutofit lnSpcReduction="10000"/>
          </a:bodyPr>
          <a:lstStyle/>
          <a:p>
            <a:pPr algn="l"/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je nutné sledovat?</a:t>
            </a:r>
          </a:p>
          <a:p>
            <a:pPr algn="l"/>
            <a:endParaRPr lang="cs-CZ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</a:rPr>
              <a:t>Jednoznačnou identifikaci každého nástroje</a:t>
            </a:r>
          </a:p>
          <a:p>
            <a:pPr algn="l"/>
            <a:endParaRPr lang="cs-CZ" dirty="0">
              <a:solidFill>
                <a:srgbClr val="00206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</a:rPr>
              <a:t>Počet použití a sterilizačních cyklů</a:t>
            </a:r>
          </a:p>
          <a:p>
            <a:pPr algn="l"/>
            <a:endParaRPr lang="cs-CZ" dirty="0">
              <a:solidFill>
                <a:srgbClr val="00206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</a:rPr>
              <a:t>Aktuální umístění a stav nástroje</a:t>
            </a:r>
          </a:p>
          <a:p>
            <a:pPr algn="l"/>
            <a:endParaRPr lang="cs-CZ" dirty="0">
              <a:solidFill>
                <a:srgbClr val="00206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</a:rPr>
              <a:t>Historii všech provedených procesů</a:t>
            </a:r>
          </a:p>
          <a:p>
            <a:pPr algn="l"/>
            <a:endParaRPr lang="cs-CZ" dirty="0">
              <a:solidFill>
                <a:srgbClr val="00206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</a:rPr>
              <a:t>Odpovědnost za jednotlivé procesní kroky</a:t>
            </a:r>
          </a:p>
          <a:p>
            <a:pPr algn="l"/>
            <a:endParaRPr lang="cs-CZ" dirty="0">
              <a:solidFill>
                <a:srgbClr val="00206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2060"/>
                </a:solidFill>
              </a:rPr>
              <a:t>Kompletní dohledatelnost od použití u pacienta až po další nasazení</a:t>
            </a:r>
          </a:p>
          <a:p>
            <a:pPr lvl="1" algn="l"/>
            <a:endParaRPr lang="cs-CZ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cs-CZ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ek 1" descr="image001">
            <a:extLst>
              <a:ext uri="{FF2B5EF4-FFF2-40B4-BE49-F238E27FC236}">
                <a16:creationId xmlns:a16="http://schemas.microsoft.com/office/drawing/2014/main" id="{28CBDFEA-7EFA-F7F0-0408-508CB1079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04" y="205610"/>
            <a:ext cx="2976113" cy="77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47194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3E1C666F-803B-A816-0FE5-07A32E79F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1109"/>
            <a:ext cx="8948468" cy="3827951"/>
          </a:xfrm>
        </p:spPr>
        <p:txBody>
          <a:bodyPr>
            <a:normAutofit/>
          </a:bodyPr>
          <a:lstStyle/>
          <a:p>
            <a:endParaRPr lang="cs-CZ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 začít?</a:t>
            </a:r>
          </a:p>
          <a:p>
            <a:endParaRPr lang="cs-CZ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Analýzou stavu nástrojů (sály i ambulance)</a:t>
            </a:r>
          </a:p>
        </p:txBody>
      </p:sp>
      <p:pic>
        <p:nvPicPr>
          <p:cNvPr id="10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506" y="297612"/>
            <a:ext cx="3355936" cy="5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976" y="672860"/>
            <a:ext cx="2717321" cy="100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40921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3E1C666F-803B-A816-0FE5-07A32E79F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309" y="673819"/>
            <a:ext cx="10705382" cy="6780362"/>
          </a:xfrm>
        </p:spPr>
        <p:txBody>
          <a:bodyPr>
            <a:normAutofit fontScale="25000" lnSpcReduction="20000"/>
          </a:bodyPr>
          <a:lstStyle/>
          <a:p>
            <a:pPr algn="l"/>
            <a:endParaRPr lang="cs-CZ" sz="1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Výstupy z analýzy</a:t>
            </a:r>
          </a:p>
          <a:p>
            <a:pPr algn="l"/>
            <a:endParaRPr lang="cs-CZ" sz="1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9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Celkový počet nástrojů – po oborech</a:t>
            </a: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9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9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nástrojů k servisu</a:t>
            </a: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9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9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nástrojů na výměnu, vč. fotodokumentace, </a:t>
            </a:r>
            <a:r>
              <a:rPr lang="cs-CZ" sz="9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r>
              <a:rPr lang="cs-CZ" sz="9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vyčíslení náhrad</a:t>
            </a: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9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9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nástrojů značených</a:t>
            </a: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9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9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nástrojů bez označení</a:t>
            </a: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9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9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Optimalizace počtu nástrojů v kontejnerech - návrhy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cs-CZ" sz="9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cs-CZ" sz="9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10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506" y="297612"/>
            <a:ext cx="3355936" cy="5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942" y="83073"/>
            <a:ext cx="2506058" cy="88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45147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4117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3E1C666F-803B-A816-0FE5-07A32E79F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8117"/>
            <a:ext cx="9144000" cy="1890943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291" y="1334103"/>
            <a:ext cx="10566400" cy="594360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TextovéPole 10"/>
          <p:cNvSpPr txBox="1"/>
          <p:nvPr/>
        </p:nvSpPr>
        <p:spPr>
          <a:xfrm>
            <a:off x="1242203" y="810883"/>
            <a:ext cx="7712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Hygienický pas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5552"/>
            <a:ext cx="12127694" cy="8085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34" y="2971800"/>
            <a:ext cx="7072129" cy="464027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3099" y="1227115"/>
            <a:ext cx="4216437" cy="2566633"/>
          </a:xfrm>
          <a:prstGeom prst="rect">
            <a:avLst/>
          </a:prstGeom>
        </p:spPr>
      </p:pic>
      <p:pic>
        <p:nvPicPr>
          <p:cNvPr id="10" name="Obrázek 1" descr="image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142" y="131966"/>
            <a:ext cx="3236345" cy="81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ovéPole 8"/>
          <p:cNvSpPr txBox="1"/>
          <p:nvPr/>
        </p:nvSpPr>
        <p:spPr>
          <a:xfrm>
            <a:off x="905774" y="1604513"/>
            <a:ext cx="461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Značení nástrojů</a:t>
            </a:r>
          </a:p>
        </p:txBody>
      </p:sp>
    </p:spTree>
    <p:extLst>
      <p:ext uri="{BB962C8B-B14F-4D97-AF65-F5344CB8AC3E}">
        <p14:creationId xmlns:p14="http://schemas.microsoft.com/office/powerpoint/2010/main" val="5193677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3902" y="0"/>
            <a:ext cx="12192000" cy="9537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ovéPole 1"/>
          <p:cNvSpPr txBox="1"/>
          <p:nvPr/>
        </p:nvSpPr>
        <p:spPr>
          <a:xfrm>
            <a:off x="1069676" y="1949570"/>
            <a:ext cx="98082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Doba provedení kvalitní analýzy stavu nástrojů se pohybuje od 2 měsíců u menších nemocnic až po 12 měsíců a více    u FN a Holdingových nemocnic</a:t>
            </a:r>
          </a:p>
        </p:txBody>
      </p:sp>
      <p:pic>
        <p:nvPicPr>
          <p:cNvPr id="7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040" y="180681"/>
            <a:ext cx="2506058" cy="88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98225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32E99-43EB-D178-4250-A7AB25B0A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AA10459-44C4-F93F-FA4C-53572E7F63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508" y="21772"/>
            <a:ext cx="12192000" cy="9537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26D00249-5958-5CD0-2EA6-C55BC48F03BF}"/>
              </a:ext>
            </a:extLst>
          </p:cNvPr>
          <p:cNvSpPr txBox="1"/>
          <p:nvPr/>
        </p:nvSpPr>
        <p:spPr>
          <a:xfrm>
            <a:off x="8738559" y="7141909"/>
            <a:ext cx="316589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E8EAFDC-CF10-A9D9-EE26-395A07009F86}"/>
              </a:ext>
            </a:extLst>
          </p:cNvPr>
          <p:cNvSpPr/>
          <p:nvPr/>
        </p:nvSpPr>
        <p:spPr>
          <a:xfrm>
            <a:off x="858560" y="370825"/>
            <a:ext cx="9961840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benefity z analýzy: </a:t>
            </a:r>
          </a:p>
          <a:p>
            <a:pPr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002060"/>
                </a:solidFill>
              </a:rPr>
              <a:t>Přehled o skutečném stavu instrumentária</a:t>
            </a:r>
          </a:p>
          <a:p>
            <a:pPr fontAlgn="t">
              <a:lnSpc>
                <a:spcPct val="100000"/>
              </a:lnSpc>
            </a:pPr>
            <a:endParaRPr lang="cs-CZ" sz="2600" dirty="0">
              <a:solidFill>
                <a:srgbClr val="002060"/>
              </a:solidFill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002060"/>
                </a:solidFill>
              </a:rPr>
              <a:t>Identifikace nástrojů k výměně nebo opravě</a:t>
            </a:r>
          </a:p>
          <a:p>
            <a:pPr fontAlgn="t">
              <a:lnSpc>
                <a:spcPct val="100000"/>
              </a:lnSpc>
            </a:pPr>
            <a:endParaRPr lang="cs-CZ" sz="2600" dirty="0">
              <a:solidFill>
                <a:srgbClr val="002060"/>
              </a:solidFill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002060"/>
                </a:solidFill>
              </a:rPr>
              <a:t>Přesnější plánování investic a rozpočtu</a:t>
            </a:r>
          </a:p>
          <a:p>
            <a:pPr fontAlgn="t">
              <a:lnSpc>
                <a:spcPct val="100000"/>
              </a:lnSpc>
            </a:pPr>
            <a:endParaRPr lang="cs-CZ" sz="2600" dirty="0">
              <a:solidFill>
                <a:srgbClr val="002060"/>
              </a:solidFill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002060"/>
                </a:solidFill>
              </a:rPr>
              <a:t>Omezení ztrát a zbytečných nákupů</a:t>
            </a:r>
          </a:p>
          <a:p>
            <a:pPr fontAlgn="t">
              <a:lnSpc>
                <a:spcPct val="100000"/>
              </a:lnSpc>
            </a:pPr>
            <a:endParaRPr lang="cs-CZ" sz="2600" dirty="0">
              <a:solidFill>
                <a:srgbClr val="002060"/>
              </a:solidFill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002060"/>
                </a:solidFill>
              </a:rPr>
              <a:t>Snížení rizika použití poškozeného nebo opotřebeného nástroje</a:t>
            </a:r>
          </a:p>
          <a:p>
            <a:pPr fontAlgn="t">
              <a:lnSpc>
                <a:spcPct val="100000"/>
              </a:lnSpc>
            </a:pPr>
            <a:endParaRPr lang="cs-CZ" sz="2600" dirty="0">
              <a:solidFill>
                <a:srgbClr val="002060"/>
              </a:solidFill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002060"/>
                </a:solidFill>
              </a:rPr>
              <a:t>Kontrola životního cyklu nástrojů</a:t>
            </a:r>
          </a:p>
          <a:p>
            <a:pPr fontAlgn="t">
              <a:lnSpc>
                <a:spcPct val="100000"/>
              </a:lnSpc>
            </a:pPr>
            <a:endParaRPr lang="cs-CZ" sz="2600" dirty="0">
              <a:solidFill>
                <a:srgbClr val="002060"/>
              </a:solidFill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002060"/>
                </a:solidFill>
              </a:rPr>
              <a:t>Podpora souladu s MDR a auditními požadavky</a:t>
            </a: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cs-CZ" sz="2600" dirty="0">
              <a:solidFill>
                <a:srgbClr val="002060"/>
              </a:solidFill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002060"/>
                </a:solidFill>
              </a:rPr>
              <a:t>Efektivnější využití stávajícího instrumentária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1" descr="image001">
            <a:extLst>
              <a:ext uri="{FF2B5EF4-FFF2-40B4-BE49-F238E27FC236}">
                <a16:creationId xmlns:a16="http://schemas.microsoft.com/office/drawing/2014/main" id="{12F6DB86-F6CC-30E3-9432-454549850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942" y="83073"/>
            <a:ext cx="2506058" cy="88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41081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2E37-993D-7BBB-DAF9-2CB6B1B08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FC21F0B-3078-F1C3-2A93-93A430C23B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2E5F9BF5-E346-E514-FDFE-0690D849B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91109"/>
            <a:ext cx="8948468" cy="3827951"/>
          </a:xfrm>
        </p:spPr>
        <p:txBody>
          <a:bodyPr>
            <a:normAutofit/>
          </a:bodyPr>
          <a:lstStyle/>
          <a:p>
            <a:endParaRPr lang="cs-CZ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dál?</a:t>
            </a:r>
          </a:p>
          <a:p>
            <a:endParaRPr lang="cs-CZ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Zavedení systému správy chirurgických systémů (IMS)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Využít dat z analýzy</a:t>
            </a:r>
          </a:p>
        </p:txBody>
      </p:sp>
      <p:pic>
        <p:nvPicPr>
          <p:cNvPr id="10" name="Obrázek 1" descr="image001">
            <a:extLst>
              <a:ext uri="{FF2B5EF4-FFF2-40B4-BE49-F238E27FC236}">
                <a16:creationId xmlns:a16="http://schemas.microsoft.com/office/drawing/2014/main" id="{0C15BD1C-2839-D3C4-540C-FA260336A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506" y="297612"/>
            <a:ext cx="3355936" cy="5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" descr="image001">
            <a:extLst>
              <a:ext uri="{FF2B5EF4-FFF2-40B4-BE49-F238E27FC236}">
                <a16:creationId xmlns:a16="http://schemas.microsoft.com/office/drawing/2014/main" id="{ACE886B9-A178-EDFB-2EE0-90B6F0724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976" y="672860"/>
            <a:ext cx="2717321" cy="100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13519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4117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3E1C666F-803B-A816-0FE5-07A32E79F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8117"/>
            <a:ext cx="9144000" cy="1890943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291" y="1334103"/>
            <a:ext cx="10566400" cy="594360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TextovéPole 10"/>
          <p:cNvSpPr txBox="1"/>
          <p:nvPr/>
        </p:nvSpPr>
        <p:spPr>
          <a:xfrm>
            <a:off x="1242203" y="810883"/>
            <a:ext cx="7712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Hygienický pas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306" y="0"/>
            <a:ext cx="12127694" cy="8085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5" y="2259031"/>
            <a:ext cx="2853223" cy="4253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537" y="2478876"/>
            <a:ext cx="2978875" cy="4008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340" y="3568522"/>
            <a:ext cx="4768496" cy="2939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ovéPole 12"/>
          <p:cNvSpPr txBox="1"/>
          <p:nvPr/>
        </p:nvSpPr>
        <p:spPr>
          <a:xfrm>
            <a:off x="345100" y="841660"/>
            <a:ext cx="8529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Značení  sad nástrojů a kontejnerů</a:t>
            </a:r>
          </a:p>
        </p:txBody>
      </p:sp>
      <p:pic>
        <p:nvPicPr>
          <p:cNvPr id="19" name="Obrázek 1" descr="image00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129" y="-62649"/>
            <a:ext cx="2872599" cy="93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160103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076" y="0"/>
            <a:ext cx="12192000" cy="812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3106CC-A7F9-D93F-CCA3-4C22CF702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907" y="976545"/>
            <a:ext cx="10136036" cy="1997474"/>
          </a:xfrm>
        </p:spPr>
        <p:txBody>
          <a:bodyPr>
            <a:normAutofit/>
          </a:bodyPr>
          <a:lstStyle/>
          <a:p>
            <a:br>
              <a:rPr lang="cs-CZ" sz="55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endParaRPr lang="cs-CZ" sz="55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073" y="1499765"/>
            <a:ext cx="7537853" cy="503095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ovéPole 6"/>
          <p:cNvSpPr txBox="1"/>
          <p:nvPr/>
        </p:nvSpPr>
        <p:spPr>
          <a:xfrm>
            <a:off x="1107057" y="771298"/>
            <a:ext cx="9776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= kompletní digitální evidence v každém kroku procesu</a:t>
            </a:r>
          </a:p>
        </p:txBody>
      </p:sp>
      <p:pic>
        <p:nvPicPr>
          <p:cNvPr id="8" name="Obrázek 1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04" y="205610"/>
            <a:ext cx="2976113" cy="77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30506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E41CB-F3A2-7DC4-C6DA-5BDE938B2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F2BD3F7-D3A1-E538-6B7A-54B117FCB5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5" y="0"/>
            <a:ext cx="12192000" cy="8128000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B2EF7EC3-F8B7-9BD7-0300-35E575F88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133" y="1043796"/>
            <a:ext cx="9144000" cy="654375"/>
          </a:xfrm>
        </p:spPr>
        <p:txBody>
          <a:bodyPr>
            <a:normAutofit/>
          </a:bodyPr>
          <a:lstStyle/>
          <a:p>
            <a:pPr algn="l"/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digitální evidence / síta, nástroje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44198E8-C6B8-746E-C19E-F86807876C71}"/>
              </a:ext>
            </a:extLst>
          </p:cNvPr>
          <p:cNvSpPr/>
          <p:nvPr/>
        </p:nvSpPr>
        <p:spPr>
          <a:xfrm>
            <a:off x="9608438" y="-905773"/>
            <a:ext cx="2235630" cy="98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5B79303-4548-453A-0352-3AAB7F12C665}"/>
              </a:ext>
            </a:extLst>
          </p:cNvPr>
          <p:cNvSpPr/>
          <p:nvPr/>
        </p:nvSpPr>
        <p:spPr>
          <a:xfrm>
            <a:off x="474453" y="-905774"/>
            <a:ext cx="2199736" cy="1043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2634A56-50AA-AA34-129D-71A388424180}"/>
              </a:ext>
            </a:extLst>
          </p:cNvPr>
          <p:cNvSpPr txBox="1"/>
          <p:nvPr/>
        </p:nvSpPr>
        <p:spPr>
          <a:xfrm>
            <a:off x="1156578" y="2055519"/>
            <a:ext cx="90491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Výrobce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UDI-DI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UDI Direct </a:t>
            </a:r>
            <a:r>
              <a:rPr lang="cs-CZ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Marking</a:t>
            </a: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Sériové číslo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Datum pořízení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sterilizačních cyklů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Opravy a servis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Umístění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Datum vyřazení</a:t>
            </a:r>
          </a:p>
          <a:p>
            <a:pPr algn="just"/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Obrázek 1" descr="image001">
            <a:extLst>
              <a:ext uri="{FF2B5EF4-FFF2-40B4-BE49-F238E27FC236}">
                <a16:creationId xmlns:a16="http://schemas.microsoft.com/office/drawing/2014/main" id="{B877F525-FA1C-8B61-8986-C867F5660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769" y="165483"/>
            <a:ext cx="2927231" cy="921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657640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926F-5F65-0298-C93A-5CE5001F3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8D768A9-AD87-DB30-483C-4210814AB8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5" y="0"/>
            <a:ext cx="12192000" cy="8128000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5337A45C-A6CD-8505-03F0-2E00BF59E5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133" y="1043796"/>
            <a:ext cx="9144000" cy="654375"/>
          </a:xfrm>
        </p:spPr>
        <p:txBody>
          <a:bodyPr>
            <a:normAutofit/>
          </a:bodyPr>
          <a:lstStyle/>
          <a:p>
            <a:pPr algn="l"/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- Dohledatelnost napříč celým procesem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44D344A-AED0-2602-CFB6-59762B682F61}"/>
              </a:ext>
            </a:extLst>
          </p:cNvPr>
          <p:cNvSpPr/>
          <p:nvPr/>
        </p:nvSpPr>
        <p:spPr>
          <a:xfrm>
            <a:off x="9608438" y="-905773"/>
            <a:ext cx="2235630" cy="98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2FA6189-30F5-13B8-C333-460CCED7CE44}"/>
              </a:ext>
            </a:extLst>
          </p:cNvPr>
          <p:cNvSpPr/>
          <p:nvPr/>
        </p:nvSpPr>
        <p:spPr>
          <a:xfrm>
            <a:off x="474453" y="-905774"/>
            <a:ext cx="2199736" cy="1043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E298E7E4-AFBA-4993-C0AC-7C2AAC2077FF}"/>
              </a:ext>
            </a:extLst>
          </p:cNvPr>
          <p:cNvSpPr txBox="1"/>
          <p:nvPr/>
        </p:nvSpPr>
        <p:spPr>
          <a:xfrm>
            <a:off x="1156578" y="2055519"/>
            <a:ext cx="90491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</a:t>
            </a:r>
          </a:p>
          <a:p>
            <a:pPr algn="just"/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Operační výkon</a:t>
            </a:r>
          </a:p>
          <a:p>
            <a:pPr algn="just"/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Konkrétní nástroj</a:t>
            </a:r>
          </a:p>
          <a:p>
            <a:pPr algn="just"/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Historie sterilizačního cyklu</a:t>
            </a:r>
          </a:p>
          <a:p>
            <a:pPr algn="just"/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Obrázek 1" descr="image001">
            <a:extLst>
              <a:ext uri="{FF2B5EF4-FFF2-40B4-BE49-F238E27FC236}">
                <a16:creationId xmlns:a16="http://schemas.microsoft.com/office/drawing/2014/main" id="{DEB4D346-2170-8077-D2C2-4982C7E46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769" y="165483"/>
            <a:ext cx="2927231" cy="921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265826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3175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1524000" y="342198"/>
            <a:ext cx="9144000" cy="796489"/>
          </a:xfrm>
        </p:spPr>
        <p:txBody>
          <a:bodyPr>
            <a:normAutofit fontScale="90000"/>
          </a:bodyPr>
          <a:lstStyle/>
          <a:p>
            <a:pPr algn="just"/>
            <a:br>
              <a:rPr lang="cs-CZ" sz="4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44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474453" y="-905774"/>
            <a:ext cx="2199736" cy="1043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>
            <a:off x="1524000" y="2372264"/>
            <a:ext cx="93970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Exkluzívní distributor ASANUS pro ČR a Maďarsko</a:t>
            </a:r>
          </a:p>
          <a:p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Díky této spolupráci můžeme nabídnout klientům kvalitní chirurgické nástroje, sterilizační kontejnery a logistické softwarové řešení</a:t>
            </a:r>
          </a:p>
          <a:p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ASANUS </a:t>
            </a:r>
            <a:r>
              <a:rPr lang="cs-CZ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BarCon</a:t>
            </a: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Vlastní odborný a implementační tým </a:t>
            </a:r>
          </a:p>
        </p:txBody>
      </p:sp>
      <p:pic>
        <p:nvPicPr>
          <p:cNvPr id="10" name="Obrázek 1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180" y="439947"/>
            <a:ext cx="3383820" cy="1094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344778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5" y="0"/>
            <a:ext cx="12192000" cy="8128000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1109133" y="1043796"/>
            <a:ext cx="9144000" cy="1144719"/>
          </a:xfrm>
        </p:spPr>
        <p:txBody>
          <a:bodyPr>
            <a:normAutofit/>
          </a:bodyPr>
          <a:lstStyle/>
          <a:p>
            <a:pPr algn="l"/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Portfolio společnosti Promedica</a:t>
            </a:r>
          </a:p>
        </p:txBody>
      </p:sp>
      <p:sp>
        <p:nvSpPr>
          <p:cNvPr id="6" name="Obdélník 5"/>
          <p:cNvSpPr/>
          <p:nvPr/>
        </p:nvSpPr>
        <p:spPr>
          <a:xfrm>
            <a:off x="9608438" y="-905773"/>
            <a:ext cx="2235630" cy="98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474453" y="-905774"/>
            <a:ext cx="2199736" cy="1043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>
            <a:off x="1109133" y="2904659"/>
            <a:ext cx="90491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Chirurgické nástroje ASANUS - vývoj, výroba, prodej, servis</a:t>
            </a:r>
          </a:p>
          <a:p>
            <a:pPr algn="just"/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Patentovaná technologie </a:t>
            </a:r>
            <a:r>
              <a:rPr lang="cs-CZ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splintTag</a:t>
            </a: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Analýzy OP nástrojů</a:t>
            </a:r>
          </a:p>
          <a:p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Informační technologie s logistickým softwarem </a:t>
            </a:r>
            <a:r>
              <a:rPr lang="cs-CZ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BarCon</a:t>
            </a: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1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769" y="165483"/>
            <a:ext cx="2927231" cy="921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F1E02C7-EC5D-EE90-34B3-8FE43AEAB2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1060" y="5684073"/>
            <a:ext cx="5434642" cy="17311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605197284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C5F7B-F963-FD92-8805-52DF71717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C89010BC-08B1-7889-A2A1-90BC68F662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5" y="32658"/>
            <a:ext cx="12192000" cy="8128000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2DE7194A-757B-DC7D-3D84-2D2F5F246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133" y="1043796"/>
            <a:ext cx="9144000" cy="1144719"/>
          </a:xfrm>
        </p:spPr>
        <p:txBody>
          <a:bodyPr>
            <a:normAutofit fontScale="90000"/>
          </a:bodyPr>
          <a:lstStyle/>
          <a:p>
            <a:pPr algn="l"/>
            <a:r>
              <a:rPr lang="cs-CZ" sz="3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5300" dirty="0" err="1">
                <a:solidFill>
                  <a:srgbClr val="002060"/>
                </a:solidFill>
              </a:rPr>
              <a:t>splintTag</a:t>
            </a:r>
            <a:r>
              <a:rPr lang="cs-CZ" sz="5300" dirty="0">
                <a:solidFill>
                  <a:srgbClr val="002060"/>
                </a:solidFill>
              </a:rPr>
              <a:t> ®</a:t>
            </a:r>
            <a:br>
              <a:rPr lang="cs-CZ" dirty="0">
                <a:solidFill>
                  <a:srgbClr val="002060"/>
                </a:solidFill>
              </a:rPr>
            </a:br>
            <a:r>
              <a:rPr lang="cs-CZ" dirty="0">
                <a:solidFill>
                  <a:srgbClr val="002060"/>
                </a:solidFill>
              </a:rPr>
              <a:t>             </a:t>
            </a:r>
            <a:r>
              <a:rPr lang="cs-CZ" sz="2700" dirty="0">
                <a:solidFill>
                  <a:srgbClr val="002060"/>
                </a:solidFill>
              </a:rPr>
              <a:t>základ plné </a:t>
            </a:r>
            <a:r>
              <a:rPr lang="cs-CZ" sz="2700" dirty="0" err="1">
                <a:solidFill>
                  <a:srgbClr val="002060"/>
                </a:solidFill>
              </a:rPr>
              <a:t>traceability</a:t>
            </a:r>
            <a:r>
              <a:rPr lang="cs-CZ" sz="2700" dirty="0">
                <a:solidFill>
                  <a:srgbClr val="002060"/>
                </a:solidFill>
              </a:rPr>
              <a:t> operačních nástrojů</a:t>
            </a:r>
            <a:br>
              <a:rPr lang="cs-CZ" dirty="0"/>
            </a:br>
            <a:endParaRPr lang="cs-CZ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B8699C8-30D1-5EF5-A08C-67128AE4394A}"/>
              </a:ext>
            </a:extLst>
          </p:cNvPr>
          <p:cNvSpPr/>
          <p:nvPr/>
        </p:nvSpPr>
        <p:spPr>
          <a:xfrm>
            <a:off x="9608438" y="-905773"/>
            <a:ext cx="2235630" cy="98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8FF6802-8B0C-E05F-89B6-03A146159305}"/>
              </a:ext>
            </a:extLst>
          </p:cNvPr>
          <p:cNvSpPr/>
          <p:nvPr/>
        </p:nvSpPr>
        <p:spPr>
          <a:xfrm>
            <a:off x="474453" y="-905774"/>
            <a:ext cx="2199736" cy="1043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2366A51-A628-8A34-1D11-D704267EE8EE}"/>
              </a:ext>
            </a:extLst>
          </p:cNvPr>
          <p:cNvSpPr txBox="1"/>
          <p:nvPr/>
        </p:nvSpPr>
        <p:spPr>
          <a:xfrm>
            <a:off x="1109133" y="2689064"/>
            <a:ext cx="90491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Integrovaný RFID čip odolný vůči sterilizačním procesům </a:t>
            </a:r>
          </a:p>
          <a:p>
            <a:pPr algn="just"/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Jedinečná identifikace každého nástroje bez rizika záměny</a:t>
            </a:r>
          </a:p>
          <a:p>
            <a:pPr algn="just"/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Nepřetržitý záznam všech procesních kroků </a:t>
            </a:r>
          </a:p>
          <a:p>
            <a:pPr algn="just"/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požadavků MDR na identifikaci a sledovatelnost</a:t>
            </a:r>
          </a:p>
        </p:txBody>
      </p:sp>
      <p:pic>
        <p:nvPicPr>
          <p:cNvPr id="10" name="Obrázek 1" descr="image001">
            <a:extLst>
              <a:ext uri="{FF2B5EF4-FFF2-40B4-BE49-F238E27FC236}">
                <a16:creationId xmlns:a16="http://schemas.microsoft.com/office/drawing/2014/main" id="{7D32F0C9-9996-9B83-B303-7735C63A0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769" y="165483"/>
            <a:ext cx="2927231" cy="921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EDBBD45A-7AAE-2C49-28F5-A2C8BD9C68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1060" y="5684073"/>
            <a:ext cx="5434642" cy="17311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1867341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ADA0A-2F8E-9657-0EF7-83DD6EA32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040077C-A78A-57BF-2E20-59A2233576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61" y="0"/>
            <a:ext cx="12192000" cy="8128000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61903389-E7AB-3CC4-DF10-8B2D5A9EF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5847" y="367175"/>
            <a:ext cx="9144000" cy="1144719"/>
          </a:xfrm>
        </p:spPr>
        <p:txBody>
          <a:bodyPr>
            <a:normAutofit/>
          </a:bodyPr>
          <a:lstStyle/>
          <a:p>
            <a:pPr algn="l"/>
            <a:r>
              <a:rPr lang="cs-CZ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benefity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B716856-7640-19F3-2993-E02002F1BB07}"/>
              </a:ext>
            </a:extLst>
          </p:cNvPr>
          <p:cNvSpPr/>
          <p:nvPr/>
        </p:nvSpPr>
        <p:spPr>
          <a:xfrm>
            <a:off x="9608438" y="-905773"/>
            <a:ext cx="2235630" cy="98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865A078-6622-2610-226B-EDAD0C45A364}"/>
              </a:ext>
            </a:extLst>
          </p:cNvPr>
          <p:cNvSpPr/>
          <p:nvPr/>
        </p:nvSpPr>
        <p:spPr>
          <a:xfrm>
            <a:off x="474453" y="-905774"/>
            <a:ext cx="2199736" cy="1043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A5D2D7F-4BED-6E41-4A1A-19429BBF62B9}"/>
              </a:ext>
            </a:extLst>
          </p:cNvPr>
          <p:cNvSpPr txBox="1"/>
          <p:nvPr/>
        </p:nvSpPr>
        <p:spPr>
          <a:xfrm>
            <a:off x="993292" y="1801842"/>
            <a:ext cx="100557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endParaRPr lang="cs-CZ" sz="2400" dirty="0">
              <a:solidFill>
                <a:srgbClr val="002060"/>
              </a:solidFill>
            </a:endParaRPr>
          </a:p>
          <a:p>
            <a:pPr fontAlgn="t">
              <a:lnSpc>
                <a:spcPct val="100000"/>
              </a:lnSpc>
            </a:pPr>
            <a:r>
              <a:rPr lang="cs-CZ" sz="2800" b="1" dirty="0">
                <a:solidFill>
                  <a:srgbClr val="002060"/>
                </a:solidFill>
              </a:rPr>
              <a:t>Celé síto je identifikováno jediným průchodem RFID branou</a:t>
            </a:r>
          </a:p>
          <a:p>
            <a:pPr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</a:rPr>
              <a:t>Okamžitá kontrola kompletnosti instrumentária</a:t>
            </a:r>
          </a:p>
          <a:p>
            <a:pPr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</a:rPr>
              <a:t>Automatické odhalení chybějících nástrojů</a:t>
            </a:r>
          </a:p>
          <a:p>
            <a:pPr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</a:rPr>
              <a:t>Přehled o počtu sterilizačních cyklů každého nástroje</a:t>
            </a:r>
          </a:p>
          <a:p>
            <a:pPr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</a:rPr>
              <a:t>Informace o posledním použití a aktuálním umístění nástroje</a:t>
            </a:r>
          </a:p>
          <a:p>
            <a:pPr fontAlgn="t">
              <a:lnSpc>
                <a:spcPct val="100000"/>
              </a:lnSpc>
            </a:pPr>
            <a:endParaRPr lang="cs-CZ" sz="2400" dirty="0">
              <a:solidFill>
                <a:srgbClr val="002060"/>
              </a:solidFill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2060"/>
                </a:solidFill>
              </a:rPr>
              <a:t>Eliminace ručního přepočítávání a lidských chyb</a:t>
            </a:r>
          </a:p>
        </p:txBody>
      </p:sp>
      <p:pic>
        <p:nvPicPr>
          <p:cNvPr id="10" name="Obrázek 1" descr="image001">
            <a:extLst>
              <a:ext uri="{FF2B5EF4-FFF2-40B4-BE49-F238E27FC236}">
                <a16:creationId xmlns:a16="http://schemas.microsoft.com/office/drawing/2014/main" id="{3F480849-43DB-D8A3-8D1A-16916162B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769" y="165483"/>
            <a:ext cx="2927231" cy="921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16CB91A-5FA5-D454-CAE4-A129FA0705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010" y="249437"/>
            <a:ext cx="4625198" cy="147330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262662847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D8CF7A1-4D93-0258-9938-1B629434EB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6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9537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áze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666" y="272854"/>
            <a:ext cx="2506058" cy="88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2450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9450</TotalTime>
  <Words>826</Words>
  <Application>Microsoft Office PowerPoint</Application>
  <PresentationFormat>Širokoúhlá obrazovka</PresentationFormat>
  <Paragraphs>226</Paragraphs>
  <Slides>24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Poppins</vt:lpstr>
      <vt:lpstr>Source Sans Pro</vt:lpstr>
      <vt:lpstr>Tahoma</vt:lpstr>
      <vt:lpstr>Wingdings</vt:lpstr>
      <vt:lpstr>Motiv Office</vt:lpstr>
      <vt:lpstr>        Reálný stav operačních nástrojů v  nemocnicích a připravenost na legislativu MDR</vt:lpstr>
      <vt:lpstr>Prezentace aplikace PowerPoint</vt:lpstr>
      <vt:lpstr>Prezentace aplikace PowerPoint</vt:lpstr>
      <vt:lpstr> </vt:lpstr>
      <vt:lpstr> </vt:lpstr>
      <vt:lpstr> </vt:lpstr>
      <vt:lpstr> </vt:lpstr>
      <vt:lpstr> </vt:lpstr>
      <vt:lpstr>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</vt:lpstr>
      <vt:lpstr>IMS digitální evidence / síta, nástroje</vt:lpstr>
      <vt:lpstr>IMS - Dohledatelnost napříč celým procesem</vt:lpstr>
      <vt:lpstr> </vt:lpstr>
      <vt:lpstr>Portfolio společnosti Promedica</vt:lpstr>
      <vt:lpstr>Technologie splintTag ®              základ plné traceability operačních nástrojů </vt:lpstr>
      <vt:lpstr>Hlavní benefity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Halama Václav - Promedica Praha</dc:creator>
  <cp:lastModifiedBy>Halama Václav - Promedica Praha</cp:lastModifiedBy>
  <cp:revision>33</cp:revision>
  <cp:lastPrinted>2026-10-13T19:20:35Z</cp:lastPrinted>
  <dcterms:created xsi:type="dcterms:W3CDTF">2026-09-20T13:39:12Z</dcterms:created>
  <dcterms:modified xsi:type="dcterms:W3CDTF">2026-10-13T19:22:56Z</dcterms:modified>
</cp:coreProperties>
</file>