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63" r:id="rId2"/>
    <p:sldId id="545" r:id="rId3"/>
    <p:sldId id="557" r:id="rId4"/>
    <p:sldId id="550" r:id="rId5"/>
    <p:sldId id="558" r:id="rId6"/>
    <p:sldId id="559" r:id="rId7"/>
    <p:sldId id="553" r:id="rId8"/>
    <p:sldId id="554" r:id="rId9"/>
    <p:sldId id="560" r:id="rId10"/>
    <p:sldId id="421" r:id="rId11"/>
    <p:sldId id="434" r:id="rId12"/>
    <p:sldId id="555" r:id="rId13"/>
    <p:sldId id="394" r:id="rId14"/>
    <p:sldId id="561" r:id="rId15"/>
    <p:sldId id="564" r:id="rId16"/>
    <p:sldId id="577" r:id="rId17"/>
    <p:sldId id="565" r:id="rId18"/>
    <p:sldId id="568" r:id="rId19"/>
    <p:sldId id="569" r:id="rId20"/>
    <p:sldId id="570" r:id="rId21"/>
    <p:sldId id="572" r:id="rId22"/>
    <p:sldId id="573" r:id="rId23"/>
    <p:sldId id="575" r:id="rId24"/>
    <p:sldId id="576" r:id="rId25"/>
    <p:sldId id="578" r:id="rId26"/>
    <p:sldId id="574" r:id="rId27"/>
    <p:sldId id="567" r:id="rId28"/>
    <p:sldId id="529" r:id="rId29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AC7B"/>
    <a:srgbClr val="00CC99"/>
    <a:srgbClr val="00CC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BB061B-9FA5-46FA-9378-EE26B8045679}" v="50" dt="2024-05-07T07:00:25.740"/>
    <p1510:client id="{5C39F6CE-F045-4F38-A29D-5F88BF850628}" v="41" dt="2024-05-06T13:19:53.6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76" autoAdjust="0"/>
    <p:restoredTop sz="94660"/>
  </p:normalViewPr>
  <p:slideViewPr>
    <p:cSldViewPr>
      <p:cViewPr varScale="1">
        <p:scale>
          <a:sx n="85" d="100"/>
          <a:sy n="85" d="100"/>
        </p:scale>
        <p:origin x="1661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CA148-C291-4109-9E6B-910D39726CBE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3FFB6-8044-4D16-8BD6-BC5C5E5BC8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2000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4C50C-9DD9-4F6B-99AB-AEEC4ECDC216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A4756-DA8F-41B7-805D-C4A84E138D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0780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A4756-DA8F-41B7-805D-C4A84E138D0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018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A4756-DA8F-41B7-805D-C4A84E138D0A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4726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A4756-DA8F-41B7-805D-C4A84E138D0A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461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658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980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485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4895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270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235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747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987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46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412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2567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C900F-F388-42D8-ADF8-1FBD0E3EDAA7}" type="datetimeFigureOut">
              <a:rPr lang="cs-CZ" smtClean="0"/>
              <a:t>11.10.2026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7729A-53E1-4B2C-9E9B-F95AE75AEF6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483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6144504"/>
            <a:ext cx="9144000" cy="738664"/>
          </a:xfrm>
          <a:prstGeom prst="rect">
            <a:avLst/>
          </a:prstGeom>
          <a:solidFill>
            <a:srgbClr val="32AC7B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>
            <a:off x="7563391" y="6513836"/>
            <a:ext cx="1559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www.khslbc.cz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250631" y="898876"/>
            <a:ext cx="8640960" cy="87823"/>
          </a:xfrm>
          <a:prstGeom prst="rect">
            <a:avLst/>
          </a:prstGeom>
          <a:solidFill>
            <a:srgbClr val="32AC7B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TextovéPole 14"/>
          <p:cNvSpPr txBox="1"/>
          <p:nvPr/>
        </p:nvSpPr>
        <p:spPr>
          <a:xfrm>
            <a:off x="5436096" y="166775"/>
            <a:ext cx="3585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KRAJSKÁ HYGIENICKÁ STANICE </a:t>
            </a:r>
          </a:p>
          <a:p>
            <a:r>
              <a:rPr lang="cs-CZ" dirty="0"/>
              <a:t>Libereckého kraje se sídlem v Liberci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54"/>
            <a:ext cx="1202577" cy="839730"/>
          </a:xfrm>
          <a:prstGeom prst="rect">
            <a:avLst/>
          </a:prstGeom>
        </p:spPr>
      </p:pic>
      <p:sp>
        <p:nvSpPr>
          <p:cNvPr id="7" name="TextovéPole 1">
            <a:extLst>
              <a:ext uri="{FF2B5EF4-FFF2-40B4-BE49-F238E27FC236}">
                <a16:creationId xmlns:a16="http://schemas.microsoft.com/office/drawing/2014/main" id="{3C84F56A-A2E3-4823-8802-A23E34C10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268413"/>
            <a:ext cx="76327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</a:pPr>
            <a:endParaRPr lang="cs-CZ" altLang="cs-CZ" sz="2400" dirty="0"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0"/>
              </a:spcBef>
              <a:buNone/>
            </a:pPr>
            <a:r>
              <a:rPr lang="cs-CZ" sz="2400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Sterilizace – závady zjištěné při kontrolách ambulantních zařízení. Problém s ektoparazity a švábovitým hmyzem v ubytovnách - obchodníci s lidskou bídou.  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endParaRPr lang="cs-CZ" altLang="cs-CZ" sz="2400" baseline="30000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0"/>
              </a:spcBef>
              <a:buFontTx/>
              <a:buNone/>
            </a:pPr>
            <a:endParaRPr lang="cs-CZ" altLang="cs-CZ" sz="1800" baseline="30000" dirty="0"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spcBef>
                <a:spcPts val="0"/>
              </a:spcBef>
              <a:buNone/>
            </a:pP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D. Kafková 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1</a:t>
            </a: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,  O. Vondráček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1 </a:t>
            </a: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, M. Součková 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1</a:t>
            </a: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, M. Ceé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1</a:t>
            </a: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, 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 </a:t>
            </a: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P. Soukup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2</a:t>
            </a: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, J. Tomaščík</a:t>
            </a:r>
            <a:r>
              <a:rPr lang="cs-CZ" altLang="cs-CZ" sz="1600" baseline="30000" dirty="0">
                <a:latin typeface="Calibri" pitchFamily="34" charset="0"/>
                <a:cs typeface="Calibri" pitchFamily="34" charset="0"/>
              </a:rPr>
              <a:t>3</a:t>
            </a: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cs-CZ" altLang="cs-CZ" sz="1600" dirty="0">
                <a:latin typeface="Calibri" pitchFamily="34" charset="0"/>
                <a:cs typeface="Calibri" pitchFamily="34" charset="0"/>
              </a:rPr>
              <a:t>    </a:t>
            </a: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cs-CZ" altLang="cs-CZ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cs-CZ" alt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Krajská hygienická stanice Libereckého kraje se sídlem v Liberci</a:t>
            </a: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cs-CZ" altLang="cs-CZ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cs-CZ" alt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LIDEZIN CZ s.r.o.</a:t>
            </a:r>
            <a:endParaRPr lang="cs-CZ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cs-CZ" altLang="cs-CZ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3</a:t>
            </a:r>
            <a:r>
              <a:rPr lang="cs-CZ" alt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cs-CZ" altLang="cs-CZ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Delib</a:t>
            </a:r>
            <a:r>
              <a:rPr lang="cs-CZ" alt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s.r.o.</a:t>
            </a:r>
          </a:p>
          <a:p>
            <a:pPr algn="just" eaLnBrk="1" hangingPunct="1">
              <a:spcBef>
                <a:spcPts val="0"/>
              </a:spcBef>
              <a:buFontTx/>
              <a:buNone/>
            </a:pPr>
            <a:r>
              <a:rPr lang="cs-CZ" altLang="cs-CZ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                        </a:t>
            </a:r>
            <a:r>
              <a:rPr lang="cs-CZ" altLang="cs-CZ" sz="1800" dirty="0">
                <a:latin typeface="Calibri" pitchFamily="34" charset="0"/>
                <a:cs typeface="Calibri" pitchFamily="34" charset="0"/>
              </a:rPr>
              <a:t>XX. Výroční konference CSS – Brno 2026</a:t>
            </a:r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cs-CZ" altLang="cs-CZ" sz="1800" dirty="0">
                <a:latin typeface="Calibri" pitchFamily="34" charset="0"/>
                <a:cs typeface="Calibri" pitchFamily="34" charset="0"/>
              </a:rPr>
              <a:t>13. - 14. 10. 2026 </a:t>
            </a:r>
          </a:p>
        </p:txBody>
      </p:sp>
    </p:spTree>
    <p:extLst>
      <p:ext uri="{BB962C8B-B14F-4D97-AF65-F5344CB8AC3E}">
        <p14:creationId xmlns:p14="http://schemas.microsoft.com/office/powerpoint/2010/main" val="4220112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9840" y="291705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SZD v ambulantních zařízeních – „sterilizační technika“    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fontScale="85000" lnSpcReduction="20000"/>
          </a:bodyPr>
          <a:lstStyle/>
          <a:p>
            <a:pPr marL="0" indent="0" eaLnBrk="1" hangingPunct="1">
              <a:buNone/>
            </a:pPr>
            <a:endParaRPr lang="cs-CZ" alt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cs-CZ" sz="2200" dirty="0">
                <a:effectLst/>
                <a:ea typeface="Calibri" panose="020F0502020204030204" pitchFamily="34" charset="0"/>
              </a:rPr>
              <a:t>Zdravotnické prostředky </a:t>
            </a:r>
            <a:r>
              <a:rPr lang="cs-CZ" sz="2200" b="1" dirty="0">
                <a:effectLst/>
                <a:ea typeface="Calibri" panose="020F0502020204030204" pitchFamily="34" charset="0"/>
              </a:rPr>
              <a:t>uvedené na trh firmou BMT před rokem 1998  (před účinností zákona o zdravotnických prostředcích č. 89/2021 nesplňují zákonné požadavky</a:t>
            </a:r>
            <a:r>
              <a:rPr lang="cs-CZ" sz="2200" dirty="0">
                <a:effectLst/>
                <a:ea typeface="Calibri" panose="020F0502020204030204" pitchFamily="34" charset="0"/>
              </a:rPr>
              <a:t> na jejich provoz. </a:t>
            </a:r>
          </a:p>
          <a:p>
            <a:pPr algn="just"/>
            <a:r>
              <a:rPr lang="cs-CZ" sz="2200" u="sng" dirty="0">
                <a:effectLst/>
                <a:ea typeface="Calibri" panose="020F0502020204030204" pitchFamily="34" charset="0"/>
              </a:rPr>
              <a:t>Výroba sterilizátorů modelové řady HS </a:t>
            </a:r>
            <a:r>
              <a:rPr lang="cs-CZ" sz="2200" dirty="0">
                <a:effectLst/>
                <a:ea typeface="Calibri" panose="020F0502020204030204" pitchFamily="34" charset="0"/>
              </a:rPr>
              <a:t>byla ukončena ke dni 31.12.1994, tyto přístroje není možné dále používat. Pokud zákonné požadavky nesplňují, nejsou bezpečné a </a:t>
            </a:r>
            <a:r>
              <a:rPr lang="cs-CZ" sz="2200" b="1" dirty="0">
                <a:effectLst/>
                <a:ea typeface="Calibri" panose="020F0502020204030204" pitchFamily="34" charset="0"/>
              </a:rPr>
              <a:t>nelze kontrolovat jejich účinnost dle platné legislativy</a:t>
            </a:r>
            <a:r>
              <a:rPr lang="cs-CZ" sz="2200" dirty="0">
                <a:effectLst/>
                <a:ea typeface="Calibri" panose="020F0502020204030204" pitchFamily="34" charset="0"/>
              </a:rPr>
              <a:t>. Týká se to zejména sterilizátorů modelové řady </a:t>
            </a:r>
            <a:r>
              <a:rPr lang="cs-CZ" sz="2200" b="1" dirty="0">
                <a:effectLst/>
                <a:ea typeface="Calibri" panose="020F0502020204030204" pitchFamily="34" charset="0"/>
              </a:rPr>
              <a:t>HS a </a:t>
            </a:r>
            <a:r>
              <a:rPr lang="cs-CZ" sz="2200" b="1" dirty="0" err="1">
                <a:effectLst/>
                <a:ea typeface="Calibri" panose="020F0502020204030204" pitchFamily="34" charset="0"/>
              </a:rPr>
              <a:t>Sterimat</a:t>
            </a:r>
            <a:r>
              <a:rPr lang="cs-CZ" sz="2200" dirty="0">
                <a:effectLst/>
                <a:ea typeface="Calibri" panose="020F0502020204030204" pitchFamily="34" charset="0"/>
              </a:rPr>
              <a:t>, též horkovzdušných sterilizátorů bez cirkulace vzduchu, které jsou používány v některých provozovnách péče o tělo (pedikúry). </a:t>
            </a:r>
          </a:p>
          <a:p>
            <a:pPr algn="just"/>
            <a:r>
              <a:rPr lang="cs-CZ" sz="2200" dirty="0">
                <a:effectLst/>
                <a:ea typeface="Calibri" panose="020F0502020204030204" pitchFamily="34" charset="0"/>
              </a:rPr>
              <a:t>Lze používat pouze přístroje s označením shody CE...., ke kterým je vystaveno prohlášení o shodě.</a:t>
            </a:r>
          </a:p>
          <a:p>
            <a:pPr algn="just"/>
            <a:r>
              <a:rPr lang="cs-CZ" sz="2200" dirty="0">
                <a:effectLst/>
                <a:ea typeface="Calibri" panose="020F0502020204030204" pitchFamily="34" charset="0"/>
              </a:rPr>
              <a:t>Při zjištění používání těchto přístrojů platí zákaz pro porušení zákona a nesplnění zákonných požadavků na poskytování zdravotních služeb dle zákona č. </a:t>
            </a:r>
            <a:r>
              <a:rPr lang="cs-CZ" sz="2200" kern="0" dirty="0">
                <a:solidFill>
                  <a:srgbClr val="23232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375/2022 Sb., o zdravotnických prostředcích a diagnostických zdravotnických prostředcích in vitro</a:t>
            </a:r>
            <a:r>
              <a:rPr lang="cs-CZ" sz="2200" dirty="0">
                <a:effectLst/>
                <a:ea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cs-CZ" sz="2200" dirty="0">
                <a:effectLst/>
                <a:ea typeface="Calibri" panose="020F0502020204030204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cs-C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endParaRPr lang="cs-CZ" alt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/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215501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E3B74394-E140-0539-1CC4-FFC7E7552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SZD v ambulantních zařízeních – „sterilizační technika“ </a:t>
            </a:r>
            <a:endParaRPr lang="cs-CZ" sz="2400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9B3777B3-153B-C336-B798-F01DB8E60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Kontroly účinnosti sterilizačních přístrojů biologickými, chemickými a fyzikálními systémy se dle </a:t>
            </a:r>
            <a:r>
              <a:rPr lang="cs-CZ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vyhl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č. 306/2012 Sb., o podmínkách předcházení vzniku a šíření infekčních onemocnění a o hygienických požadavcích na provoz zdravotnických zařízení a vybraných zařízení sociálních služeb, ve znění pozdějších předpisů, </a:t>
            </a:r>
            <a:r>
              <a:rPr lang="cs-CZ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provádějí na přístrojích, které splňují požadavky na používání při poskytování zdravotnických služeb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cs-CZ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cs-CZ" sz="2000" u="sng" dirty="0">
              <a:effectLst/>
              <a:ea typeface="Calibri" panose="020F0502020204030204" pitchFamily="34" charset="0"/>
            </a:endParaRPr>
          </a:p>
          <a:p>
            <a:pPr algn="just"/>
            <a:r>
              <a:rPr lang="cs-CZ" sz="2000" u="sng" dirty="0">
                <a:effectLst/>
                <a:ea typeface="Calibri" panose="020F0502020204030204" pitchFamily="34" charset="0"/>
              </a:rPr>
              <a:t>SOP pro kontrolu účinnosti musí být zpracovány v souladu s platnou legislativou. </a:t>
            </a:r>
            <a:endParaRPr lang="cs-CZ" sz="2000" dirty="0">
              <a:effectLst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cs-CZ" sz="2000" dirty="0">
                <a:effectLst/>
                <a:ea typeface="Calibri" panose="020F0502020204030204" pitchFamily="34" charset="0"/>
              </a:rPr>
              <a:t> </a:t>
            </a:r>
          </a:p>
          <a:p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A6B65BB9-EEAE-D35B-26C2-AB1C6B534217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FE0EB11-D641-EB27-4007-D9B92F3F6CB8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1385031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6A6CD7-22E2-7226-A964-F10B4E7FC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SZD v ambulantních zařízeních – „sterilizační technika“ </a:t>
            </a:r>
            <a:endParaRPr lang="cs-CZ" sz="2400" dirty="0"/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CDA4723B-C6DE-420F-069E-2BBC3CEDA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2000" b="0" dirty="0"/>
              <a:t>         Gynekologická ambulance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6E6B89E5-9FA1-5DA1-75DD-53B7E03B0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88024" y="1535113"/>
            <a:ext cx="3898776" cy="639762"/>
          </a:xfrm>
        </p:spPr>
        <p:txBody>
          <a:bodyPr>
            <a:normAutofit/>
          </a:bodyPr>
          <a:lstStyle/>
          <a:p>
            <a:r>
              <a:rPr lang="cs-CZ" sz="2000" b="0" dirty="0"/>
              <a:t>        Stomatologická ambulance</a:t>
            </a:r>
          </a:p>
        </p:txBody>
      </p:sp>
      <p:pic>
        <p:nvPicPr>
          <p:cNvPr id="5" name="Zástupný obsah 4" descr="Obsah obrázku interiér, zeď, rám obrazu, umění&#10;&#10;Popis byl vytvořen automaticky">
            <a:extLst>
              <a:ext uri="{FF2B5EF4-FFF2-40B4-BE49-F238E27FC236}">
                <a16:creationId xmlns:a16="http://schemas.microsoft.com/office/drawing/2014/main" id="{5D4E2FD7-486E-3504-B508-76AFFD88BE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3238" y="2667992"/>
            <a:ext cx="3951288" cy="2963466"/>
          </a:xfrm>
        </p:spPr>
      </p:pic>
      <p:pic>
        <p:nvPicPr>
          <p:cNvPr id="8" name="Zástupný obsah 7" descr="Obsah obrázku spotřebič, interiér&#10;&#10;Popis byl vytvořen automaticky">
            <a:extLst>
              <a:ext uri="{FF2B5EF4-FFF2-40B4-BE49-F238E27FC236}">
                <a16:creationId xmlns:a16="http://schemas.microsoft.com/office/drawing/2014/main" id="{C4B5A643-9290-7C0B-F273-248E7170610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9475" y="2667992"/>
            <a:ext cx="3951288" cy="2963466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E3E4D43-F05F-D6E5-A4F0-8229C9C58DB7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39E3B12-2F4E-77D0-0D8F-6D254DC68AE8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276723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6A6CD7-22E2-7226-A964-F10B4E7FC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 39/II, výrobce Chirana, výrobní číslo 721508</a:t>
            </a:r>
            <a:br>
              <a:rPr lang="cs-CZ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cs-CZ" sz="2400" dirty="0"/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CDA4723B-C6DE-420F-069E-2BBC3CEDA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cs-CZ" sz="1800" b="0" dirty="0"/>
              <a:t>Ordinace všeobecného lékaře, který provádí chirurgické úkony</a:t>
            </a:r>
          </a:p>
        </p:txBody>
      </p:sp>
      <p:pic>
        <p:nvPicPr>
          <p:cNvPr id="6" name="Zástupný obsah 5" descr="Obsah obrázku interiér, zeď, Domácí spotřebič, komoda&#10;&#10;Popis byl vytvořen automaticky">
            <a:extLst>
              <a:ext uri="{FF2B5EF4-FFF2-40B4-BE49-F238E27FC236}">
                <a16:creationId xmlns:a16="http://schemas.microsoft.com/office/drawing/2014/main" id="{53DC2FAB-9130-2B38-CEEC-2B71AE977B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5142"/>
            <a:ext cx="4040188" cy="3030753"/>
          </a:xfr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6E6B89E5-9FA1-5DA1-75DD-53B7E03B0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cs-CZ" sz="2000" b="0" dirty="0"/>
              <a:t>        Muzejní kousek</a:t>
            </a:r>
          </a:p>
        </p:txBody>
      </p:sp>
      <p:pic>
        <p:nvPicPr>
          <p:cNvPr id="10" name="Zástupný obsah 9" descr="Obsah obrázku řadicí páka, auto, páčka&#10;&#10;Popis byl vytvořen automaticky">
            <a:extLst>
              <a:ext uri="{FF2B5EF4-FFF2-40B4-BE49-F238E27FC236}">
                <a16:creationId xmlns:a16="http://schemas.microsoft.com/office/drawing/2014/main" id="{D1A8291F-844E-B6CB-26A1-9641C1DF897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89475" y="2668292"/>
            <a:ext cx="3951288" cy="2962867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91B537E-547F-84EE-8DDB-911F705BF1D8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8142D20-9445-B9F2-8EF5-76E7A2C873A2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245973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6A6CD7-22E2-7226-A964-F10B4E7FC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/>
            <a:r>
              <a:rPr lang="cs-CZ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 39/II výrobce Chirana, výrobní číslo 721508</a:t>
            </a:r>
            <a:br>
              <a:rPr lang="cs-CZ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Nikdy netestováno!</a:t>
            </a:r>
            <a:br>
              <a:rPr lang="cs-CZ" sz="24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cs-CZ" sz="2400" dirty="0">
              <a:solidFill>
                <a:srgbClr val="0070C0"/>
              </a:solidFill>
            </a:endParaRPr>
          </a:p>
        </p:txBody>
      </p:sp>
      <p:pic>
        <p:nvPicPr>
          <p:cNvPr id="9" name="Zástupný obsah 8" descr="Obsah obrázku interiér, ovládání&#10;&#10;Popis byl vytvořen automaticky">
            <a:extLst>
              <a:ext uri="{FF2B5EF4-FFF2-40B4-BE49-F238E27FC236}">
                <a16:creationId xmlns:a16="http://schemas.microsoft.com/office/drawing/2014/main" id="{8992B11D-52B5-346E-8981-83166BBC13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725" y="2165152"/>
            <a:ext cx="4525963" cy="3394472"/>
          </a:xfrm>
        </p:spPr>
      </p:pic>
      <p:pic>
        <p:nvPicPr>
          <p:cNvPr id="18" name="Zástupný obsah 17" descr="Obsah obrázku kuchyňský spotřebič, trouba, interiér, komoda&#10;&#10;Popis byl vytvořen automaticky">
            <a:extLst>
              <a:ext uri="{FF2B5EF4-FFF2-40B4-BE49-F238E27FC236}">
                <a16:creationId xmlns:a16="http://schemas.microsoft.com/office/drawing/2014/main" id="{1115221B-E6AA-52A4-EA4B-2A288CF4C0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9012"/>
            <a:ext cx="4038600" cy="3028338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E24543E8-92B1-302B-A50C-9262CA866F10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6A28F53-5388-3912-34A9-57F0BDB00F06}"/>
              </a:ext>
            </a:extLst>
          </p:cNvPr>
          <p:cNvSpPr txBox="1"/>
          <p:nvPr/>
        </p:nvSpPr>
        <p:spPr>
          <a:xfrm>
            <a:off x="2411760" y="658462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72609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E3B74394-E140-0539-1CC4-FFC7E7552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cs-CZ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SZD v ambulantních zařízeních – „sterilizační technika“ </a:t>
            </a:r>
            <a:endParaRPr lang="cs-CZ" sz="2400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9B3777B3-153B-C336-B798-F01DB8E60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cs-CZ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cs-CZ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cs-CZ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kontrole ambulantních zařízení byly zjištěny závady při předsterilizační přípravě a používání sterilizačních přístrojů, které nesplňují legislativní požadavky a měly by být vyřazeny z provozu.</a:t>
            </a:r>
          </a:p>
          <a:p>
            <a:pPr marL="0" indent="0" algn="just">
              <a:buNone/>
            </a:pPr>
            <a:endParaRPr lang="cs-CZ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cs-CZ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Byl vydán zákaz používání  těchto přístrojů a byla udělena pokuta.</a:t>
            </a:r>
          </a:p>
          <a:p>
            <a:pPr marL="0" indent="0" algn="just">
              <a:buNone/>
            </a:pPr>
            <a:endParaRPr lang="cs-CZ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cs-CZ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2DB9BDB-4824-3732-7217-C1E8C61A56FF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DE0B527-574E-169B-026B-D962442036AC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2663207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Ubytovny pro sociálně slabé – obchodníci s lidskou bídou a lidé bez domova</a:t>
            </a:r>
            <a:endParaRPr lang="cs-CZ" altLang="cs-CZ" sz="2800" dirty="0">
              <a:solidFill>
                <a:srgbClr val="0B02B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579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altLang="cs-CZ" sz="2400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cs-CZ" altLang="cs-CZ" sz="2000" dirty="0">
                <a:latin typeface="Calibri" pitchFamily="34" charset="0"/>
                <a:cs typeface="Calibri" pitchFamily="34" charset="0"/>
              </a:rPr>
              <a:t>Problém v ubytovnách, bezdomovectví a problém sociálně vyloučených lokalit se v současné době dostává do povědomí díky médiím.</a:t>
            </a:r>
          </a:p>
          <a:p>
            <a:pPr algn="just"/>
            <a:r>
              <a:rPr lang="cs-CZ" sz="2000" dirty="0">
                <a:effectLst/>
                <a:ea typeface="Calibri" panose="020F0502020204030204" pitchFamily="34" charset="0"/>
              </a:rPr>
              <a:t>Nejhorší situace je ve squatech bezdomovců, v ubytovacích zařízeních a v „obytných domech“ obchodníků s lidskou bídou. Lidé, kteří žijí v tristních hygienických podmínkách, bývají často rezervoáry ektoparazitů, mnohdy i vši šatní, která je známým vektorem onemocnění např. skvrnivkou či zákopovou horečkou.</a:t>
            </a:r>
            <a:r>
              <a:rPr lang="cs-CZ" altLang="cs-CZ" sz="2000" dirty="0">
                <a:cs typeface="Calibri" pitchFamily="34" charset="0"/>
              </a:rPr>
              <a:t> </a:t>
            </a:r>
          </a:p>
          <a:p>
            <a:pPr algn="just"/>
            <a:r>
              <a:rPr lang="cs-CZ" altLang="cs-CZ" sz="2000" dirty="0">
                <a:latin typeface="Calibri" pitchFamily="34" charset="0"/>
                <a:cs typeface="Calibri" pitchFamily="34" charset="0"/>
              </a:rPr>
              <a:t>Výskyt štěnic, švábovitého hmyzu a onemocnění svrabem zaznamenáváme nejvíce v komunitách lidí s nízkou socioekonomickou úrovní, ubytovnách pro sociálně slabé.</a:t>
            </a:r>
          </a:p>
          <a:p>
            <a:pPr algn="just"/>
            <a:r>
              <a:rPr lang="cs-CZ" altLang="cs-CZ" sz="20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Ohlédnutí: </a:t>
            </a:r>
            <a:r>
              <a:rPr lang="cs-CZ" altLang="cs-CZ" sz="2000" dirty="0">
                <a:latin typeface="Calibri" pitchFamily="34" charset="0"/>
                <a:cs typeface="Calibri" pitchFamily="34" charset="0"/>
              </a:rPr>
              <a:t> uvedenou problematikou jsem se zabývala více než 2 desetiletí</a:t>
            </a:r>
          </a:p>
          <a:p>
            <a:endParaRPr lang="cs-CZ" altLang="cs-CZ" sz="2000" dirty="0">
              <a:latin typeface="Calibri" pitchFamily="34" charset="0"/>
              <a:cs typeface="Calibri" pitchFamily="34" charset="0"/>
            </a:endParaRPr>
          </a:p>
          <a:p>
            <a:endParaRPr lang="cs-CZ" altLang="cs-CZ" sz="2000" dirty="0">
              <a:cs typeface="Calibri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/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4100948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2909EC-05E9-B3DA-BC42-2FBB2C6DA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9" y="0"/>
            <a:ext cx="9131551" cy="1143000"/>
          </a:xfrm>
        </p:spPr>
        <p:txBody>
          <a:bodyPr>
            <a:noAutofit/>
          </a:bodyPr>
          <a:lstStyle/>
          <a:p>
            <a:r>
              <a:rPr lang="cs-CZ" sz="2400" dirty="0">
                <a:solidFill>
                  <a:schemeClr val="accent1"/>
                </a:solidFill>
              </a:rPr>
              <a:t>Ubytovací zařízení a „nájemní byty “ </a:t>
            </a:r>
            <a:br>
              <a:rPr lang="cs-CZ" sz="2400" dirty="0">
                <a:solidFill>
                  <a:schemeClr val="accent1"/>
                </a:solidFill>
              </a:rPr>
            </a:br>
            <a:r>
              <a:rPr lang="cs-CZ" sz="2400" dirty="0">
                <a:solidFill>
                  <a:schemeClr val="accent1"/>
                </a:solidFill>
              </a:rPr>
              <a:t>pro sociálně slabé – řešení podnětů </a:t>
            </a:r>
            <a:endParaRPr lang="cs-CZ" sz="24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D369FF-06E4-D8D6-4E73-430ED0D77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66019"/>
            <a:ext cx="8229600" cy="4928840"/>
          </a:xfrm>
        </p:spPr>
        <p:txBody>
          <a:bodyPr>
            <a:normAutofit/>
          </a:bodyPr>
          <a:lstStyle/>
          <a:p>
            <a:pPr algn="just"/>
            <a:r>
              <a:rPr lang="cs-CZ" sz="1800" dirty="0">
                <a:cs typeface="Times New Roman" panose="02020603050405020304" pitchFamily="18" charset="0"/>
              </a:rPr>
              <a:t>Častý je opakovaný výskyt štěnic a švábovitých v určitých ubytovacích zařízeních, kde klientelu tvoří lidé v hmotné nouzi, rodiny s dětmi, někdy osoby závislé na drogách.</a:t>
            </a:r>
          </a:p>
          <a:p>
            <a:pPr algn="just"/>
            <a:r>
              <a:rPr lang="cs-CZ" sz="1800" dirty="0">
                <a:cs typeface="Times New Roman" panose="02020603050405020304" pitchFamily="18" charset="0"/>
              </a:rPr>
              <a:t>Nájemné je vysoké – provozovatelé požadují tržní nájemné za malý prostor   většinou bez vlastního sociálního zázemí. </a:t>
            </a:r>
          </a:p>
          <a:p>
            <a:pPr algn="just"/>
            <a:r>
              <a:rPr lang="cs-CZ" sz="1800" dirty="0">
                <a:cs typeface="Times New Roman" panose="02020603050405020304" pitchFamily="18" charset="0"/>
              </a:rPr>
              <a:t>OOVZ (KHS) má omezené legislativní možnosti :</a:t>
            </a:r>
          </a:p>
          <a:p>
            <a:pPr lvl="1" algn="just"/>
            <a:r>
              <a:rPr lang="cs-CZ" altLang="cs-CZ" sz="1800" dirty="0">
                <a:cs typeface="Calibri" pitchFamily="34" charset="0"/>
              </a:rPr>
              <a:t>výkon SZD - nález živých štěnic</a:t>
            </a:r>
          </a:p>
          <a:p>
            <a:pPr lvl="1" algn="just"/>
            <a:r>
              <a:rPr lang="cs-CZ" altLang="cs-CZ" sz="1800" dirty="0">
                <a:cs typeface="Calibri" pitchFamily="34" charset="0"/>
              </a:rPr>
              <a:t>možnost nařídit uzavření provozovny na místě</a:t>
            </a:r>
          </a:p>
          <a:p>
            <a:pPr marL="0" indent="0" algn="just">
              <a:buFontTx/>
              <a:buNone/>
            </a:pPr>
            <a:r>
              <a:rPr lang="cs-CZ" altLang="cs-CZ" sz="1800" dirty="0">
                <a:cs typeface="Calibri" pitchFamily="34" charset="0"/>
              </a:rPr>
              <a:t>      Jedná se o krajní řešení. V případě ubytoven pro sociálně slabé je komplikované po </a:t>
            </a:r>
          </a:p>
          <a:p>
            <a:pPr marL="0" indent="0" algn="just">
              <a:buFontTx/>
              <a:buNone/>
            </a:pPr>
            <a:r>
              <a:rPr lang="cs-CZ" altLang="cs-CZ" sz="1800" dirty="0">
                <a:cs typeface="Calibri" pitchFamily="34" charset="0"/>
              </a:rPr>
              <a:t>      uzavření provozovny zajistit pro klienty náhradní ubytování – v praxi nemožné.</a:t>
            </a:r>
          </a:p>
          <a:p>
            <a:pPr marL="0" indent="0" algn="just">
              <a:buNone/>
            </a:pPr>
            <a:r>
              <a:rPr lang="cs-CZ" altLang="cs-CZ" sz="1800" dirty="0">
                <a:cs typeface="Calibri" pitchFamily="34" charset="0"/>
              </a:rPr>
              <a:t>      Klíčová je spolupráce obyvatel zamořených objektů s profesionálem – DDD   </a:t>
            </a:r>
          </a:p>
          <a:p>
            <a:pPr marL="0" indent="0" algn="just">
              <a:buNone/>
            </a:pPr>
            <a:r>
              <a:rPr lang="cs-CZ" altLang="cs-CZ" sz="1800" dirty="0">
                <a:cs typeface="Calibri" pitchFamily="34" charset="0"/>
              </a:rPr>
              <a:t>      pracovníkem.</a:t>
            </a:r>
          </a:p>
          <a:p>
            <a:pPr algn="just"/>
            <a:r>
              <a:rPr lang="cs-CZ" altLang="cs-CZ" sz="1800" dirty="0">
                <a:cs typeface="Calibri" pitchFamily="34" charset="0"/>
              </a:rPr>
              <a:t>V obydlích  nepřizpůsobivých občanů ( „no - go“ zóny) je téměř nemožné provést účinný zásah.</a:t>
            </a:r>
            <a:endParaRPr lang="cs-CZ" sz="1800" dirty="0">
              <a:cs typeface="Times New Roman" panose="02020603050405020304" pitchFamily="18" charset="0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DA013D2-5ECC-CAD1-7F00-B1326549DFE5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>
            <a:extLst>
              <a:ext uri="{FF2B5EF4-FFF2-40B4-BE49-F238E27FC236}">
                <a16:creationId xmlns:a16="http://schemas.microsoft.com/office/drawing/2014/main" id="{3C62A44E-D0B7-CD3C-835A-0AFEF865B193}"/>
              </a:ext>
            </a:extLst>
          </p:cNvPr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3940EB-1F24-73FC-0C67-89D6FD1DA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" y="0"/>
            <a:ext cx="1202577" cy="83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119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Štěnice- sbírka z terénních šetření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b="0" dirty="0">
                <a:solidFill>
                  <a:srgbClr val="0B02BE"/>
                </a:solidFill>
              </a:rPr>
              <a:t>                 </a:t>
            </a:r>
            <a:r>
              <a:rPr lang="cs-CZ" b="0" dirty="0"/>
              <a:t>Malá a velká</a:t>
            </a:r>
          </a:p>
        </p:txBody>
      </p:sp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03790"/>
            <a:ext cx="4040188" cy="2693458"/>
          </a:xfrm>
        </p:spPr>
      </p:pic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b="0" dirty="0"/>
              <a:t>              Velká a hladová</a:t>
            </a:r>
          </a:p>
        </p:txBody>
      </p:sp>
      <p:pic>
        <p:nvPicPr>
          <p:cNvPr id="10" name="Zástupný symbol pro obsah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803261"/>
            <a:ext cx="4041775" cy="2694516"/>
          </a:xfrm>
        </p:spPr>
      </p:pic>
      <p:sp>
        <p:nvSpPr>
          <p:cNvPr id="12" name="TextovéPole 11"/>
          <p:cNvSpPr txBox="1"/>
          <p:nvPr/>
        </p:nvSpPr>
        <p:spPr>
          <a:xfrm>
            <a:off x="683568" y="6093296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 dirty="0">
                <a:latin typeface="Calibri" pitchFamily="34" charset="0"/>
                <a:cs typeface="Calibri" pitchFamily="34" charset="0"/>
              </a:rPr>
              <a:t>Foto – Kafková – Canon EOS 350 D, objektiv </a:t>
            </a:r>
            <a:r>
              <a:rPr lang="cs-CZ" altLang="cs-CZ" dirty="0" err="1">
                <a:latin typeface="Calibri" pitchFamily="34" charset="0"/>
                <a:cs typeface="Calibri" pitchFamily="34" charset="0"/>
              </a:rPr>
              <a:t>Meopta</a:t>
            </a:r>
            <a:r>
              <a:rPr lang="cs-CZ" altLang="cs-CZ" dirty="0">
                <a:latin typeface="Calibri" pitchFamily="34" charset="0"/>
                <a:cs typeface="Calibri" pitchFamily="34" charset="0"/>
              </a:rPr>
              <a:t> 3 x, květen 2015 a duben 2018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902D5E3-E6B4-16E3-8C1C-4705534FC4CD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69E536BA-60C7-8A67-F750-0F9377602BE3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106402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Vajíčka štěnic - odebráno 20.7.2018 v problematické ubytovně 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827584" y="566124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Foto: Kafková  -Canon EOS 350 D, objektiv </a:t>
            </a:r>
            <a:r>
              <a:rPr lang="cs-CZ" alt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Meopta</a:t>
            </a:r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 –  4 x, 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88840"/>
            <a:ext cx="4038600" cy="3220541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88840"/>
            <a:ext cx="4038600" cy="3220541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26E08D28-9FBB-88FB-6308-D2E37A51648E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E4014AD-03AE-9ABB-E612-00FADB98AE99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194036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4298A764-54C7-CD46-67FE-3332A1764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rgbClr val="0070C0"/>
                </a:solidFill>
              </a:rPr>
              <a:t>Veš šatní odebraná v nemocniční prádelně z bundy bezdomovce </a:t>
            </a:r>
            <a:br>
              <a:rPr lang="cs-CZ" sz="2000" dirty="0">
                <a:solidFill>
                  <a:srgbClr val="0070C0"/>
                </a:solidFill>
              </a:rPr>
            </a:br>
            <a:r>
              <a:rPr lang="cs-CZ" sz="2000" dirty="0">
                <a:solidFill>
                  <a:srgbClr val="0070C0"/>
                </a:solidFill>
              </a:rPr>
              <a:t>foto Kafková 2011 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6FC02CD-1A3D-D483-66FB-373C5FEBF2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sz="2000" b="0" dirty="0"/>
              <a:t>                Nenasátá  veš šatní    </a:t>
            </a:r>
          </a:p>
        </p:txBody>
      </p:sp>
      <p:pic>
        <p:nvPicPr>
          <p:cNvPr id="10" name="Zástupný obsah 9" descr="Obsah obrázku hmyz, Organismus, členovec, bezobratlý&#10;&#10;Popis byl vytvořen automaticky">
            <a:extLst>
              <a:ext uri="{FF2B5EF4-FFF2-40B4-BE49-F238E27FC236}">
                <a16:creationId xmlns:a16="http://schemas.microsoft.com/office/drawing/2014/main" id="{AAFCF66C-7EFC-7F10-B8F7-BF78D0A581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03790"/>
            <a:ext cx="4040188" cy="2693458"/>
          </a:xfr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F1D16C4B-3145-31CA-150B-3A2869200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s-CZ" sz="2000" b="0" dirty="0"/>
              <a:t>              Její nasátá kolegyně</a:t>
            </a:r>
          </a:p>
        </p:txBody>
      </p:sp>
      <p:pic>
        <p:nvPicPr>
          <p:cNvPr id="12" name="Zástupný obsah 11" descr="Obsah obrázku hmyz, bezobratlý, škůdce, Parazit&#10;&#10;Popis byl vytvořen automaticky">
            <a:extLst>
              <a:ext uri="{FF2B5EF4-FFF2-40B4-BE49-F238E27FC236}">
                <a16:creationId xmlns:a16="http://schemas.microsoft.com/office/drawing/2014/main" id="{A96C27C9-C4EE-7F74-6AF0-85CF90190DB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803261"/>
            <a:ext cx="4041775" cy="2694516"/>
          </a:xfr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1CEEB0E3-306E-F114-C16C-BFC30987CD2D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A500EE5-3501-AE84-4A70-02710026C685}"/>
              </a:ext>
            </a:extLst>
          </p:cNvPr>
          <p:cNvSpPr txBox="1"/>
          <p:nvPr/>
        </p:nvSpPr>
        <p:spPr>
          <a:xfrm>
            <a:off x="2411760" y="657438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940562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12449" y="0"/>
            <a:ext cx="9131551" cy="1143000"/>
          </a:xfrm>
        </p:spPr>
        <p:txBody>
          <a:bodyPr>
            <a:noAutofit/>
          </a:bodyPr>
          <a:lstStyle/>
          <a:p>
            <a:r>
              <a:rPr lang="cs-CZ" altLang="cs-CZ" sz="24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Šíření štěnic a </a:t>
            </a:r>
            <a:r>
              <a:rPr lang="cs-CZ" altLang="cs-CZ" sz="2400" dirty="0" err="1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rusa</a:t>
            </a:r>
            <a:r>
              <a:rPr lang="cs-CZ" altLang="cs-CZ" sz="24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 domácího </a:t>
            </a:r>
            <a:br>
              <a:rPr lang="cs-CZ" altLang="cs-CZ" sz="2400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endParaRPr lang="cs-CZ" altLang="cs-CZ" sz="2400" dirty="0">
              <a:solidFill>
                <a:schemeClr val="accent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579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3983"/>
            <a:ext cx="5375360" cy="2377026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cs-CZ" altLang="cs-CZ" sz="1800" b="1" dirty="0">
                <a:latin typeface="Calibri" pitchFamily="34" charset="0"/>
                <a:cs typeface="Calibri" pitchFamily="34" charset="0"/>
              </a:rPr>
              <a:t>Štěnice domácí a </a:t>
            </a:r>
            <a:r>
              <a:rPr lang="cs-CZ" altLang="cs-CZ" sz="1800" b="1" dirty="0" err="1">
                <a:latin typeface="Calibri" pitchFamily="34" charset="0"/>
                <a:cs typeface="Calibri" pitchFamily="34" charset="0"/>
              </a:rPr>
              <a:t>rus</a:t>
            </a:r>
            <a:r>
              <a:rPr lang="cs-CZ" altLang="cs-CZ" sz="1800" b="1" dirty="0">
                <a:latin typeface="Calibri" pitchFamily="34" charset="0"/>
                <a:cs typeface="Calibri" pitchFamily="34" charset="0"/>
              </a:rPr>
              <a:t> domácí </a:t>
            </a:r>
          </a:p>
          <a:p>
            <a:pPr marL="57150" indent="0" algn="just">
              <a:buNone/>
            </a:pPr>
            <a:r>
              <a:rPr lang="cs-CZ" altLang="cs-CZ" sz="1800" dirty="0">
                <a:latin typeface="Calibri" pitchFamily="34" charset="0"/>
                <a:cs typeface="Calibri" pitchFamily="34" charset="0"/>
              </a:rPr>
              <a:t>Dokumentace kolegy pořízená KHS při šetření podnětu  v ubytovně pro sociálně slabé a video z monitoringu odborné DDD firmy </a:t>
            </a:r>
          </a:p>
          <a:p>
            <a:pPr marL="57150" indent="0" algn="just">
              <a:buNone/>
            </a:pPr>
            <a:endParaRPr lang="cs-CZ" altLang="cs-CZ" sz="1800" dirty="0">
              <a:latin typeface="Calibri" pitchFamily="34" charset="0"/>
              <a:cs typeface="Calibri" pitchFamily="34" charset="0"/>
            </a:endParaRPr>
          </a:p>
          <a:p>
            <a:pPr marL="57150" indent="0" algn="just">
              <a:buNone/>
            </a:pPr>
            <a:r>
              <a:rPr lang="cs-CZ" altLang="cs-CZ" sz="1800" dirty="0">
                <a:latin typeface="Calibri" pitchFamily="34" charset="0"/>
                <a:cs typeface="Calibri" pitchFamily="34" charset="0"/>
              </a:rPr>
              <a:t>Termín „kalamitní“ zamoření metodiky neznají, praxe ano.</a:t>
            </a:r>
          </a:p>
          <a:p>
            <a:pPr lvl="1"/>
            <a:endParaRPr lang="cs-CZ" altLang="cs-CZ" sz="1800" dirty="0">
              <a:latin typeface="Calibri" pitchFamily="34" charset="0"/>
              <a:cs typeface="Calibri" pitchFamily="34" charset="0"/>
            </a:endParaRPr>
          </a:p>
          <a:p>
            <a:pPr lvl="1"/>
            <a:endParaRPr lang="cs-CZ" altLang="cs-CZ" sz="1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/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C1245C6-CEA0-A926-3198-9A8BFBB16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" y="0"/>
            <a:ext cx="1202577" cy="839730"/>
          </a:xfrm>
          <a:prstGeom prst="rect">
            <a:avLst/>
          </a:prstGeom>
        </p:spPr>
      </p:pic>
      <p:pic>
        <p:nvPicPr>
          <p:cNvPr id="7" name="Obrázek 6" descr="Obsah obrázku interiér, podlaha, dřevěné, území&#10;&#10;Popis byl vytvořen automaticky">
            <a:extLst>
              <a:ext uri="{FF2B5EF4-FFF2-40B4-BE49-F238E27FC236}">
                <a16:creationId xmlns:a16="http://schemas.microsoft.com/office/drawing/2014/main" id="{7499C8C8-22E1-CEE4-7C6D-7C80C61E2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82" y="1188720"/>
            <a:ext cx="2970098" cy="52818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 descr="Obsah obrázku hmyz, bezobratlý, interiér, osoba&#10;&#10;Popis byl vytvořen automaticky">
            <a:extLst>
              <a:ext uri="{FF2B5EF4-FFF2-40B4-BE49-F238E27FC236}">
                <a16:creationId xmlns:a16="http://schemas.microsoft.com/office/drawing/2014/main" id="{15264CF2-F7A1-00C8-20C6-98AD01756C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0" t="36350" r="36945" b="37400"/>
          <a:stretch/>
        </p:blipFill>
        <p:spPr>
          <a:xfrm>
            <a:off x="3744328" y="4670343"/>
            <a:ext cx="2088232" cy="1800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4BE8BC9-B932-0B84-954D-3D94C89A3A2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34" t="27045" r="29526" b="28149"/>
          <a:stretch/>
        </p:blipFill>
        <p:spPr>
          <a:xfrm>
            <a:off x="262310" y="4670343"/>
            <a:ext cx="3410010" cy="18002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CBED9AB-1CC6-E1C0-6CB1-23AE8DF10959}"/>
              </a:ext>
            </a:extLst>
          </p:cNvPr>
          <p:cNvSpPr txBox="1"/>
          <p:nvPr/>
        </p:nvSpPr>
        <p:spPr>
          <a:xfrm>
            <a:off x="1979712" y="624562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foto: Vondráček, 2023</a:t>
            </a:r>
            <a:endParaRPr lang="cs-CZ" sz="1400" dirty="0">
              <a:solidFill>
                <a:schemeClr val="bg1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E1DF8950-E6B9-C9A7-5CAB-2D696CFC0972}"/>
              </a:ext>
            </a:extLst>
          </p:cNvPr>
          <p:cNvSpPr txBox="1"/>
          <p:nvPr/>
        </p:nvSpPr>
        <p:spPr>
          <a:xfrm>
            <a:off x="5857464" y="624562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video: </a:t>
            </a:r>
            <a:r>
              <a:rPr lang="cs-CZ" altLang="cs-CZ" sz="14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Tomaščík</a:t>
            </a:r>
            <a:r>
              <a:rPr lang="cs-CZ" altLang="cs-CZ" sz="1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2023</a:t>
            </a:r>
            <a:endParaRPr lang="cs-CZ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24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F42E3-B0D6-DDC2-78ED-DC986D1C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Squaty bezdomovců a narkomanů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B73928B-76EE-1618-D037-D18FCC556B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sz="2000" dirty="0"/>
              <a:t>V roce 2016 byl řešen podnět zdravotnické záchranné služby – zamoření lidí bez domova svrabem a ektoparazity.</a:t>
            </a:r>
          </a:p>
          <a:p>
            <a:pPr algn="just"/>
            <a:r>
              <a:rPr lang="cs-CZ" sz="2000" dirty="0"/>
              <a:t>Jednalo se o volně přístupný objekt nedaleko centra menšího města v našem kraji.</a:t>
            </a:r>
          </a:p>
          <a:p>
            <a:pPr algn="just"/>
            <a:r>
              <a:rPr lang="cs-CZ" sz="2000" dirty="0"/>
              <a:t>Lidé bez domova opakovaně přivolávali záchrannou službu.</a:t>
            </a:r>
          </a:p>
          <a:p>
            <a:pPr algn="just"/>
            <a:r>
              <a:rPr lang="cs-CZ" sz="2000" dirty="0"/>
              <a:t>Časté byly i výjezdy hasičů. </a:t>
            </a:r>
          </a:p>
        </p:txBody>
      </p:sp>
      <p:pic>
        <p:nvPicPr>
          <p:cNvPr id="7" name="Zástupný obsah 6" descr="Obsah obrázku venku, okno, obloha, Sousedství&#10;&#10;Popis byl vytvořen automaticky">
            <a:extLst>
              <a:ext uri="{FF2B5EF4-FFF2-40B4-BE49-F238E27FC236}">
                <a16:creationId xmlns:a16="http://schemas.microsoft.com/office/drawing/2014/main" id="{1D5CFD6B-AAE0-1272-8DFB-5D1A7D3727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7" y="1600200"/>
            <a:ext cx="2125965" cy="4525963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03DA746D-8B02-AAD7-98D3-AC9EF5D0B64D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42BE01A-D4FD-B0BD-145F-03C91A41239B}"/>
              </a:ext>
            </a:extLst>
          </p:cNvPr>
          <p:cNvSpPr txBox="1"/>
          <p:nvPr/>
        </p:nvSpPr>
        <p:spPr>
          <a:xfrm>
            <a:off x="2411760" y="6570204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1562322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2909EC-05E9-B3DA-BC42-2FBB2C6DA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cs-CZ" sz="2400" dirty="0">
                <a:solidFill>
                  <a:schemeClr val="accent1"/>
                </a:solidFill>
              </a:rPr>
              <a:t>Squaty lidí bez domova zamořených ektoparazity </a:t>
            </a:r>
            <a:endParaRPr lang="cs-CZ" sz="24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68E6D77E-EA30-BBFD-12EE-C7832172C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345" y="1110372"/>
            <a:ext cx="5112569" cy="157500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cs-CZ" sz="2000" b="0" u="sng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000" b="0" u="sng" dirty="0"/>
              <a:t>Bytový dům v centru obsazený bezdomovci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000" b="0" dirty="0"/>
              <a:t>Obývací prostor zamořený ektoparazity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2000" b="0" dirty="0"/>
              <a:t>KHS provedla odběry vzorků hmyzu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800" b="0" dirty="0"/>
          </a:p>
        </p:txBody>
      </p:sp>
      <p:pic>
        <p:nvPicPr>
          <p:cNvPr id="11" name="Zástupný obsah 10" descr="Obsah obrázku oblečení, osoba, boty, území&#10;&#10;Popis byl vytvořen automaticky">
            <a:extLst>
              <a:ext uri="{FF2B5EF4-FFF2-40B4-BE49-F238E27FC236}">
                <a16:creationId xmlns:a16="http://schemas.microsoft.com/office/drawing/2014/main" id="{CE88AAF5-1262-36A0-5E78-133F6D88AD6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04" y="3082415"/>
            <a:ext cx="4212465" cy="3159349"/>
          </a:xfrm>
          <a:ln>
            <a:solidFill>
              <a:schemeClr val="tx1"/>
            </a:solidFill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DA013D2-5ECC-CAD1-7F00-B1326549DFE5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>
            <a:extLst>
              <a:ext uri="{FF2B5EF4-FFF2-40B4-BE49-F238E27FC236}">
                <a16:creationId xmlns:a16="http://schemas.microsoft.com/office/drawing/2014/main" id="{3C62A44E-D0B7-CD3C-835A-0AFEF865B193}"/>
              </a:ext>
            </a:extLst>
          </p:cNvPr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10" name="Obrázek 9" descr="Obsah obrázku zeď, interiér, chaotické, odpadky&#10;&#10;Popis byl vytvořen automaticky">
            <a:extLst>
              <a:ext uri="{FF2B5EF4-FFF2-40B4-BE49-F238E27FC236}">
                <a16:creationId xmlns:a16="http://schemas.microsoft.com/office/drawing/2014/main" id="{A5D1E556-4E11-41D7-2566-AB694BB6AD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" t="5955" r="3145" b="3453"/>
          <a:stretch/>
        </p:blipFill>
        <p:spPr>
          <a:xfrm>
            <a:off x="295059" y="3083787"/>
            <a:ext cx="4140459" cy="31579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429E7B96-FEFF-0801-C512-A4D8A7EFF7D5}"/>
              </a:ext>
            </a:extLst>
          </p:cNvPr>
          <p:cNvSpPr txBox="1"/>
          <p:nvPr/>
        </p:nvSpPr>
        <p:spPr>
          <a:xfrm>
            <a:off x="3023827" y="2722417"/>
            <a:ext cx="309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/>
              <a:t>DDD Soukup</a:t>
            </a:r>
            <a:r>
              <a:rPr lang="cs-CZ" dirty="0"/>
              <a:t>, </a:t>
            </a:r>
            <a:r>
              <a:rPr lang="cs-CZ" sz="1800" b="0" dirty="0"/>
              <a:t>foto: květen 2016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1518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ECE9D0D9-91DB-4FEA-A67E-CCC820F5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chemeClr val="accent1"/>
                </a:solidFill>
              </a:rPr>
              <a:t>Squaty lidí bez domova zamořených ektoparazity </a:t>
            </a:r>
            <a:endParaRPr lang="cs-CZ" sz="2400" dirty="0"/>
          </a:p>
        </p:txBody>
      </p:sp>
      <p:pic>
        <p:nvPicPr>
          <p:cNvPr id="11" name="Zástupný obsah 10" descr="Obsah obrázku oblečení, osoba, ochranný oděv, zeď&#10;&#10;Popis byl vytvořen automaticky">
            <a:extLst>
              <a:ext uri="{FF2B5EF4-FFF2-40B4-BE49-F238E27FC236}">
                <a16:creationId xmlns:a16="http://schemas.microsoft.com/office/drawing/2014/main" id="{4363DFCA-7873-3BCF-5813-204BFA73DC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3" name="Zástupný obsah 12" descr="Obsah obrázku interiér, zeď, postel, dům&#10;&#10;Popis byl vytvořen automaticky">
            <a:extLst>
              <a:ext uri="{FF2B5EF4-FFF2-40B4-BE49-F238E27FC236}">
                <a16:creationId xmlns:a16="http://schemas.microsoft.com/office/drawing/2014/main" id="{E55E90AC-40A1-F46F-AFAB-C5F3AFEF80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7325"/>
            <a:ext cx="4038600" cy="2271712"/>
          </a:xfrm>
        </p:spPr>
      </p:pic>
    </p:spTree>
    <p:extLst>
      <p:ext uri="{BB962C8B-B14F-4D97-AF65-F5344CB8AC3E}">
        <p14:creationId xmlns:p14="http://schemas.microsoft.com/office/powerpoint/2010/main" val="3152828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text 8">
            <a:extLst>
              <a:ext uri="{FF2B5EF4-FFF2-40B4-BE49-F238E27FC236}">
                <a16:creationId xmlns:a16="http://schemas.microsoft.com/office/drawing/2014/main" id="{7EC920A5-7955-8604-F843-91BE77DC4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563" y="2012005"/>
            <a:ext cx="4040188" cy="639762"/>
          </a:xfrm>
        </p:spPr>
        <p:txBody>
          <a:bodyPr>
            <a:normAutofit/>
          </a:bodyPr>
          <a:lstStyle/>
          <a:p>
            <a:r>
              <a:rPr lang="cs-CZ" sz="1800" b="0" dirty="0"/>
              <a:t>Pokoj v 1. patře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D369FF-06E4-D8D6-4E73-430ED0D774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FontTx/>
              <a:buNone/>
            </a:pPr>
            <a:endParaRPr lang="cs-CZ" altLang="cs-CZ" sz="1800" dirty="0">
              <a:latin typeface="Calibri" pitchFamily="34" charset="0"/>
              <a:cs typeface="Calibri" pitchFamily="34" charset="0"/>
            </a:endParaRPr>
          </a:p>
          <a:p>
            <a:pPr marL="0" indent="0">
              <a:buFontTx/>
              <a:buNone/>
            </a:pPr>
            <a:endParaRPr lang="cs-CZ" altLang="cs-CZ" sz="1800" dirty="0">
              <a:latin typeface="Calibri" pitchFamily="34" charset="0"/>
              <a:cs typeface="Calibri" pitchFamily="34" charset="0"/>
            </a:endParaRPr>
          </a:p>
          <a:p>
            <a:pPr lvl="1"/>
            <a:endParaRPr lang="cs-CZ" sz="1800" dirty="0"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C9E57C5A-CCF9-A798-FA9E-5952D9ECD7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2012005"/>
            <a:ext cx="4041775" cy="639762"/>
          </a:xfrm>
        </p:spPr>
        <p:txBody>
          <a:bodyPr>
            <a:normAutofit/>
          </a:bodyPr>
          <a:lstStyle/>
          <a:p>
            <a:r>
              <a:rPr lang="cs-CZ" sz="1800" b="0" dirty="0"/>
              <a:t>Místnost užívaná jako WC</a:t>
            </a:r>
          </a:p>
        </p:txBody>
      </p:sp>
      <p:pic>
        <p:nvPicPr>
          <p:cNvPr id="13" name="Zástupný obsah 12" descr="Obsah obrázku opuštěné, chátrat, zeď, interiér">
            <a:extLst>
              <a:ext uri="{FF2B5EF4-FFF2-40B4-BE49-F238E27FC236}">
                <a16:creationId xmlns:a16="http://schemas.microsoft.com/office/drawing/2014/main" id="{B4EF3E2B-21E9-7BA0-50F1-95DFD6A4512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08886"/>
            <a:ext cx="4041775" cy="3611211"/>
          </a:xfrm>
          <a:ln>
            <a:solidFill>
              <a:schemeClr val="tx1"/>
            </a:solidFill>
          </a:ln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DA013D2-5ECC-CAD1-7F00-B1326549DFE5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>
            <a:extLst>
              <a:ext uri="{FF2B5EF4-FFF2-40B4-BE49-F238E27FC236}">
                <a16:creationId xmlns:a16="http://schemas.microsoft.com/office/drawing/2014/main" id="{3C62A44E-D0B7-CD3C-835A-0AFEF865B193}"/>
              </a:ext>
            </a:extLst>
          </p:cNvPr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3940EB-1F24-73FC-0C67-89D6FD1DA4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" y="0"/>
            <a:ext cx="1202577" cy="839730"/>
          </a:xfrm>
          <a:prstGeom prst="rect">
            <a:avLst/>
          </a:prstGeom>
        </p:spPr>
      </p:pic>
      <p:pic>
        <p:nvPicPr>
          <p:cNvPr id="16" name="Obrázek 15" descr="Obsah obrázku umělá hmota, odpadky, Igelitová taška, láhev&#10;&#10;Popis byl vytvořen automaticky">
            <a:extLst>
              <a:ext uri="{FF2B5EF4-FFF2-40B4-BE49-F238E27FC236}">
                <a16:creationId xmlns:a16="http://schemas.microsoft.com/office/drawing/2014/main" id="{9E817502-5BDB-6D83-FE55-C95F63286C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" t="6976"/>
          <a:stretch/>
        </p:blipFill>
        <p:spPr>
          <a:xfrm>
            <a:off x="384139" y="2608885"/>
            <a:ext cx="4186309" cy="36112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2076F196-3755-966E-653B-C29B56C4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cs-CZ" sz="2400" dirty="0">
                <a:solidFill>
                  <a:schemeClr val="accent1"/>
                </a:solidFill>
              </a:rPr>
              <a:t>Squaty lidí bez domova zamořených ektoparazity </a:t>
            </a:r>
            <a:endParaRPr lang="cs-CZ" sz="2400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85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684213" y="549275"/>
            <a:ext cx="7772400" cy="1143000"/>
          </a:xfrm>
        </p:spPr>
        <p:txBody>
          <a:bodyPr>
            <a:normAutofit/>
          </a:bodyPr>
          <a:lstStyle/>
          <a:p>
            <a:r>
              <a:rPr lang="cs-CZ" altLang="cs-CZ" sz="2400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WC ve squatu bezdomovců 2016</a:t>
            </a:r>
          </a:p>
        </p:txBody>
      </p:sp>
      <p:pic>
        <p:nvPicPr>
          <p:cNvPr id="20483" name="Zástupný symbol pro obsah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060575"/>
            <a:ext cx="3086100" cy="4114800"/>
          </a:xfrm>
        </p:spPr>
      </p:pic>
      <p:pic>
        <p:nvPicPr>
          <p:cNvPr id="20484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972" y="1556792"/>
            <a:ext cx="4176712" cy="443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3755217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D364250-C4B2-E047-1D13-ECBA1850F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Bylo nutno provést stájovou dezinfekci</a:t>
            </a:r>
          </a:p>
        </p:txBody>
      </p:sp>
      <p:pic>
        <p:nvPicPr>
          <p:cNvPr id="7" name="Zástupný obsah 6" descr="Obsah obrázku zeď, interiér, osoba, oblečení&#10;&#10;Popis byl vytvořen automaticky">
            <a:extLst>
              <a:ext uri="{FF2B5EF4-FFF2-40B4-BE49-F238E27FC236}">
                <a16:creationId xmlns:a16="http://schemas.microsoft.com/office/drawing/2014/main" id="{E0C07DD0-E9F6-0B08-B3FC-30CABFCD6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9A0EF20B-E32E-E721-179F-076A63D332DA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2738D68-E003-25AF-82B2-85CB70A73A49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784285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E0578ECF-B74E-FD31-1E5C-E2A64C419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Vyklizení a zabezpečení objektu </a:t>
            </a:r>
          </a:p>
        </p:txBody>
      </p:sp>
      <p:pic>
        <p:nvPicPr>
          <p:cNvPr id="8" name="Zástupný obsah 7" descr="Obsah obrázku text, budova, rukopis, venku&#10;&#10;Popis byl vytvořen automaticky">
            <a:extLst>
              <a:ext uri="{FF2B5EF4-FFF2-40B4-BE49-F238E27FC236}">
                <a16:creationId xmlns:a16="http://schemas.microsoft.com/office/drawing/2014/main" id="{67BCE722-E7EA-5EE3-036E-B310E0E24C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8706"/>
            <a:ext cx="4038600" cy="3028950"/>
          </a:xfrm>
        </p:spPr>
      </p:pic>
      <p:pic>
        <p:nvPicPr>
          <p:cNvPr id="10" name="Zástupný obsah 9" descr="Obsah obrázku text, venku, cedule, ulice&#10;&#10;Popis byl vytvořen automaticky">
            <a:extLst>
              <a:ext uri="{FF2B5EF4-FFF2-40B4-BE49-F238E27FC236}">
                <a16:creationId xmlns:a16="http://schemas.microsoft.com/office/drawing/2014/main" id="{A3EC8058-A0AF-C98D-7F7C-D6D287567E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338AFF6D-3060-5E2F-FEFF-B9E6E7ACBD70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79069AC-26E4-0D5D-EDCD-FC911931D770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2461081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575B83-F231-D88A-B287-7C04DEC2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 narkomanů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BB1E94-2E26-4E22-0E1B-E5F4F54196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V červnu 2025 byl na KHS podán podnět občanů na možnost nákazy občanů, nepořádek, ohrožení dětí.</a:t>
            </a:r>
          </a:p>
          <a:p>
            <a:r>
              <a:rPr lang="cs-CZ" sz="2000" dirty="0"/>
              <a:t>Jednalo se o bývalý průmyslový objekt v sousedství zabezpečeného objektu po lidech bez domova.</a:t>
            </a:r>
          </a:p>
          <a:p>
            <a:r>
              <a:rPr lang="cs-CZ" sz="2000" dirty="0"/>
              <a:t>KHS provedla SZD za účasti strážníků Městské policie. Majitel objektu se nedostavil.</a:t>
            </a:r>
          </a:p>
          <a:p>
            <a:pPr marL="0" indent="0">
              <a:buNone/>
            </a:pPr>
            <a:endParaRPr lang="cs-CZ" sz="2000" dirty="0"/>
          </a:p>
        </p:txBody>
      </p:sp>
      <p:pic>
        <p:nvPicPr>
          <p:cNvPr id="7" name="Zástupný obsah 6" descr="Obsah obrázku budova, dlaždice, osoba, obložené&#10;&#10;Popis byl vytvořen automaticky">
            <a:extLst>
              <a:ext uri="{FF2B5EF4-FFF2-40B4-BE49-F238E27FC236}">
                <a16:creationId xmlns:a16="http://schemas.microsoft.com/office/drawing/2014/main" id="{F790D6E2-A6B9-2F1B-3C82-FB1CFE5B11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54" y="1600200"/>
            <a:ext cx="3385492" cy="4525963"/>
          </a:xfr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CFFA8344-5439-0417-FA57-84A7BA5C157A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33B3241A-1E45-DDF3-CCA9-649B9FB16685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709874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575B83-F231-D88A-B287-7C04DEC2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 narkomanů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BB1E94-2E26-4E22-0E1B-E5F4F54196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Ve volně přístupném objektu pobývali narkomani, včetně ženy ve vysokém stupni těhotenství.</a:t>
            </a:r>
          </a:p>
          <a:p>
            <a:r>
              <a:rPr lang="cs-CZ" sz="2000" dirty="0"/>
              <a:t>Objekt byl odpojen od všech sítí.</a:t>
            </a:r>
          </a:p>
          <a:p>
            <a:r>
              <a:rPr lang="cs-CZ" sz="2000" dirty="0"/>
              <a:t>Potřebu vykonávali do kbelíků a přeplněného WC.</a:t>
            </a:r>
          </a:p>
          <a:p>
            <a:r>
              <a:rPr lang="cs-CZ" sz="2000" dirty="0"/>
              <a:t>KHS dále řešila situaci s vlastníkem nemovitosti. V průběhu řešení podnětu byla nemovitost prodána novému vlastníkovi.</a:t>
            </a:r>
          </a:p>
          <a:p>
            <a:r>
              <a:rPr lang="cs-CZ" sz="2000" dirty="0"/>
              <a:t>V prosinci 2025 byl objekt vyklizen a zabezpečen. </a:t>
            </a:r>
          </a:p>
          <a:p>
            <a:endParaRPr lang="cs-CZ" sz="2000" dirty="0"/>
          </a:p>
        </p:txBody>
      </p:sp>
      <p:pic>
        <p:nvPicPr>
          <p:cNvPr id="10" name="Zástupný obsah 9" descr="Obsah obrázku zeď, interiér, koupelna, Záchodové prkénko&#10;&#10;Popis byl vytvořen automaticky">
            <a:extLst>
              <a:ext uri="{FF2B5EF4-FFF2-40B4-BE49-F238E27FC236}">
                <a16:creationId xmlns:a16="http://schemas.microsoft.com/office/drawing/2014/main" id="{0875A25F-DDBA-F7F6-7DD6-10284A119A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54" y="1600200"/>
            <a:ext cx="3385492" cy="4525963"/>
          </a:xfr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B3FD50A0-AE6B-826B-84E0-805B301DD22D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4DFE974-C9AB-E022-325B-ACBC57D159DD}"/>
              </a:ext>
            </a:extLst>
          </p:cNvPr>
          <p:cNvSpPr txBox="1"/>
          <p:nvPr/>
        </p:nvSpPr>
        <p:spPr>
          <a:xfrm>
            <a:off x="2411760" y="656176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1014813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D6996-51A0-F6B5-C37B-A43E295F7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57DDF9-A6EE-55C7-0595-78F48DB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 narkomanů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E34E58-2A93-21A5-76B0-7B28A961F04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špinavém oblečení, hadrech apod. byly nalezeny vši – s největší pravděpodobností vši šatní, které jsou významným vektorem infekčních onemocnění, dále fragmenty štěnice domácí, dále čerstvé stopy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myšovitých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hlodavců, včetně potkana. Vzhledem k nízké teplotě okolí (cca 10°C) nebyl epidemiologicky významný hmyz aktivní. V přízemí byl propadlý strop, v 1. patře propadlá podlaha, v blízkosti propadlé podlahy bylo umístěno umělohmotné lehátko s plyšovou hračkou.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76C3781-EBE1-A2D5-A447-4934E5C8F81D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34653D7-8DB8-BFAD-A3E6-D75B68691236}"/>
              </a:ext>
            </a:extLst>
          </p:cNvPr>
          <p:cNvSpPr txBox="1"/>
          <p:nvPr/>
        </p:nvSpPr>
        <p:spPr>
          <a:xfrm>
            <a:off x="2411760" y="656176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8" name="Zástupný obsah 7" descr="Obsah obrázku interiér, zeď, účtenka, chaotické&#10;&#10;Popis byl vytvořen automaticky">
            <a:extLst>
              <a:ext uri="{FF2B5EF4-FFF2-40B4-BE49-F238E27FC236}">
                <a16:creationId xmlns:a16="http://schemas.microsoft.com/office/drawing/2014/main" id="{56BA24C9-195F-7B86-BDF8-02F0FCA8EF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54" y="1600200"/>
            <a:ext cx="3385492" cy="4525963"/>
          </a:xfrm>
        </p:spPr>
      </p:pic>
    </p:spTree>
    <p:extLst>
      <p:ext uri="{BB962C8B-B14F-4D97-AF65-F5344CB8AC3E}">
        <p14:creationId xmlns:p14="http://schemas.microsoft.com/office/powerpoint/2010/main" val="2683559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6DEAD-8E63-665F-04EB-DC32564B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084B80-B89E-E727-575D-4A7A6A1A7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 narkomanů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602E13-21E9-5EDC-9897-CE36957A5D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sz="2000" u="sng" dirty="0">
                <a:ea typeface="Times New Roman" panose="02020603050405020304" pitchFamily="18" charset="0"/>
              </a:rPr>
              <a:t>Bylo zjištěno, že reálně hrozí výskyt a šíření přenosných onemocnění</a:t>
            </a:r>
            <a:r>
              <a:rPr lang="cs-CZ" sz="2000" dirty="0">
                <a:ea typeface="Times New Roman" panose="02020603050405020304" pitchFamily="18" charset="0"/>
              </a:rPr>
              <a:t>, zejména hepatitidy typu A, dále hrozí šíření epidemiologicky významných členovců a hlodavců, kteří v takovém prostředí nalézají vhodné zázemí. Za technický stav budovy a ohrožení života a zdraví osob, které v objektu pobývají, dále i těch které se pohybují po veřejné komunikaci, odpovídá vlastník nemovitosti.</a:t>
            </a:r>
            <a:r>
              <a:rPr lang="cs-CZ" sz="2000" dirty="0"/>
              <a:t> </a:t>
            </a:r>
          </a:p>
          <a:p>
            <a:endParaRPr lang="cs-CZ" sz="2000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20DBE41-752B-D05B-7253-CE558ED6F970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39C3096-55A9-DAA5-2218-F72FDADA3C76}"/>
              </a:ext>
            </a:extLst>
          </p:cNvPr>
          <p:cNvSpPr txBox="1"/>
          <p:nvPr/>
        </p:nvSpPr>
        <p:spPr>
          <a:xfrm>
            <a:off x="2411760" y="656176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8" name="Zástupný obsah 7" descr="Obsah obrázku interiér, oblečení, zeď, osoba&#10;&#10;Popis byl vytvořen automaticky">
            <a:extLst>
              <a:ext uri="{FF2B5EF4-FFF2-40B4-BE49-F238E27FC236}">
                <a16:creationId xmlns:a16="http://schemas.microsoft.com/office/drawing/2014/main" id="{5BCEFF3C-F7A7-96BD-73A5-C28ACC09A7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54" y="1600200"/>
            <a:ext cx="3385492" cy="4525963"/>
          </a:xfrm>
        </p:spPr>
      </p:pic>
    </p:spTree>
    <p:extLst>
      <p:ext uri="{BB962C8B-B14F-4D97-AF65-F5344CB8AC3E}">
        <p14:creationId xmlns:p14="http://schemas.microsoft.com/office/powerpoint/2010/main" val="3570271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2BEAE-1EDC-6E8E-9F72-225FB15F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 narkomanů</a:t>
            </a:r>
          </a:p>
        </p:txBody>
      </p:sp>
      <p:pic>
        <p:nvPicPr>
          <p:cNvPr id="6" name="Zástupný obsah 5" descr="Obsah obrázku interiér, dům, zeď, stůl&#10;&#10;Popis byl vytvořen automaticky">
            <a:extLst>
              <a:ext uri="{FF2B5EF4-FFF2-40B4-BE49-F238E27FC236}">
                <a16:creationId xmlns:a16="http://schemas.microsoft.com/office/drawing/2014/main" id="{F642E5FA-1FD5-8599-8EAE-74EFCDF0D6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75" y="1600200"/>
            <a:ext cx="3394472" cy="4525963"/>
          </a:xfrm>
        </p:spPr>
      </p:pic>
      <p:pic>
        <p:nvPicPr>
          <p:cNvPr id="8" name="Zástupný obsah 7" descr="Obsah obrázku interiér, zeď, dlaždice, Vodovodní instalace&#10;&#10;Popis byl vytvořen automaticky">
            <a:extLst>
              <a:ext uri="{FF2B5EF4-FFF2-40B4-BE49-F238E27FC236}">
                <a16:creationId xmlns:a16="http://schemas.microsoft.com/office/drawing/2014/main" id="{03DA8BB2-87AC-43EB-FB0A-9F8C88E590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54" y="1600200"/>
            <a:ext cx="3385492" cy="4525963"/>
          </a:xfrm>
        </p:spPr>
      </p:pic>
    </p:spTree>
    <p:extLst>
      <p:ext uri="{BB962C8B-B14F-4D97-AF65-F5344CB8AC3E}">
        <p14:creationId xmlns:p14="http://schemas.microsoft.com/office/powerpoint/2010/main" val="1274032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2923F2-160F-9BE1-2E60-50E259B2A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solidFill>
                  <a:srgbClr val="0070C0"/>
                </a:solidFill>
              </a:rPr>
              <a:t>Squat narkomanů</a:t>
            </a:r>
          </a:p>
        </p:txBody>
      </p:sp>
      <p:pic>
        <p:nvPicPr>
          <p:cNvPr id="16" name="Zástupný obsah 15" descr="Obsah obrázku venku, oblečení, Reflexní oděvy, Modré límečky&#10;&#10;Popis byl vytvořen automaticky">
            <a:extLst>
              <a:ext uri="{FF2B5EF4-FFF2-40B4-BE49-F238E27FC236}">
                <a16:creationId xmlns:a16="http://schemas.microsoft.com/office/drawing/2014/main" id="{A1A3CA5D-0761-BDAF-9C96-24F82C1892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34" y="1600200"/>
            <a:ext cx="3407731" cy="4525963"/>
          </a:xfrm>
        </p:spPr>
      </p:pic>
      <p:pic>
        <p:nvPicPr>
          <p:cNvPr id="18" name="Zástupný obsah 17" descr="Obsah obrázku okno, budova, venku, obloha&#10;&#10;Popis byl vytvořen automaticky">
            <a:extLst>
              <a:ext uri="{FF2B5EF4-FFF2-40B4-BE49-F238E27FC236}">
                <a16:creationId xmlns:a16="http://schemas.microsoft.com/office/drawing/2014/main" id="{1CA6893F-5BDD-2CC0-ACEF-84C8BACE30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754" y="1600200"/>
            <a:ext cx="3385492" cy="4525963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59B4BE0B-9FDE-9B5F-17DF-543249952FE5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9BF5E43-588B-B1F1-79DB-00103AB8F39D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2099567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solidFill>
                  <a:srgbClr val="0070C0"/>
                </a:solidFill>
              </a:rPr>
              <a:t>Problém se začleněním lidí na okraji společnosti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/>
          </a:p>
          <a:p>
            <a:endParaRPr lang="cs-CZ" sz="2400" dirty="0"/>
          </a:p>
          <a:p>
            <a:r>
              <a:rPr lang="cs-CZ" sz="2400" dirty="0"/>
              <a:t>Obtížné dodržení bariérových opatření.</a:t>
            </a:r>
          </a:p>
          <a:p>
            <a:r>
              <a:rPr lang="cs-CZ" sz="2400" dirty="0"/>
              <a:t>Možnost zavlečení ektoparazitů s osobními věcmi do zdravotnického zařízení a </a:t>
            </a:r>
            <a:r>
              <a:rPr lang="cs-CZ" sz="2400"/>
              <a:t>veřejných budov. </a:t>
            </a:r>
            <a:endParaRPr lang="cs-CZ" sz="2400" dirty="0"/>
          </a:p>
          <a:p>
            <a:r>
              <a:rPr lang="cs-CZ" sz="2400" dirty="0"/>
              <a:t>U lidí bez domova je dost častý alkoholismus.</a:t>
            </a:r>
          </a:p>
          <a:p>
            <a:r>
              <a:rPr lang="cs-CZ" sz="2400" dirty="0"/>
              <a:t>Často dochází k rozkladu osobnosti, absenci hygienických návyků.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5DFF6A5-1DB9-A507-B33C-BD62D1A3E929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B16A333-B32A-0127-15BD-0585F332C610}"/>
              </a:ext>
            </a:extLst>
          </p:cNvPr>
          <p:cNvSpPr txBox="1"/>
          <p:nvPr/>
        </p:nvSpPr>
        <p:spPr>
          <a:xfrm>
            <a:off x="2411760" y="6581001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/>
              <a:t>Krajská hygienická stanice Libereckého kraje se sídlem v Liberci</a:t>
            </a:r>
          </a:p>
        </p:txBody>
      </p:sp>
    </p:spTree>
    <p:extLst>
      <p:ext uri="{BB962C8B-B14F-4D97-AF65-F5344CB8AC3E}">
        <p14:creationId xmlns:p14="http://schemas.microsoft.com/office/powerpoint/2010/main" val="617961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354FD7-1710-499F-8C1A-BBC4E96E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983"/>
            <a:ext cx="9131551" cy="114300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accent1"/>
                </a:solidFill>
              </a:rPr>
              <a:t>Děkuji za pozornost</a:t>
            </a:r>
          </a:p>
        </p:txBody>
      </p:sp>
      <p:pic>
        <p:nvPicPr>
          <p:cNvPr id="8" name="Zástupný obsah 7" descr="Obsah obrázku venku, pes, obloha, savec&#10;&#10;Popis byl vytvořen automaticky">
            <a:extLst>
              <a:ext uri="{FF2B5EF4-FFF2-40B4-BE49-F238E27FC236}">
                <a16:creationId xmlns:a16="http://schemas.microsoft.com/office/drawing/2014/main" id="{C9EC6D73-E2BA-8AC9-97BC-B9AA4E232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4" y="1319148"/>
            <a:ext cx="8229600" cy="4219704"/>
          </a:xfr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821475F2-8111-4D89-BE9D-A176D596E9CB}"/>
              </a:ext>
            </a:extLst>
          </p:cNvPr>
          <p:cNvSpPr/>
          <p:nvPr/>
        </p:nvSpPr>
        <p:spPr>
          <a:xfrm>
            <a:off x="251519" y="6535282"/>
            <a:ext cx="8640960" cy="45719"/>
          </a:xfrm>
          <a:prstGeom prst="rect">
            <a:avLst/>
          </a:prstGeom>
          <a:solidFill>
            <a:srgbClr val="32AC7B"/>
          </a:solidFill>
          <a:ln>
            <a:gradFill>
              <a:gsLst>
                <a:gs pos="0">
                  <a:srgbClr val="32AC7B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/>
          </a:p>
        </p:txBody>
      </p:sp>
      <p:sp>
        <p:nvSpPr>
          <p:cNvPr id="5" name="TextovéPole 5">
            <a:extLst>
              <a:ext uri="{FF2B5EF4-FFF2-40B4-BE49-F238E27FC236}">
                <a16:creationId xmlns:a16="http://schemas.microsoft.com/office/drawing/2014/main" id="{87C37E12-EB2B-4F3E-8025-5E46FF082B9F}"/>
              </a:ext>
            </a:extLst>
          </p:cNvPr>
          <p:cNvSpPr txBox="1"/>
          <p:nvPr/>
        </p:nvSpPr>
        <p:spPr>
          <a:xfrm>
            <a:off x="2411759" y="6581001"/>
            <a:ext cx="4088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200" dirty="0"/>
              <a:t>Krajská hygienická stanice Libereckého kraje se sídlem v Liberci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1434A11E-15C7-52A0-8030-6C2648C46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" y="0"/>
            <a:ext cx="1202577" cy="83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1232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Kafkova_Dusana</Template>
  <TotalTime>1568</TotalTime>
  <Words>1482</Words>
  <Application>Microsoft Office PowerPoint</Application>
  <PresentationFormat>Předvádění na obrazovce (4:3)</PresentationFormat>
  <Paragraphs>146</Paragraphs>
  <Slides>28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Motiv systému Office</vt:lpstr>
      <vt:lpstr>Prezentace aplikace PowerPoint</vt:lpstr>
      <vt:lpstr>SZD v ambulantních zařízeních – „sterilizační technika“     </vt:lpstr>
      <vt:lpstr>SZD v ambulantních zařízeních – „sterilizační technika“ </vt:lpstr>
      <vt:lpstr>SZD v ambulantních zařízeních – „sterilizační technika“ </vt:lpstr>
      <vt:lpstr>STE 39/II, výrobce Chirana, výrobní číslo 721508 </vt:lpstr>
      <vt:lpstr>STE 39/II výrobce Chirana, výrobní číslo 721508 Nikdy netestováno! </vt:lpstr>
      <vt:lpstr>SZD v ambulantních zařízeních – „sterilizační technika“ </vt:lpstr>
      <vt:lpstr>Ubytovny pro sociálně slabé – obchodníci s lidskou bídou a lidé bez domova</vt:lpstr>
      <vt:lpstr>Ubytovací zařízení a „nájemní byty “  pro sociálně slabé – řešení podnětů </vt:lpstr>
      <vt:lpstr>Štěnice- sbírka z terénních šetření</vt:lpstr>
      <vt:lpstr>Vajíčka štěnic - odebráno 20.7.2018 v problematické ubytovně </vt:lpstr>
      <vt:lpstr>Veš šatní odebraná v nemocniční prádelně z bundy bezdomovce  foto Kafková 2011 </vt:lpstr>
      <vt:lpstr>Šíření štěnic a rusa domácího  </vt:lpstr>
      <vt:lpstr>Squaty bezdomovců a narkomanů</vt:lpstr>
      <vt:lpstr>Squaty lidí bez domova zamořených ektoparazity </vt:lpstr>
      <vt:lpstr>Squaty lidí bez domova zamořených ektoparazity </vt:lpstr>
      <vt:lpstr>Squaty lidí bez domova zamořených ektoparazity </vt:lpstr>
      <vt:lpstr>WC ve squatu bezdomovců 2016</vt:lpstr>
      <vt:lpstr>Bylo nutno provést stájovou dezinfekci</vt:lpstr>
      <vt:lpstr>Vyklizení a zabezpečení objektu </vt:lpstr>
      <vt:lpstr>Squat narkomanů </vt:lpstr>
      <vt:lpstr>Squat narkomanů</vt:lpstr>
      <vt:lpstr>Squat narkomanů</vt:lpstr>
      <vt:lpstr>Squat narkomanů</vt:lpstr>
      <vt:lpstr>Squat narkomanů</vt:lpstr>
      <vt:lpstr>Squat narkomanů</vt:lpstr>
      <vt:lpstr>Problém se začleněním lidí na okraji společnosti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Vondráček Oldřich</dc:creator>
  <cp:lastModifiedBy>Dusana Kafková</cp:lastModifiedBy>
  <cp:revision>173</cp:revision>
  <cp:lastPrinted>2018-04-04T07:31:07Z</cp:lastPrinted>
  <dcterms:created xsi:type="dcterms:W3CDTF">2021-06-15T10:18:36Z</dcterms:created>
  <dcterms:modified xsi:type="dcterms:W3CDTF">2026-10-11T11:21:24Z</dcterms:modified>
</cp:coreProperties>
</file>