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1"/>
  </p:sldMasterIdLst>
  <p:notesMasterIdLst>
    <p:notesMasterId r:id="rId33"/>
  </p:notesMasterIdLst>
  <p:handoutMasterIdLst>
    <p:handoutMasterId r:id="rId34"/>
  </p:handoutMasterIdLst>
  <p:sldIdLst>
    <p:sldId id="256" r:id="rId2"/>
    <p:sldId id="258" r:id="rId3"/>
    <p:sldId id="257" r:id="rId4"/>
    <p:sldId id="259" r:id="rId5"/>
    <p:sldId id="260" r:id="rId6"/>
    <p:sldId id="261" r:id="rId7"/>
    <p:sldId id="262" r:id="rId8"/>
    <p:sldId id="263" r:id="rId9"/>
    <p:sldId id="265" r:id="rId10"/>
    <p:sldId id="266" r:id="rId11"/>
    <p:sldId id="268" r:id="rId12"/>
    <p:sldId id="269" r:id="rId13"/>
    <p:sldId id="270" r:id="rId14"/>
    <p:sldId id="271" r:id="rId15"/>
    <p:sldId id="273" r:id="rId16"/>
    <p:sldId id="272" r:id="rId17"/>
    <p:sldId id="280" r:id="rId18"/>
    <p:sldId id="274" r:id="rId19"/>
    <p:sldId id="290" r:id="rId20"/>
    <p:sldId id="275" r:id="rId21"/>
    <p:sldId id="277" r:id="rId22"/>
    <p:sldId id="276" r:id="rId23"/>
    <p:sldId id="278" r:id="rId24"/>
    <p:sldId id="279" r:id="rId25"/>
    <p:sldId id="289" r:id="rId26"/>
    <p:sldId id="281" r:id="rId27"/>
    <p:sldId id="282" r:id="rId28"/>
    <p:sldId id="283" r:id="rId29"/>
    <p:sldId id="284" r:id="rId30"/>
    <p:sldId id="285" r:id="rId31"/>
    <p:sldId id="287" r:id="rId32"/>
  </p:sldIdLst>
  <p:sldSz cx="12192000" cy="6858000"/>
  <p:notesSz cx="6799263" cy="9929813"/>
  <p:defaultTextStyle>
    <a:defPPr>
      <a:defRPr lang="en-US"/>
    </a:defPPr>
    <a:lvl1pPr algn="l" rtl="0" fontAlgn="base">
      <a:spcBef>
        <a:spcPct val="0"/>
      </a:spcBef>
      <a:spcAft>
        <a:spcPct val="0"/>
      </a:spcAft>
      <a:defRPr sz="2400" kern="1200">
        <a:solidFill>
          <a:schemeClr val="tx1"/>
        </a:solidFill>
        <a:latin typeface="Tahoma" pitchFamily="34" charset="0"/>
        <a:ea typeface="+mn-ea"/>
        <a:cs typeface="+mn-cs"/>
      </a:defRPr>
    </a:lvl1pPr>
    <a:lvl2pPr marL="457200" algn="l" rtl="0" fontAlgn="base">
      <a:spcBef>
        <a:spcPct val="0"/>
      </a:spcBef>
      <a:spcAft>
        <a:spcPct val="0"/>
      </a:spcAft>
      <a:defRPr sz="2400" kern="1200">
        <a:solidFill>
          <a:schemeClr val="tx1"/>
        </a:solidFill>
        <a:latin typeface="Tahoma" pitchFamily="34" charset="0"/>
        <a:ea typeface="+mn-ea"/>
        <a:cs typeface="+mn-cs"/>
      </a:defRPr>
    </a:lvl2pPr>
    <a:lvl3pPr marL="914400" algn="l" rtl="0" fontAlgn="base">
      <a:spcBef>
        <a:spcPct val="0"/>
      </a:spcBef>
      <a:spcAft>
        <a:spcPct val="0"/>
      </a:spcAft>
      <a:defRPr sz="2400" kern="1200">
        <a:solidFill>
          <a:schemeClr val="tx1"/>
        </a:solidFill>
        <a:latin typeface="Tahoma" pitchFamily="34" charset="0"/>
        <a:ea typeface="+mn-ea"/>
        <a:cs typeface="+mn-cs"/>
      </a:defRPr>
    </a:lvl3pPr>
    <a:lvl4pPr marL="1371600" algn="l" rtl="0" fontAlgn="base">
      <a:spcBef>
        <a:spcPct val="0"/>
      </a:spcBef>
      <a:spcAft>
        <a:spcPct val="0"/>
      </a:spcAft>
      <a:defRPr sz="2400" kern="1200">
        <a:solidFill>
          <a:schemeClr val="tx1"/>
        </a:solidFill>
        <a:latin typeface="Tahoma" pitchFamily="34" charset="0"/>
        <a:ea typeface="+mn-ea"/>
        <a:cs typeface="+mn-cs"/>
      </a:defRPr>
    </a:lvl4pPr>
    <a:lvl5pPr marL="1828800" algn="l" rtl="0" fontAlgn="base">
      <a:spcBef>
        <a:spcPct val="0"/>
      </a:spcBef>
      <a:spcAft>
        <a:spcPct val="0"/>
      </a:spcAft>
      <a:defRPr sz="2400" kern="1200">
        <a:solidFill>
          <a:schemeClr val="tx1"/>
        </a:solidFill>
        <a:latin typeface="Tahoma" pitchFamily="34" charset="0"/>
        <a:ea typeface="+mn-ea"/>
        <a:cs typeface="+mn-cs"/>
      </a:defRPr>
    </a:lvl5pPr>
    <a:lvl6pPr marL="2286000" algn="l" defTabSz="914400" rtl="0" eaLnBrk="1" latinLnBrk="0" hangingPunct="1">
      <a:defRPr sz="2400" kern="1200">
        <a:solidFill>
          <a:schemeClr val="tx1"/>
        </a:solidFill>
        <a:latin typeface="Tahoma" pitchFamily="34" charset="0"/>
        <a:ea typeface="+mn-ea"/>
        <a:cs typeface="+mn-cs"/>
      </a:defRPr>
    </a:lvl6pPr>
    <a:lvl7pPr marL="2743200" algn="l" defTabSz="914400" rtl="0" eaLnBrk="1" latinLnBrk="0" hangingPunct="1">
      <a:defRPr sz="2400" kern="1200">
        <a:solidFill>
          <a:schemeClr val="tx1"/>
        </a:solidFill>
        <a:latin typeface="Tahoma" pitchFamily="34" charset="0"/>
        <a:ea typeface="+mn-ea"/>
        <a:cs typeface="+mn-cs"/>
      </a:defRPr>
    </a:lvl7pPr>
    <a:lvl8pPr marL="3200400" algn="l" defTabSz="914400" rtl="0" eaLnBrk="1" latinLnBrk="0" hangingPunct="1">
      <a:defRPr sz="2400" kern="1200">
        <a:solidFill>
          <a:schemeClr val="tx1"/>
        </a:solidFill>
        <a:latin typeface="Tahoma" pitchFamily="34" charset="0"/>
        <a:ea typeface="+mn-ea"/>
        <a:cs typeface="+mn-cs"/>
      </a:defRPr>
    </a:lvl8pPr>
    <a:lvl9pPr marL="3657600" algn="l" defTabSz="914400" rtl="0" eaLnBrk="1" latinLnBrk="0" hangingPunct="1">
      <a:defRPr sz="2400" kern="1200">
        <a:solidFill>
          <a:schemeClr val="tx1"/>
        </a:solidFill>
        <a:latin typeface="Tahoma" pitchFamily="34" charset="0"/>
        <a:ea typeface="+mn-ea"/>
        <a:cs typeface="+mn-cs"/>
      </a:defRPr>
    </a:lvl9pPr>
  </p:defaultTextStyle>
  <p:extLst>
    <p:ext uri="{521415D9-36F7-43E2-AB2F-B90AF26B5E84}">
      <p14:sectionLst xmlns:p14="http://schemas.microsoft.com/office/powerpoint/2010/main">
        <p14:section name="Úvod" id="{F7CB26AE-78F2-44C7-9B93-AF11841C917A}">
          <p14:sldIdLst>
            <p14:sldId id="256"/>
            <p14:sldId id="258"/>
            <p14:sldId id="257"/>
            <p14:sldId id="259"/>
          </p14:sldIdLst>
        </p14:section>
        <p14:section name="Právní rámec" id="{8D9767E7-296F-4DB7-A785-A0C5A4E1D4F9}">
          <p14:sldIdLst>
            <p14:sldId id="260"/>
            <p14:sldId id="261"/>
            <p14:sldId id="262"/>
            <p14:sldId id="263"/>
            <p14:sldId id="265"/>
            <p14:sldId id="266"/>
          </p14:sldIdLst>
        </p14:section>
        <p14:section name="Praxe a data" id="{7714CF63-E111-4E40-A729-C5B724B15BD9}">
          <p14:sldIdLst>
            <p14:sldId id="268"/>
            <p14:sldId id="269"/>
            <p14:sldId id="270"/>
            <p14:sldId id="271"/>
            <p14:sldId id="273"/>
            <p14:sldId id="272"/>
            <p14:sldId id="280"/>
            <p14:sldId id="274"/>
          </p14:sldIdLst>
        </p14:section>
        <p14:section name="Evropa a Česko" id="{8E0B4FEF-159B-419B-BDC0-EE2133D131BE}">
          <p14:sldIdLst>
            <p14:sldId id="290"/>
            <p14:sldId id="275"/>
            <p14:sldId id="277"/>
            <p14:sldId id="276"/>
          </p14:sldIdLst>
        </p14:section>
        <p14:section name="Turistika zdravotnického odpadu" id="{B3672983-A362-447E-B6ED-EC60E997BEC7}">
          <p14:sldIdLst>
            <p14:sldId id="278"/>
            <p14:sldId id="279"/>
            <p14:sldId id="289"/>
          </p14:sldIdLst>
        </p14:section>
        <p14:section name="Co se chystá" id="{70170F64-AEC5-4EB4-A2C6-3F0BCC3C1F60}">
          <p14:sldIdLst>
            <p14:sldId id="281"/>
            <p14:sldId id="282"/>
            <p14:sldId id="283"/>
            <p14:sldId id="284"/>
            <p14:sldId id="285"/>
            <p14:sldId id="287"/>
          </p14:sldIdLst>
        </p14:section>
      </p14:sectionLst>
    </p:ext>
    <p:ext uri="{EFAFB233-063F-42B5-8137-9DF3F51BA10A}">
      <p15:sldGuideLst xmlns:p15="http://schemas.microsoft.com/office/powerpoint/2012/main">
        <p15:guide id="1" orient="horz" pos="1120" userDrawn="1">
          <p15:clr>
            <a:srgbClr val="A4A3A4"/>
          </p15:clr>
        </p15:guide>
        <p15:guide id="2" orient="horz" pos="1272" userDrawn="1">
          <p15:clr>
            <a:srgbClr val="A4A3A4"/>
          </p15:clr>
        </p15:guide>
        <p15:guide id="3" orient="horz" pos="715" userDrawn="1">
          <p15:clr>
            <a:srgbClr val="A4A3A4"/>
          </p15:clr>
        </p15:guide>
        <p15:guide id="4" orient="horz" pos="3861" userDrawn="1">
          <p15:clr>
            <a:srgbClr val="A4A3A4"/>
          </p15:clr>
        </p15:guide>
        <p15:guide id="5" orient="horz" pos="3944" userDrawn="1">
          <p15:clr>
            <a:srgbClr val="A4A3A4"/>
          </p15:clr>
        </p15:guide>
        <p15:guide id="6" pos="428" userDrawn="1">
          <p15:clr>
            <a:srgbClr val="A4A3A4"/>
          </p15:clr>
        </p15:guide>
        <p15:guide id="7" pos="7224" userDrawn="1">
          <p15:clr>
            <a:srgbClr val="A4A3A4"/>
          </p15:clr>
        </p15:guide>
        <p15:guide id="8" pos="909" userDrawn="1">
          <p15:clr>
            <a:srgbClr val="A4A3A4"/>
          </p15:clr>
        </p15:guide>
        <p15:guide id="9" pos="3688" userDrawn="1">
          <p15:clr>
            <a:srgbClr val="A4A3A4"/>
          </p15:clr>
        </p15:guide>
        <p15:guide id="10" pos="396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DC"/>
    <a:srgbClr val="F01928"/>
    <a:srgbClr val="9100DC"/>
    <a:srgbClr val="5AC8AF"/>
    <a:srgbClr val="00287D"/>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52" autoAdjust="0"/>
    <p:restoredTop sz="95768" autoAdjust="0"/>
  </p:normalViewPr>
  <p:slideViewPr>
    <p:cSldViewPr snapToGrid="0">
      <p:cViewPr varScale="1">
        <p:scale>
          <a:sx n="60" d="100"/>
          <a:sy n="60" d="100"/>
        </p:scale>
        <p:origin x="68" y="792"/>
      </p:cViewPr>
      <p:guideLst>
        <p:guide orient="horz" pos="1120"/>
        <p:guide orient="horz" pos="1272"/>
        <p:guide orient="horz" pos="715"/>
        <p:guide orient="horz" pos="3861"/>
        <p:guide orient="horz" pos="3944"/>
        <p:guide pos="428"/>
        <p:guide pos="7224"/>
        <p:guide pos="909"/>
        <p:guide pos="3688"/>
        <p:guide pos="3968"/>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56" d="100"/>
          <a:sy n="56" d="100"/>
        </p:scale>
        <p:origin x="1800"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1"/>
  <c:style val="2"/>
  <c:chart>
    <c:title>
      <c:tx>
        <c:rich>
          <a:bodyPr/>
          <a:lstStyle/>
          <a:p>
            <a:r>
              <a:rPr lang="cs-CZ" sz="1400" b="0">
                <a:solidFill>
                  <a:srgbClr val="3C3C3C"/>
                </a:solidFill>
                <a:latin typeface="+mn-lt"/>
              </a:rPr>
              <a:t>Důvody, proč oznámené subjekty obnovu necertifikují (počet uvedení)</a:t>
            </a:r>
          </a:p>
        </c:rich>
      </c:tx>
      <c:overlay val="0"/>
    </c:title>
    <c:autoTitleDeleted val="0"/>
    <c:plotArea>
      <c:layout/>
      <c:barChart>
        <c:barDir val="bar"/>
        <c:grouping val="clustered"/>
        <c:varyColors val="1"/>
        <c:ser>
          <c:idx val="0"/>
          <c:order val="0"/>
          <c:tx>
            <c:strRef>
              <c:f>Sheet1!$B$1</c:f>
              <c:strCache>
                <c:ptCount val="1"/>
                <c:pt idx="0">
                  <c:v>Počet oznámených subjektů</c:v>
                </c:pt>
              </c:strCache>
            </c:strRef>
          </c:tx>
          <c:spPr>
            <a:solidFill>
              <a:srgbClr val="0000DC"/>
            </a:solidFill>
          </c:spPr>
          <c:invertIfNegative val="1"/>
          <c:dLbls>
            <c:spPr>
              <a:noFill/>
              <a:ln>
                <a:noFill/>
              </a:ln>
              <a:effectLst/>
            </c:spPr>
            <c:txPr>
              <a:bodyPr/>
              <a:lstStyle/>
              <a:p>
                <a:pPr>
                  <a:defRPr sz="1400">
                    <a:solidFill>
                      <a:schemeClr val="tx1"/>
                    </a:solidFill>
                    <a:latin typeface="+mn-lt"/>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Nejsou pro to jmenovány</c:v>
                </c:pt>
                <c:pt idx="1">
                  <c:v>Obnova je v jejich státě zakázána</c:v>
                </c:pt>
                <c:pt idx="2">
                  <c:v>Nemají žádosti</c:v>
                </c:pt>
                <c:pt idx="3">
                  <c:v>Nedostatek zdrojů</c:v>
                </c:pt>
                <c:pt idx="4">
                  <c:v>Riziko pro pacienty je příliš vysoké</c:v>
                </c:pt>
                <c:pt idx="5">
                  <c:v>Málo zákazníků</c:v>
                </c:pt>
              </c:strCache>
            </c:strRef>
          </c:cat>
          <c:val>
            <c:numRef>
              <c:f>Sheet1!$B$2:$B$7</c:f>
              <c:numCache>
                <c:formatCode>General</c:formatCode>
                <c:ptCount val="6"/>
                <c:pt idx="0">
                  <c:v>11</c:v>
                </c:pt>
                <c:pt idx="1">
                  <c:v>6</c:v>
                </c:pt>
                <c:pt idx="2">
                  <c:v>4</c:v>
                </c:pt>
                <c:pt idx="3">
                  <c:v>3</c:v>
                </c:pt>
                <c:pt idx="4">
                  <c:v>3</c:v>
                </c:pt>
                <c:pt idx="5">
                  <c:v>2</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AD5F-462D-97F7-0C2761E0DA10}"/>
            </c:ext>
          </c:extLst>
        </c:ser>
        <c:dLbls>
          <c:dLblPos val="outEnd"/>
          <c:showLegendKey val="0"/>
          <c:showVal val="1"/>
          <c:showCatName val="0"/>
          <c:showSerName val="0"/>
          <c:showPercent val="0"/>
          <c:showBubbleSize val="0"/>
        </c:dLbls>
        <c:gapWidth val="60"/>
        <c:axId val="-2068027336"/>
        <c:axId val="-2113994440"/>
      </c:barChart>
      <c:catAx>
        <c:axId val="-2068027336"/>
        <c:scaling>
          <c:orientation val="maxMin"/>
        </c:scaling>
        <c:delete val="0"/>
        <c:axPos val="l"/>
        <c:numFmt formatCode="General" sourceLinked="0"/>
        <c:majorTickMark val="out"/>
        <c:minorTickMark val="none"/>
        <c:tickLblPos val="nextTo"/>
        <c:spPr>
          <a:ln>
            <a:noFill/>
          </a:ln>
        </c:spPr>
        <c:txPr>
          <a:bodyPr/>
          <a:lstStyle/>
          <a:p>
            <a:pPr>
              <a:defRPr sz="1300">
                <a:solidFill>
                  <a:srgbClr val="3C3C3C"/>
                </a:solidFill>
                <a:latin typeface="+mn-lt"/>
              </a:defRPr>
            </a:pPr>
            <a:endParaRPr lang="cs-CZ"/>
          </a:p>
        </c:txPr>
        <c:crossAx val="-2113994440"/>
        <c:crosses val="autoZero"/>
        <c:auto val="1"/>
        <c:lblAlgn val="ctr"/>
        <c:lblOffset val="100"/>
        <c:noMultiLvlLbl val="0"/>
      </c:catAx>
      <c:valAx>
        <c:axId val="-2113994440"/>
        <c:scaling>
          <c:orientation val="minMax"/>
        </c:scaling>
        <c:delete val="1"/>
        <c:axPos val="t"/>
        <c:numFmt formatCode="General" sourceLinked="1"/>
        <c:majorTickMark val="out"/>
        <c:minorTickMark val="none"/>
        <c:tickLblPos val="nextTo"/>
        <c:crossAx val="-2068027336"/>
        <c:crosses val="autoZero"/>
        <c:crossBetween val="between"/>
      </c:valAx>
    </c:plotArea>
    <c:plotVisOnly val="1"/>
    <c:dispBlanksAs val="gap"/>
    <c:showDLblsOverMax val="1"/>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2"/>
          <p:cNvSpPr>
            <a:spLocks noGrp="1" noChangeArrowheads="1"/>
          </p:cNvSpPr>
          <p:nvPr>
            <p:ph type="hdr" sz="quarter"/>
          </p:nvPr>
        </p:nvSpPr>
        <p:spPr bwMode="auto">
          <a:xfrm>
            <a:off x="0" y="0"/>
            <a:ext cx="2946347" cy="496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cs-CZ" altLang="cs-CZ"/>
          </a:p>
        </p:txBody>
      </p:sp>
      <p:sp>
        <p:nvSpPr>
          <p:cNvPr id="100355" name="Rectangle 3"/>
          <p:cNvSpPr>
            <a:spLocks noGrp="1" noChangeArrowheads="1"/>
          </p:cNvSpPr>
          <p:nvPr>
            <p:ph type="dt" sz="quarter" idx="1"/>
          </p:nvPr>
        </p:nvSpPr>
        <p:spPr bwMode="auto">
          <a:xfrm>
            <a:off x="3852916" y="0"/>
            <a:ext cx="2946347" cy="496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cs-CZ" altLang="cs-CZ"/>
          </a:p>
        </p:txBody>
      </p:sp>
      <p:sp>
        <p:nvSpPr>
          <p:cNvPr id="100356" name="Rectangle 4"/>
          <p:cNvSpPr>
            <a:spLocks noGrp="1" noChangeArrowheads="1"/>
          </p:cNvSpPr>
          <p:nvPr>
            <p:ph type="ftr" sz="quarter" idx="2"/>
          </p:nvPr>
        </p:nvSpPr>
        <p:spPr bwMode="auto">
          <a:xfrm>
            <a:off x="0" y="9433322"/>
            <a:ext cx="2946347" cy="496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cs-CZ" altLang="cs-CZ"/>
          </a:p>
        </p:txBody>
      </p:sp>
      <p:sp>
        <p:nvSpPr>
          <p:cNvPr id="100357" name="Rectangle 5"/>
          <p:cNvSpPr>
            <a:spLocks noGrp="1" noChangeArrowheads="1"/>
          </p:cNvSpPr>
          <p:nvPr>
            <p:ph type="sldNum" sz="quarter" idx="3"/>
          </p:nvPr>
        </p:nvSpPr>
        <p:spPr bwMode="auto">
          <a:xfrm>
            <a:off x="3852916" y="9433322"/>
            <a:ext cx="2946347" cy="496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C634D9CB-1186-4E97-85EF-EEFDD3E78B1E}" type="slidenum">
              <a:rPr lang="cs-CZ" altLang="cs-CZ"/>
              <a:pPr/>
              <a:t>‹#›</a:t>
            </a:fld>
            <a:endParaRPr lang="cs-CZ" altLang="cs-CZ"/>
          </a:p>
        </p:txBody>
      </p:sp>
    </p:spTree>
    <p:extLst>
      <p:ext uri="{BB962C8B-B14F-4D97-AF65-F5344CB8AC3E}">
        <p14:creationId xmlns:p14="http://schemas.microsoft.com/office/powerpoint/2010/main" val="1845144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02" name="Rectangle 2"/>
          <p:cNvSpPr>
            <a:spLocks noGrp="1" noChangeArrowheads="1"/>
          </p:cNvSpPr>
          <p:nvPr>
            <p:ph type="hdr" sz="quarter"/>
          </p:nvPr>
        </p:nvSpPr>
        <p:spPr bwMode="auto">
          <a:xfrm>
            <a:off x="0" y="0"/>
            <a:ext cx="2946347" cy="496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charset="0"/>
              </a:defRPr>
            </a:lvl1pPr>
          </a:lstStyle>
          <a:p>
            <a:endParaRPr lang="cs-CZ" altLang="cs-CZ"/>
          </a:p>
        </p:txBody>
      </p:sp>
      <p:sp>
        <p:nvSpPr>
          <p:cNvPr id="102403" name="Rectangle 3"/>
          <p:cNvSpPr>
            <a:spLocks noGrp="1" noChangeArrowheads="1"/>
          </p:cNvSpPr>
          <p:nvPr>
            <p:ph type="dt" idx="1"/>
          </p:nvPr>
        </p:nvSpPr>
        <p:spPr bwMode="auto">
          <a:xfrm>
            <a:off x="3851342" y="0"/>
            <a:ext cx="2946347" cy="496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endParaRPr lang="cs-CZ" altLang="cs-CZ"/>
          </a:p>
        </p:txBody>
      </p:sp>
      <p:sp>
        <p:nvSpPr>
          <p:cNvPr id="102404" name="Rectangle 4"/>
          <p:cNvSpPr>
            <a:spLocks noGrp="1" noRot="1" noChangeAspect="1" noChangeArrowheads="1" noTextEdit="1"/>
          </p:cNvSpPr>
          <p:nvPr>
            <p:ph type="sldImg" idx="2"/>
          </p:nvPr>
        </p:nvSpPr>
        <p:spPr bwMode="auto">
          <a:xfrm>
            <a:off x="90488" y="744538"/>
            <a:ext cx="6618287" cy="3724275"/>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405" name="Rectangle 5"/>
          <p:cNvSpPr>
            <a:spLocks noGrp="1" noChangeArrowheads="1"/>
          </p:cNvSpPr>
          <p:nvPr>
            <p:ph type="body" sz="quarter" idx="3"/>
          </p:nvPr>
        </p:nvSpPr>
        <p:spPr bwMode="auto">
          <a:xfrm>
            <a:off x="679927" y="4716661"/>
            <a:ext cx="5439410" cy="4468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cs-CZ" altLang="cs-CZ"/>
              <a:t>Klepnutím lze upravit styly předlohy textu.</a:t>
            </a:r>
          </a:p>
          <a:p>
            <a:pPr lvl="1"/>
            <a:r>
              <a:rPr lang="cs-CZ" altLang="cs-CZ"/>
              <a:t>Druhá úroveň</a:t>
            </a:r>
          </a:p>
          <a:p>
            <a:pPr lvl="2"/>
            <a:r>
              <a:rPr lang="cs-CZ" altLang="cs-CZ"/>
              <a:t>Třetí úroveň</a:t>
            </a:r>
          </a:p>
          <a:p>
            <a:pPr lvl="3"/>
            <a:r>
              <a:rPr lang="cs-CZ" altLang="cs-CZ"/>
              <a:t>Čtvrtá úroveň</a:t>
            </a:r>
          </a:p>
          <a:p>
            <a:pPr lvl="4"/>
            <a:r>
              <a:rPr lang="cs-CZ" altLang="cs-CZ"/>
              <a:t>Pátá úroveň</a:t>
            </a:r>
          </a:p>
        </p:txBody>
      </p:sp>
      <p:sp>
        <p:nvSpPr>
          <p:cNvPr id="102406" name="Rectangle 6"/>
          <p:cNvSpPr>
            <a:spLocks noGrp="1" noChangeArrowheads="1"/>
          </p:cNvSpPr>
          <p:nvPr>
            <p:ph type="ftr" sz="quarter" idx="4"/>
          </p:nvPr>
        </p:nvSpPr>
        <p:spPr bwMode="auto">
          <a:xfrm>
            <a:off x="0" y="9431599"/>
            <a:ext cx="2946347" cy="496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charset="0"/>
              </a:defRPr>
            </a:lvl1pPr>
          </a:lstStyle>
          <a:p>
            <a:endParaRPr lang="cs-CZ" altLang="cs-CZ"/>
          </a:p>
        </p:txBody>
      </p:sp>
      <p:sp>
        <p:nvSpPr>
          <p:cNvPr id="102407" name="Rectangle 7"/>
          <p:cNvSpPr>
            <a:spLocks noGrp="1" noChangeArrowheads="1"/>
          </p:cNvSpPr>
          <p:nvPr>
            <p:ph type="sldNum" sz="quarter" idx="5"/>
          </p:nvPr>
        </p:nvSpPr>
        <p:spPr bwMode="auto">
          <a:xfrm>
            <a:off x="3851342" y="9431599"/>
            <a:ext cx="2946347" cy="496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fld id="{061A6D36-8CFB-40FE-8D60-D2050488125D}" type="slidenum">
              <a:rPr lang="cs-CZ" altLang="cs-CZ"/>
              <a:pPr/>
              <a:t>‹#›</a:t>
            </a:fld>
            <a:endParaRPr lang="cs-CZ" altLang="cs-CZ"/>
          </a:p>
        </p:txBody>
      </p:sp>
    </p:spTree>
    <p:extLst>
      <p:ext uri="{BB962C8B-B14F-4D97-AF65-F5344CB8AC3E}">
        <p14:creationId xmlns:p14="http://schemas.microsoft.com/office/powerpoint/2010/main" val="13881114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Arial" charset="0"/>
        <a:ea typeface="+mn-ea"/>
        <a:cs typeface="+mn-cs"/>
      </a:defRPr>
    </a:lvl1pPr>
    <a:lvl2pPr marL="457200" algn="l" rtl="0" fontAlgn="base">
      <a:spcBef>
        <a:spcPct val="30000"/>
      </a:spcBef>
      <a:spcAft>
        <a:spcPct val="0"/>
      </a:spcAft>
      <a:defRPr kumimoji="1" sz="1200" kern="1200">
        <a:solidFill>
          <a:schemeClr val="tx1"/>
        </a:solidFill>
        <a:latin typeface="Arial" charset="0"/>
        <a:ea typeface="+mn-ea"/>
        <a:cs typeface="+mn-cs"/>
      </a:defRPr>
    </a:lvl2pPr>
    <a:lvl3pPr marL="914400" algn="l" rtl="0" fontAlgn="base">
      <a:spcBef>
        <a:spcPct val="30000"/>
      </a:spcBef>
      <a:spcAft>
        <a:spcPct val="0"/>
      </a:spcAft>
      <a:defRPr kumimoji="1" sz="1200" kern="1200">
        <a:solidFill>
          <a:schemeClr val="tx1"/>
        </a:solidFill>
        <a:latin typeface="Arial" charset="0"/>
        <a:ea typeface="+mn-ea"/>
        <a:cs typeface="+mn-cs"/>
      </a:defRPr>
    </a:lvl3pPr>
    <a:lvl4pPr marL="1371600" algn="l" rtl="0" fontAlgn="base">
      <a:spcBef>
        <a:spcPct val="30000"/>
      </a:spcBef>
      <a:spcAft>
        <a:spcPct val="0"/>
      </a:spcAft>
      <a:defRPr kumimoji="1" sz="1200" kern="1200">
        <a:solidFill>
          <a:schemeClr val="tx1"/>
        </a:solidFill>
        <a:latin typeface="Arial" charset="0"/>
        <a:ea typeface="+mn-ea"/>
        <a:cs typeface="+mn-cs"/>
      </a:defRPr>
    </a:lvl4pPr>
    <a:lvl5pPr marL="1828800" algn="l" rtl="0" fontAlgn="base">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Úvodní slovo (asi 30 s). Představím téma: článek 17 nařízení o zdravotnických prostředcích (MDR) a obnova prostředků určených výrobcem pro jedno použití. Prezentace vychází z mého připravovaného článku a z dat studie Evropské komise k článku 17. Nejde mi o to, zda je obnova technicky možná – to víte lépe než já – ale o to, proč je tentýž postup v jednom státě legální a v sousedním státě správním deliktem, a co se v tom chystá změnit.</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Obnova prostředků pro jedno použití je místem, kde se střetávají tři politiky EU. Udržitelnost: velká část nemocničního odpadu jsou prostředky navržené a oceněné pro jediné použití. Rozpočty: u drahých katetrů a nástrojů může opakované použití znamenat velké úspory. Bezpečnost: MDR bylo přijato po skandálech PIP a kovových kloubních náhrad a jeho hlavním slibem je vysoká úroveň ochrany pacientů. Článek 17 se snaží tyto tři cíle sladit, ale dělá to neobvyklým způsobem.</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Začnu konkrétním obrazem. Nemocnice v Drážďanech a nemocnice v Ústí nad Labem nakupují tentýž katetr od téhož výrobce a řídí se týmž nařízením EU. Německá nemocnice může katetr poslat zpracovateli s certifikovaným systémem a dostat jej zpět, případně koupit obnovený prostředek, který nese značku CE. Česká nemocnice jej musí odstranit jako odpad a použití obnoveného katetru by bylo přestupkem podle zákona č. 375/2022 Sb. Značka CE, která má jinak zaručovat volný pohyb výrobku po celé Unii, tady na hranici přestává platit.</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Časový plán pro 20 minut: snímky označené v poznámkách jako [Volitelné] lze při nedostatku času přeskočit nebo jen ukázat (sedm snímků). Hlavní linie má 24 snímků po necelé minutě. Orientačně: úvod 2 min, právní rámec 4 min, praxe a data 3 min, Evropa a Česko 5 min, turistika odpadu 3 min, návrh Komise a závěr 3 min. Program jen krátce přečtu.</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Než začneme, tři pojmy. Prostředek pro jedno použití je definován určeným účelem: výrobce jej určil k použití u jedné osoby během jednoho zákroku. Neříká to nic o tom, zda by technicky snesl opakovanou úpravu. Obnova je proces, který dobře znáte – čištění, dezinfekce, sterilizace, zkoušení a obnovení funkční bezpečnosti. Úplná renovace je pojem z definice výrobce: kdo prostředek kompletně přestaví a přidělí mu novou životnost, stává se výrobcem. Tento pojem bude důležitý u návrhu Komise, který s ním počítá i pro jednorázové prostředky. Pointa snímku: jednorázovost je rozhodnutí výrobce, nikoli vlastnost materiálu – a právě proto se o ní vede právní spor.</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Definice obnovy v MDR popisuje přesně to, co děláte: čištění, dezinfekci, sterilizaci, zkoušení a obnovu funkční bezpečnosti. Právně je ale podstatné, co se stane potom. Kdo prostředek obnoví, aby byl vhodný k dalšímu použití, se podle čl. 17 odst. 2 stává jeho výrobcem. Nese všechny povinnosti výrobce a je výrobcem i pro účely odpovědnosti za vadný výrobek. Obnovený prostředek prochází posouzením shody podle své rizikové třídy a dostává vlastní značku CE. Fyzicky jde o tentýž katetr, právně o nový výrobek. Tento model – zpracovatel jako výrobce – používají i USA, Kanada a Spojené království.</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Článek 17 je pro harmonizační nařízení neobvyklý. Odstavec 1 obrací logiku: obnova je zakázána, pokud ji národní právo výslovně nepovolí. Pokud stát povolí, má na výběr ze tří cest: komerční obnova, kdy zpracovatel jako výrobce prodává obnovené prostředky s CE; obnova přímo v nemocnici podle společných specifikací, kde stát nemusí uplatnit všechny povinnosti výrobce; a uzavřená smyčka, kdy externí firma obnoví prostředky dané nemocnice a vrátí jí je. Odstavec 9 pak povolujícímu státu umožňuje přidat další omezení – vyloučit kategorie prostředků, zakázat převoz do ciziny nebo zakázat používání. Pro vás jsou podstatné hlavně režimy 3 a 4, protože se týkají práce sterilizačních pracovišť.</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[Volitelné] Článek 17 obsahuje ještě několik podmínek, které se týkají přímo praxe. Obnovený prostředek musí být bezpečností a funkčností rovnocenný originálu. Obnovit lze jen prostředek, který byl uveden na trh EU – to je důležité pro dovoz ze třetích zemí, k němuž se dostaneme. Odstavec 7 připouští jen obnovu, která je podle nejnovějších vědeckých poznatků bezpečná – tedy dynamický standard. A konečně informování pacientů: MDR státy jen vybízí, aby nemocnice pacienty informovaly, a dovoluje jim to stanovit jako povinnost. K pacientovi se vrátím zvlášť.</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Německo obnovu jednorázových prostředků povolovalo dlouho před MDR a společné specifikace jsou v podstatě kodifikací německé praxe. Právním základem je vyhláška o provozování zdravotnických prostředků. Odborným standardem je společné doporučení Institutu Roberta Kocha a BfArM k hygienickým požadavkům na obnovu, které řada z vás zná. Prostředky s nejvyššími nároky na obnovu, kategorie kritické C, vyžadují certifikovaný systém řízení kvality. Nemocnice, které obnovují samy, se musí předem oznámit v národním informačním systému. A externí zpracovatel smí pracovat jen v uzavřené smyčce – nemocnice dostává zpět své vlastní prostředky. Tento model je nejméně komerční a má nejdelší bezpečnostní historii.</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[Volitelné] Odstavec 9 umožňuje povolujícím státům obnovu dále zúžit, a pro sterilizační praxi jsou tyto výjimky zajímavé. Nizozemsko řeší prionové riziko: zakazuje obnovu prostředků, které byly v kontaktu s nervovou tkání s vysokou infekčností, a prostředků použitých u pacientů s Creutzfeldtovou-Jakobovou nemocí nebo s nevysvětlenými neurologickými příznaky; zakazuje také obnovu prostředku, který už obnovil někdo jiný. Belgie vylučuje technologicky problematické kategorie, Španělsko nepovoluje vývoz k obnově a vylučuje třídu I. Chorvatsko dovoluje outsourcing jen v rámci EU. A Polsko zakazuje dodávat a používat obnovené prostředky vůbec. Stav podle studie Komise ke konci roku 2023.</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[Volitelné] Co se v Evropě obnovuje: jednoznačně převažují kardiovaskulární prostředky, hlavně diagnostické elektrofyziologické katetry, ultrazvukové a mapovací katetry, kabely a ablační katetry. Dále artroskopické a ortopedické prostředky, laparoskopické a chirurgické nástroje, v menší míře i neinvazivní prostředky, například hroty nůžek. Obnovují se prostředky všech tříd rizika – jeden ze dvou německých zpracovatelů pracuje jen s třídou III. Zajímavost pro diskusi: dvě nemocnice s dvacetiletou praxí uvedly, že obnovený EP katetr má měkčí hrot a lékaři s ním lépe pracují u pacientů se složitou anatomií. To je ovšem tvrzení z rozhovorů, ne výsledek studie.</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[Volitelné] Úzkým hrdlem je certifikace. Z oznámených subjektů, které obnovu necertifikují, jich nejvíc uvedlo, že pro tuto činnost nejsou jmenovány; další, že obnova je v jejich státě zakázána, nebo že nemají žádosti. Oznámené subjekty jsou přetížené recertifikací podle MDR a obnovu považují za ekonomicky nezajímavou. Nejasné jsou i kódy jmenování. Zpracovatel odhaduje, že nový certifikát trvá 13 až 18 měsíců. A roztříštěnost trhu má i obchodní důsledek: jeden americký zpracovatel, který dříve působil v Belgii a Nizozemsku, se z evropského trhu stáhl. Komise ve své zprávě z roku 2024 očekávala, že se kapacity s dokončením přechodu na MDR uvolní.</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Studie Komise shrnuje literaturu takto. Přínosy: jedna portugalská studie uvádí úspory nad 90 % při obnově v nemocnici a kolem 50 % při externí obnově; analýzy životního cyklu elektrofyziologických katetrů ukazují zhruba poloviční emise. Rizika znáte lépe než já: zkřížená infekce včetně prionů, změny materiálu, rezidua čisticích přípravků, endotoxiny a povrchy, které nelze spolehlivě vyčistit. Pro regulátora je velký problém, že systémy hlášení nehod často nezaznamenávají, jaký konkrétní prostředek byl u pacienta použit, takže nelze zjistit, zda obnova k nehodě přispěla. Poslední řádek je varování: průzkum mezi chorvatskými chirurgy (53 respondentů) ukázal, že neformální opakované použití je běžné a právní úpravu téměř nikdo nezná. Zákaz tedy praxi nemusí odstranit, jen ji přesune mimo jakoukoli kontrolu.</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[Volitelné] Proč se státy rozhodly tak, jak se rozhodly? Irsko, Nizozemsko a Švédsko vycházely z předchozích národních studií, Belgie, Chorvatsko a Španělsko z politické debaty, Německo a Island navázaly na praxi před MDR. Polsko obnovu nezakázalo, protože by to podle jeho ústavy omezovalo svobodu podnikání, použití ale zakázalo z bezpečnostních důvodů. Zakazující státy nejčastěji uvádějí bezpečnost pacientů, dále chybějící pravidla a zkušenosti a argument, že jen výrobce zná materiály a konstrukci. Autoři studie z toho vyvozují nepříjemný závěr: rozhodnutí na obou stranách jsou většinou politická, ne založená na důkazech, a doporučují cílený výzkum.</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Francie ukazuje, že mapa není statická. Obnovu zakazovala od 80. let. Zákon o financování sociálního zabezpečení na rok 2024 povolil dvouletý experiment, dekret ze září 2025 stanovil podmínky a vyhláška z 22. července 2026 určila deset zúčastněných zařízení; smlouvy se zpracovatelem běží do 1. září 2028. Experiment je úzce vymezen: jen kardiologické kategorie, jen uzavřená smyčka s externím zpracovatelem, který splní zadávací podmínky, zvláštní sledovatelnost každého kusu a informační dokument pro pacienta. Protože ve Francii čtyřicet let obnova neexistovala, nemá vlastní zpracovatelský průmysl a použité prostředky budou podle všeho putovat do Německa a zpět. Přesně tento přeshraniční model česká úprava vylučuje. Za zmínku stojí, že ve Francii odpovídají za přípravu sterilních prostředků nemocniční lékárny, takže experiment přímo dopadá na sterilizační pracoviště.</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Podle evidence Komise (oznámení do ledna 2025) obnovu povoluje deset států a osmnáct ji nepovoluje; Lucembursko a Slovinsko na žádném seznamu nejsou. Dělení na povolující a zakazující je ale zjednodušené. Šest států povoluje všechny tři cesty. Irsko jen komerční prodej s CE, ale ne obnovu v nemocnici. Švédsko a Chorvatsko naopak jen obnovu podle specifikací v nemocnici nebo v uzavřené smyčce, obnovený prostředek tam nelze koupit. A Polsko je zvláštní případ: obnova je povolena, protože zákaz by podle polské vlády omezoval svobodu podnikání, ale použít obnovený prostředek v polské nemocnici je zakázáno. Polský zpracovatel tak může vyrábět jen pro cizinu. Česko je přesný opak – nevyrábí ani nespotřebovává, ale může dodávat surovinu.</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[Volitelné] Pro srovnání tři jurisdikce s dlouhou zkušeností. Spojené státy zavedly model zpracovatele jako výrobce v roce 2000 a od roku 2002 vyžadují validační data o čištění, sterilizaci a funkčnosti. Úřad GAO v roce 2008 konstatoval, že dostupné informace nenaznačují zvýšené zdravotní riziko. Spojené království v roce 2016 vydalo pokyny k remanufacturingu: plná odpovědnost zpracovatele, uzavřená smyčka, validovaný počet cyklů, vyloučení třídy I; zajímavé je, že odpovědnost zpracovatele začíná okamžikem, kdy nemocnice vloží použitý prostředek do jeho sběrné nádoby. Kanada stejný model přijala v roce 2016 a výslovně počítá s obnovou v zahraničí. Žádná z těchto zemí nemá národní veto typu čl. 17 odst. 1.</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Otázka, kterou si pacienti kladou nejčastěji. MDR povinnost informovat pacienta přímo neukládá; ukládá státům, aby informování podporovaly, a dovoluje jim je předepsat. To se ale týká režimu obnovy v nemocnici. Prostředek s CE od komerčního zpracovatele je právně nový výrobek jako každý jiný a zvláštní informační povinnost k němu MDR nestanoví. Povinnost informovat zavedly Belgie, Chorvatsko a Španělsko, Německo odkazuje na obecnou povinnost lékaře informovat o všem podstatném a Francie připravila pro experiment informační dokument. Eticky je jádrem asymetrie: úsporu má nemocnice, případné riziko nese pacient. K tomu otázka rovného přístupu a dohledatelnosti. Průzkumy ukazují, že pacienti chtějí být informováni. V českém právu by šlo o otázku informovaného souhlasu podle zákona o zdravotních službách, kdyby se obnova povolila.</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Česko si nevystačilo s mlčením, které by podle čl. 17 odst. 1 stačilo k zákazu. Paragraf 9 zákona o zdravotnických prostředcích výslovně zakazuje obnovu na našem území a v odstavci 2 i uvedení na trh, dodání a použití obnoveného prostředku – tedy i prostředku, který prošel posouzením shody v jiném státě a nese CE. Podle § 54 jde o přestupek s pokutou až 5 milionů korun. Zákaz obhajují hlavní hygienik a SÚKL rizikem infekce a selhání materiálu. Co zákon nezakazuje: předání použitého prostředku do ciziny k obnově. A jako stát, který obnovu nepovoluje, k tomu ani nemá v čl. 17 oporu, protože odstavec 9 dává nástroj jen povolujícím státům. Pro kontext: podle studie Komise ministerstvo zdravotnictví v roce 2023 zjišťovalo, zda by povolení obnovy mělo podporu, a v letošním roce se v odborném tisku objevily zprávy o neoprávněném opakovaném použití v českých nemocnicích pod ekonomickým tlakem. Jednou větou k evropskému právu: zákaz je podle mého názoru obhajitelný jen při velkorysém výkladu předběžné opatrnosti, protože nerozlišuje rizikové třídy ani certifikaci.</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[Volitelné] Pro právníky v sále, pro ostatní stručně. Zákaz používat výrobek, který je s označením CE legálně na trhu v jiném státě, je typické omezení volného pohybu zboží. Námitka, že jde o harmonizovanou oblast, neobstojí, protože článek 17 rozhodnutí výslovně ponechává státům – podobně Soudní dvůr posoudil výhradu pro zákaz některých tabákových výrobků ve věci Philip Morris. Stát tedy musí zákaz ospravedlnit ochranou zdraví. Má přitom široký prostor pro uvážení, jak ukazuje věc Humanplasma, ale musí doložit konkrétní posouzení rizika, ne jen obecný odkaz na předběžnou opatrnost. Slabinou české úpravy je, že nerozlišuje rizikové třídy, nezohledňuje certifikaci a nenabízí žádnou cestu, jak bezpečnost konkrétního prostředku prokázat. Francie ukazuje, jak vypadá úzce vymezené a časově omezené opatření.</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Jak se k zákazu staví česká strana. Hlavní hygienik a SÚKL jej obhajují rizikem infekce a selhání materiálu, což jsou legitimní důvody. Zároveň ale ministerstvo zdravotnictví podle studie Komise v roce 2023 zjišťovalo, zda by povolení mělo mezi aktéry podporu, takže otázka není uzavřená. V letošním roce se v odborném tisku objevily zprávy o neoprávněném opakovaném použití jednorázových prostředků v českých nemocnicích pod ekonomickým tlakem. Pokud se to potvrdí, máme stejný problém jako Chorvatsko: zákaz existuje, ale praxe se mu vyhýbá, a to bez validace, bez sledovatelnosti a bez kontroly. A čeští komentátoři očekávají, že ztráta národní pravomoci zakázat obnovu bude v jednání o návrhu Komise nejspornějším bodem.</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Tady je jádro toho, čemu v článku říkám turistika zdravotnického odpadu. Použitý katetr lze právně vidět dvojím způsobem. Buď je to odpad – kontaminovaný prostředek bude obvykle infekční nebezpečný odpad s katalogovým číslem 18 01 03*. Jeho přeprava do jiného státu k využití je administrativně náročná, ale možná: vyžaduje předchozí oznámení a souhlas podle nového nařízení o přepravě odpadů 2024/1157, které se použije od 21. května 2026. Obnova je pak z hlediska odpadového práva přípravou k opětovnému použití a obnovený prostředek přestává být odpadem. Nebo nejde o odpad vůbec: podle judikatury Soudního dvora se věc, kterou držitel předává s jistotou dalšího využití, nepovažuje za odpad. Pak katetr odchází jako zboží a § 9 našeho zákona na to vůbec nedopadá. Výsledek je v obou případech stejný: česká nemocnice platí plnou cenu, a zbytkovou hodnotu prostředku využije někdo jiný.</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Článek 17 odst. 9 sám mluví o převozu do jiného členského státu nebo do třetí země, takže zákonodárce s mezinárodními toky počítal. Uvnitř EU je přirozeným cílem Německo a nově také Polsko, které smí obnovovat jen pro cizinu. Mimo EU stojí za pozornost čtyři země. USA od roku 2000 považují zpracovatele za výrobce a od roku 2002 mají zvláštní požadavky na validační data o čištění, sterilizaci a funkčnosti; jde o největší trh na světě. Kanada přijala stejný model v roce 2016, Spojené království téhož roku vydalo pokyny MHRA k remanufacturingu s uzavřenou smyčkou. Turecko, vázané celní unií, převzalo MDR téměř doslova, ale vynechalo slova o povolení národním právem. Ani jedna z těchto zemí nemá národní veto. Zákaz tedy nevede k tomu, že by se prostředky neobnovovaly, ale k tomu, že se obnovují tam, kde evropské společné specifikace vůbec neplatí. Zpět do EU se smí dostat jen prostředek původně uvedený na trh EU, s posouzením shody v EU a jen do státu, který to dovoluje.</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Jednoduše řečeno Komise navrhuje logiku obrátit. Dnes je obnova zakázána, dokud ji stát nepovolí, a každý stát rozhoduje sám. Podle návrhu bude obnova možná v celé EU za stejných podmínek a státy o ni rozhodovat nebudou. Výrobce nově nebude moct prostředek označit jako jednorázový jen tak: musí doložit, proč by po vhodné obnově nebyl bezpečný. Co jednorázové není, musí mít návod k obnově. A i jednorázový prostředek bude možné plně renovovat; kdo to udělá, je výrobce se vším, co k tomu patří. Pro Česko to znamená, že § 9 našeho zákona by v dnešní podobě neobstál a obnovený prostředek s CE by šel používat i u nás. Ale pozor na časování: nový článek se má použít až pět let po vstupu v platnost a návrh je teprve v jednání.</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 si od toho Komise slibuje. Zaprvé jednotný trh: dnešních třicet národních řešení má nahradit jedno pravidlo, takže obnovený prostředek s CE bude platit všude. Zadruhé vyjasnit, kdy je prostředek opravdu jednorázový. Komise reaguje na zjištění ze své zprávy z roku 2024, že výrobci mají motivaci označovat prostředky jako jednorázové i tam, kde by opakované použití technicky snesly. Zatřetí méně odpadu a podpora oběhového hospodářství. Začtvrté jasná odpovědnost: kdo prostředek plně renovuje, je výrobce. A konečně širší cíle celé novely MDR, do níž je změna zabalena: zjednodušení, konkurenceschopnost a dostupnost prostředků včetně prevence jejich nedostatku. Reakce jsou rozporné: sdružení výrobců MedTech Europe odmítá, aby se obnova stala výchozím pravidlem, a navrhuje povinnost zdůvodnit jednorázovost vypustit; Evropský hospodářský a sociální výbor má podobné výhrady. Naopak Health Care Without Harm chce povinnost zdůvodnění zpřísnit, aby výrobci nemohli obnovu znemožnit konstrukcí prostředku, a sdružení zpracovatelů AMDR požaduje výslovně zachovat obnovu podle společných specifikací.</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Moje hodnocení. Návrh je podle mě správný v principu: značka CE bude znamenat to, co má, i u obnovených prostředků, a důkazní břemeno se přesouvá na výrobce. Reaguje tak i na podnět, který zazněl ve studii Komise od jednoho průmyslového sdružení: současná úprava výrobce motivuje označovat prostředky jako jednorázové, i když by opakované použití technicky snesly. Žádná ze srovnávaných zemí mimo EU tuto otázku u zdroje neřeší. Výhrady mám tři. Návrh výslovně nezachovává model uzavřené smyčky podle společných specifikací. Pětileté přechodné období je dlouhé – zrušení národního veta nevyžaduje novou infrastrukturu a mohlo by platit dřív, delší lhůta by stačila pro povinnost odůvodnit jednorázovost. A návrh neřeší odpadové právo ani podmínky návratu prostředků obnovených mimo EU.</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 z toho plyne pro vaše pracoviště. Za prvé: pokud povinnost odůvodnit jednorázovost zafunguje, část prostředků se může přesunout do kategorie opakovaně použitelných s návodem výrobce k obnově. To je pro centrální sterilizace známá práce, ale znamená to více sortimentu, validací a nároků na kapacity. Za druhé: návrh mluví o úplné renovaci, tedy o uvedení renovovaného prostředku na trh, ale výslovně nezachovává dnešní model obnovy podle společných specifikací v nemocnici nebo v uzavřené smyčce. Přitom právě ten je nejlépe ověřený a nejméně narušuje trh. Zpracovatelé už navrhli doplnit odstavec, který by ho zachoval. Tady má hlas odborné veřejnosti v legislativním procesu skutečnou váhu. Za třetí: návrh neřeší odpadové právo, takže otázky přeshraniční přepravy a konce odpadu zůstanou otevřené.</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Tento snímek můžu nechat promítnutý během dotazů. Zajímají mě hlavně zkušenosti z praxe: které prostředky by podle vás obstály v posouzení vhodnosti, zda by sterilizační pracoviště zvládla validovat obnovu dalších typů, zda se v praxi setkáváte s neformálním opakovaným použitím a jak vnímáte informování pacienta.</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Úvodní snímek">
    <p:spTree>
      <p:nvGrpSpPr>
        <p:cNvPr id="1" name=""/>
        <p:cNvGrpSpPr/>
        <p:nvPr/>
      </p:nvGrpSpPr>
      <p:grpSpPr>
        <a:xfrm>
          <a:off x="0" y="0"/>
          <a:ext cx="0" cy="0"/>
          <a:chOff x="0" y="0"/>
          <a:chExt cx="0" cy="0"/>
        </a:xfrm>
      </p:grpSpPr>
      <p:sp>
        <p:nvSpPr>
          <p:cNvPr id="3" name="Zástupný symbol pro zápatí 2">
            <a:extLst>
              <a:ext uri="{FF2B5EF4-FFF2-40B4-BE49-F238E27FC236}">
                <a16:creationId xmlns:a16="http://schemas.microsoft.com/office/drawing/2014/main" id="{D8587455-5AC3-4F6B-BE52-826326AFD383}"/>
              </a:ext>
            </a:extLst>
          </p:cNvPr>
          <p:cNvSpPr>
            <a:spLocks noGrp="1"/>
          </p:cNvSpPr>
          <p:nvPr>
            <p:ph type="ftr" sz="quarter" idx="10"/>
          </p:nvPr>
        </p:nvSpPr>
        <p:spPr/>
        <p:txBody>
          <a:bodyPr/>
          <a:lstStyle>
            <a:lvl1pPr>
              <a:defRPr/>
            </a:lvl1pPr>
          </a:lstStyle>
          <a:p>
            <a:r>
              <a:rPr lang="cs-CZ"/>
              <a:t>Zápatí prezentace</a:t>
            </a:r>
            <a:endParaRPr lang="cs-CZ" dirty="0"/>
          </a:p>
        </p:txBody>
      </p:sp>
      <p:sp>
        <p:nvSpPr>
          <p:cNvPr id="4" name="Zástupný symbol pro číslo snímku 3">
            <a:extLst>
              <a:ext uri="{FF2B5EF4-FFF2-40B4-BE49-F238E27FC236}">
                <a16:creationId xmlns:a16="http://schemas.microsoft.com/office/drawing/2014/main" id="{F3A84368-F699-48A6-8383-4822D7F23BC4}"/>
              </a:ext>
            </a:extLst>
          </p:cNvPr>
          <p:cNvSpPr>
            <a:spLocks noGrp="1"/>
          </p:cNvSpPr>
          <p:nvPr>
            <p:ph type="sldNum" sz="quarter" idx="11"/>
          </p:nvPr>
        </p:nvSpPr>
        <p:spPr/>
        <p:txBody>
          <a:bodyPr/>
          <a:lstStyle/>
          <a:p>
            <a:fld id="{0DE708CC-0C3F-4567-9698-B54C0F35BD31}" type="slidenum">
              <a:rPr lang="cs-CZ" altLang="cs-CZ" noProof="0" smtClean="0"/>
              <a:pPr/>
              <a:t>‹#›</a:t>
            </a:fld>
            <a:endParaRPr lang="cs-CZ" altLang="cs-CZ" noProof="0" dirty="0"/>
          </a:p>
        </p:txBody>
      </p:sp>
      <p:sp>
        <p:nvSpPr>
          <p:cNvPr id="7" name="Nadpis 6">
            <a:extLst>
              <a:ext uri="{FF2B5EF4-FFF2-40B4-BE49-F238E27FC236}">
                <a16:creationId xmlns:a16="http://schemas.microsoft.com/office/drawing/2014/main" id="{322FA9F0-97E4-45C3-84A8-592F85A6A3A2}"/>
              </a:ext>
            </a:extLst>
          </p:cNvPr>
          <p:cNvSpPr>
            <a:spLocks noGrp="1"/>
          </p:cNvSpPr>
          <p:nvPr>
            <p:ph type="title" hasCustomPrompt="1"/>
          </p:nvPr>
        </p:nvSpPr>
        <p:spPr>
          <a:xfrm>
            <a:off x="398502" y="2900365"/>
            <a:ext cx="11361600" cy="1171580"/>
          </a:xfrm>
        </p:spPr>
        <p:txBody>
          <a:bodyPr anchor="t"/>
          <a:lstStyle>
            <a:lvl1pPr algn="l">
              <a:lnSpc>
                <a:spcPts val="4400"/>
              </a:lnSpc>
              <a:defRPr sz="4400"/>
            </a:lvl1pPr>
          </a:lstStyle>
          <a:p>
            <a:r>
              <a:rPr lang="cs-CZ" dirty="0"/>
              <a:t>Kliknutím vložíte nadpis</a:t>
            </a:r>
            <a:endParaRPr lang="cs-CZ" noProof="0" dirty="0"/>
          </a:p>
        </p:txBody>
      </p:sp>
      <p:pic>
        <p:nvPicPr>
          <p:cNvPr id="6" name="Obrázek 5">
            <a:extLst>
              <a:ext uri="{FF2B5EF4-FFF2-40B4-BE49-F238E27FC236}">
                <a16:creationId xmlns:a16="http://schemas.microsoft.com/office/drawing/2014/main" id="{83F24B06-B2DE-4D1F-B580-6248E87C08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4000" y="414000"/>
            <a:ext cx="1546943" cy="1067390"/>
          </a:xfrm>
          <a:prstGeom prst="rect">
            <a:avLst/>
          </a:prstGeom>
        </p:spPr>
      </p:pic>
      <p:sp>
        <p:nvSpPr>
          <p:cNvPr id="8" name="Podnadpis 2"/>
          <p:cNvSpPr>
            <a:spLocks noGrp="1"/>
          </p:cNvSpPr>
          <p:nvPr>
            <p:ph type="subTitle" idx="1" hasCustomPrompt="1"/>
          </p:nvPr>
        </p:nvSpPr>
        <p:spPr>
          <a:xfrm>
            <a:off x="398502" y="4116402"/>
            <a:ext cx="11361600" cy="698497"/>
          </a:xfrm>
        </p:spPr>
        <p:txBody>
          <a:bodyPr anchor="t"/>
          <a:lstStyle>
            <a:lvl1pPr marL="0" indent="0" algn="l">
              <a:buNone/>
              <a:defRPr lang="cs-CZ" sz="2400" b="0" dirty="0">
                <a:solidFill>
                  <a:schemeClr val="tx1"/>
                </a:solidFill>
                <a:latin typeface="+mj-lt"/>
                <a:ea typeface="+mj-ea"/>
                <a:cs typeface="+mj-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cs-CZ" noProof="0" dirty="0"/>
              <a:t>Kliknutím vložíte podnadpis</a:t>
            </a:r>
          </a:p>
        </p:txBody>
      </p:sp>
    </p:spTree>
    <p:extLst>
      <p:ext uri="{BB962C8B-B14F-4D97-AF65-F5344CB8AC3E}">
        <p14:creationId xmlns:p14="http://schemas.microsoft.com/office/powerpoint/2010/main" val="935384140"/>
      </p:ext>
    </p:extLst>
  </p:cSld>
  <p:clrMapOvr>
    <a:masterClrMapping/>
  </p:clrMapOvr>
  <p:extLst>
    <p:ext uri="{DCECCB84-F9BA-43D5-87BE-67443E8EF086}">
      <p15:sldGuideLst xmlns:p15="http://schemas.microsoft.com/office/powerpoint/2012/main">
        <p15:guide id="1" orient="horz" pos="2432" userDrawn="1">
          <p15:clr>
            <a:srgbClr val="FBAE40"/>
          </p15:clr>
        </p15:guide>
        <p15:guide id="2" pos="23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adpis a obsah">
    <p:spTree>
      <p:nvGrpSpPr>
        <p:cNvPr id="1" name=""/>
        <p:cNvGrpSpPr/>
        <p:nvPr/>
      </p:nvGrpSpPr>
      <p:grpSpPr>
        <a:xfrm>
          <a:off x="0" y="0"/>
          <a:ext cx="0" cy="0"/>
          <a:chOff x="0" y="0"/>
          <a:chExt cx="0" cy="0"/>
        </a:xfrm>
      </p:grpSpPr>
      <p:sp>
        <p:nvSpPr>
          <p:cNvPr id="4" name="Zástupný symbol pro zápatí 3"/>
          <p:cNvSpPr>
            <a:spLocks noGrp="1"/>
          </p:cNvSpPr>
          <p:nvPr>
            <p:ph type="ftr" sz="quarter" idx="10"/>
          </p:nvPr>
        </p:nvSpPr>
        <p:spPr>
          <a:xfrm>
            <a:off x="720000" y="6228000"/>
            <a:ext cx="7920000" cy="252000"/>
          </a:xfrm>
        </p:spPr>
        <p:txBody>
          <a:bodyPr/>
          <a:lstStyle>
            <a:lvl1pPr>
              <a:defRPr sz="1200"/>
            </a:lvl1pPr>
          </a:lstStyle>
          <a:p>
            <a:r>
              <a:rPr lang="cs-CZ"/>
              <a:t>Zápatí prezentace</a:t>
            </a:r>
            <a:endParaRPr lang="cs-CZ" dirty="0"/>
          </a:p>
        </p:txBody>
      </p:sp>
      <p:sp>
        <p:nvSpPr>
          <p:cNvPr id="5" name="Zástupný symbol pro číslo snímku 4"/>
          <p:cNvSpPr>
            <a:spLocks noGrp="1"/>
          </p:cNvSpPr>
          <p:nvPr>
            <p:ph type="sldNum" sz="quarter" idx="11"/>
          </p:nvPr>
        </p:nvSpPr>
        <p:spPr/>
        <p:txBody>
          <a:bodyPr/>
          <a:lstStyle>
            <a:lvl1pPr>
              <a:defRPr/>
            </a:lvl1pPr>
          </a:lstStyle>
          <a:p>
            <a:fld id="{0970407D-EE58-4A0B-824B-1D3AE42DD9CF}" type="slidenum">
              <a:rPr lang="cs-CZ" altLang="cs-CZ"/>
              <a:pPr/>
              <a:t>‹#›</a:t>
            </a:fld>
            <a:endParaRPr lang="cs-CZ" altLang="cs-CZ" dirty="0"/>
          </a:p>
        </p:txBody>
      </p:sp>
      <p:sp>
        <p:nvSpPr>
          <p:cNvPr id="13" name="Nadpis 12">
            <a:extLst>
              <a:ext uri="{FF2B5EF4-FFF2-40B4-BE49-F238E27FC236}">
                <a16:creationId xmlns:a16="http://schemas.microsoft.com/office/drawing/2014/main" id="{6B0440B8-6781-4DF7-853B-03D5855A8CB8}"/>
              </a:ext>
            </a:extLst>
          </p:cNvPr>
          <p:cNvSpPr>
            <a:spLocks noGrp="1"/>
          </p:cNvSpPr>
          <p:nvPr>
            <p:ph type="title" hasCustomPrompt="1"/>
          </p:nvPr>
        </p:nvSpPr>
        <p:spPr/>
        <p:txBody>
          <a:bodyPr/>
          <a:lstStyle/>
          <a:p>
            <a:r>
              <a:rPr lang="cs-CZ" dirty="0"/>
              <a:t>Kliknutím vložíte nadpis</a:t>
            </a:r>
          </a:p>
        </p:txBody>
      </p:sp>
      <p:pic>
        <p:nvPicPr>
          <p:cNvPr id="9" name="Obrázek 8">
            <a:extLst>
              <a:ext uri="{FF2B5EF4-FFF2-40B4-BE49-F238E27FC236}">
                <a16:creationId xmlns:a16="http://schemas.microsoft.com/office/drawing/2014/main" id="{83F24B06-B2DE-4D1F-B580-6248E87C08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81277" y="6048047"/>
            <a:ext cx="867342" cy="598465"/>
          </a:xfrm>
          <a:prstGeom prst="rect">
            <a:avLst/>
          </a:prstGeom>
        </p:spPr>
      </p:pic>
      <p:sp>
        <p:nvSpPr>
          <p:cNvPr id="8" name="Zástupný symbol pro obsah 2">
            <a:extLst>
              <a:ext uri="{FF2B5EF4-FFF2-40B4-BE49-F238E27FC236}">
                <a16:creationId xmlns:a16="http://schemas.microsoft.com/office/drawing/2014/main" id="{390E4E2C-8A81-45F0-A5ED-59F1EE588AF9}"/>
              </a:ext>
            </a:extLst>
          </p:cNvPr>
          <p:cNvSpPr>
            <a:spLocks noGrp="1"/>
          </p:cNvSpPr>
          <p:nvPr>
            <p:ph idx="1" hasCustomPrompt="1"/>
          </p:nvPr>
        </p:nvSpPr>
        <p:spPr>
          <a:xfrm>
            <a:off x="720000" y="1692002"/>
            <a:ext cx="10753200" cy="4139998"/>
          </a:xfrm>
          <a:prstGeom prst="rect">
            <a:avLst/>
          </a:prstGeom>
        </p:spPr>
        <p:txBody>
          <a:bodyPr/>
          <a:lstStyle>
            <a:lvl1pPr marL="252000" indent="-180000">
              <a:lnSpc>
                <a:spcPts val="3600"/>
              </a:lnSpc>
              <a:buClr>
                <a:schemeClr val="tx2"/>
              </a:buClr>
              <a:buSzPct val="100000"/>
              <a:buFont typeface="Arial" panose="020B0604020202020204" pitchFamily="34" charset="0"/>
              <a:buChar char="̶"/>
              <a:defRPr b="0"/>
            </a:lvl1pPr>
            <a:lvl2pPr marL="504000" indent="-180000">
              <a:lnSpc>
                <a:spcPct val="100000"/>
              </a:lnSpc>
              <a:buClr>
                <a:schemeClr val="tx2"/>
              </a:buClr>
              <a:buFont typeface="Arial" panose="020B0604020202020204" pitchFamily="34" charset="0"/>
              <a:buChar char="̶"/>
              <a:defRPr sz="2000"/>
            </a:lvl2pPr>
            <a:lvl3pPr marL="914400" indent="0">
              <a:lnSpc>
                <a:spcPct val="100000"/>
              </a:lnSpc>
              <a:buNone/>
              <a:defRPr sz="1600"/>
            </a:lvl3pPr>
          </a:lstStyle>
          <a:p>
            <a:pPr lvl="0"/>
            <a:r>
              <a:rPr lang="cs-CZ" noProof="0" dirty="0"/>
              <a:t>Kliknutím vložíte text</a:t>
            </a:r>
            <a:endParaRPr lang="en-GB" noProof="0" dirty="0"/>
          </a:p>
          <a:p>
            <a:pPr lvl="1"/>
            <a:r>
              <a:rPr lang="cs-CZ" noProof="0" dirty="0"/>
              <a:t>Druhá úroveň</a:t>
            </a:r>
            <a:endParaRPr lang="en-GB" noProof="0" dirty="0"/>
          </a:p>
          <a:p>
            <a:pPr lvl="2"/>
            <a:r>
              <a:rPr lang="cs-CZ" noProof="0" dirty="0"/>
              <a:t>Třetí úroveň</a:t>
            </a:r>
            <a:endParaRPr lang="en-GB" noProof="0" dirty="0"/>
          </a:p>
        </p:txBody>
      </p:sp>
    </p:spTree>
    <p:extLst>
      <p:ext uri="{BB962C8B-B14F-4D97-AF65-F5344CB8AC3E}">
        <p14:creationId xmlns:p14="http://schemas.microsoft.com/office/powerpoint/2010/main" val="1691229579"/>
      </p:ext>
    </p:extLst>
  </p:cSld>
  <p:clrMapOvr>
    <a:masterClrMapping/>
  </p:clrMapOvr>
  <p:extLst>
    <p:ext uri="{DCECCB84-F9BA-43D5-87BE-67443E8EF086}">
      <p15:sldGuideLst xmlns:p15="http://schemas.microsoft.com/office/powerpoint/2012/main">
        <p15:guide id="1" orient="horz" pos="3997" userDrawn="1">
          <p15:clr>
            <a:srgbClr val="FBAE40"/>
          </p15:clr>
        </p15:guide>
        <p15:guide id="2" pos="43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adpis, podnadpis a obsah">
    <p:spTree>
      <p:nvGrpSpPr>
        <p:cNvPr id="1" name=""/>
        <p:cNvGrpSpPr/>
        <p:nvPr/>
      </p:nvGrpSpPr>
      <p:grpSpPr>
        <a:xfrm>
          <a:off x="0" y="0"/>
          <a:ext cx="0" cy="0"/>
          <a:chOff x="0" y="0"/>
          <a:chExt cx="0" cy="0"/>
        </a:xfrm>
      </p:grpSpPr>
      <p:sp>
        <p:nvSpPr>
          <p:cNvPr id="4" name="Zástupný symbol pro zápatí 3"/>
          <p:cNvSpPr>
            <a:spLocks noGrp="1"/>
          </p:cNvSpPr>
          <p:nvPr>
            <p:ph type="ftr" sz="quarter" idx="10"/>
          </p:nvPr>
        </p:nvSpPr>
        <p:spPr/>
        <p:txBody>
          <a:bodyPr/>
          <a:lstStyle>
            <a:lvl1pPr>
              <a:defRPr sz="1200"/>
            </a:lvl1pPr>
          </a:lstStyle>
          <a:p>
            <a:r>
              <a:rPr lang="cs-CZ"/>
              <a:t>Zápatí prezentace</a:t>
            </a:r>
            <a:endParaRPr lang="cs-CZ" dirty="0"/>
          </a:p>
        </p:txBody>
      </p:sp>
      <p:sp>
        <p:nvSpPr>
          <p:cNvPr id="5" name="Zástupný symbol pro číslo snímku 4"/>
          <p:cNvSpPr>
            <a:spLocks noGrp="1"/>
          </p:cNvSpPr>
          <p:nvPr>
            <p:ph type="sldNum" sz="quarter" idx="11"/>
          </p:nvPr>
        </p:nvSpPr>
        <p:spPr/>
        <p:txBody>
          <a:bodyPr/>
          <a:lstStyle>
            <a:lvl1pPr>
              <a:defRPr/>
            </a:lvl1pPr>
          </a:lstStyle>
          <a:p>
            <a:fld id="{0970407D-EE58-4A0B-824B-1D3AE42DD9CF}" type="slidenum">
              <a:rPr lang="cs-CZ" altLang="cs-CZ"/>
              <a:pPr/>
              <a:t>‹#›</a:t>
            </a:fld>
            <a:endParaRPr lang="cs-CZ" altLang="cs-CZ" dirty="0"/>
          </a:p>
        </p:txBody>
      </p:sp>
      <p:sp>
        <p:nvSpPr>
          <p:cNvPr id="7" name="Zástupný symbol pro text 7">
            <a:extLst>
              <a:ext uri="{FF2B5EF4-FFF2-40B4-BE49-F238E27FC236}">
                <a16:creationId xmlns:a16="http://schemas.microsoft.com/office/drawing/2014/main" id="{9F610B39-FB78-4767-BA31-C3D4E7D5586C}"/>
              </a:ext>
            </a:extLst>
          </p:cNvPr>
          <p:cNvSpPr>
            <a:spLocks noGrp="1"/>
          </p:cNvSpPr>
          <p:nvPr>
            <p:ph type="body" sz="quarter" idx="13" hasCustomPrompt="1"/>
          </p:nvPr>
        </p:nvSpPr>
        <p:spPr>
          <a:xfrm>
            <a:off x="720725" y="1296001"/>
            <a:ext cx="10752138" cy="271576"/>
          </a:xfrm>
        </p:spPr>
        <p:txBody>
          <a:bodyPr lIns="0" tIns="0" rIns="0" bIns="0">
            <a:noAutofit/>
          </a:bodyPr>
          <a:lstStyle>
            <a:lvl1pPr algn="l">
              <a:lnSpc>
                <a:spcPts val="2300"/>
              </a:lnSpc>
              <a:defRPr sz="2000" b="0">
                <a:solidFill>
                  <a:schemeClr val="tx2"/>
                </a:solidFill>
              </a:defRPr>
            </a:lvl1pPr>
          </a:lstStyle>
          <a:p>
            <a:pPr lvl="0"/>
            <a:r>
              <a:rPr lang="cs-CZ" noProof="0" dirty="0"/>
              <a:t>Kliknutím vložíte podnadpis</a:t>
            </a:r>
          </a:p>
        </p:txBody>
      </p:sp>
      <p:sp>
        <p:nvSpPr>
          <p:cNvPr id="13" name="Nadpis 12">
            <a:extLst>
              <a:ext uri="{FF2B5EF4-FFF2-40B4-BE49-F238E27FC236}">
                <a16:creationId xmlns:a16="http://schemas.microsoft.com/office/drawing/2014/main" id="{6B0440B8-6781-4DF7-853B-03D5855A8CB8}"/>
              </a:ext>
            </a:extLst>
          </p:cNvPr>
          <p:cNvSpPr>
            <a:spLocks noGrp="1"/>
          </p:cNvSpPr>
          <p:nvPr>
            <p:ph type="title" hasCustomPrompt="1"/>
          </p:nvPr>
        </p:nvSpPr>
        <p:spPr/>
        <p:txBody>
          <a:bodyPr/>
          <a:lstStyle/>
          <a:p>
            <a:r>
              <a:rPr lang="cs-CZ" dirty="0"/>
              <a:t>Kliknutím vložíte nadpis</a:t>
            </a:r>
          </a:p>
        </p:txBody>
      </p:sp>
      <p:pic>
        <p:nvPicPr>
          <p:cNvPr id="8" name="Obrázek 7">
            <a:extLst>
              <a:ext uri="{FF2B5EF4-FFF2-40B4-BE49-F238E27FC236}">
                <a16:creationId xmlns:a16="http://schemas.microsoft.com/office/drawing/2014/main" id="{83F24B06-B2DE-4D1F-B580-6248E87C08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81277" y="6048047"/>
            <a:ext cx="867342" cy="598465"/>
          </a:xfrm>
          <a:prstGeom prst="rect">
            <a:avLst/>
          </a:prstGeom>
        </p:spPr>
      </p:pic>
      <p:sp>
        <p:nvSpPr>
          <p:cNvPr id="10" name="Zástupný symbol pro obsah 2">
            <a:extLst>
              <a:ext uri="{FF2B5EF4-FFF2-40B4-BE49-F238E27FC236}">
                <a16:creationId xmlns:a16="http://schemas.microsoft.com/office/drawing/2014/main" id="{5CA9AC87-D3DE-408C-9471-D419F4748341}"/>
              </a:ext>
            </a:extLst>
          </p:cNvPr>
          <p:cNvSpPr>
            <a:spLocks noGrp="1"/>
          </p:cNvSpPr>
          <p:nvPr>
            <p:ph idx="1" hasCustomPrompt="1"/>
          </p:nvPr>
        </p:nvSpPr>
        <p:spPr>
          <a:xfrm>
            <a:off x="720000" y="1692002"/>
            <a:ext cx="10753200" cy="4139998"/>
          </a:xfrm>
          <a:prstGeom prst="rect">
            <a:avLst/>
          </a:prstGeom>
        </p:spPr>
        <p:txBody>
          <a:bodyPr/>
          <a:lstStyle>
            <a:lvl1pPr marL="252000" indent="-180000">
              <a:lnSpc>
                <a:spcPts val="3600"/>
              </a:lnSpc>
              <a:buClr>
                <a:schemeClr val="tx2"/>
              </a:buClr>
              <a:buSzPct val="100000"/>
              <a:buFont typeface="Arial" panose="020B0604020202020204" pitchFamily="34" charset="0"/>
              <a:buChar char="̶"/>
              <a:defRPr b="0"/>
            </a:lvl1pPr>
            <a:lvl2pPr marL="504000" indent="-180000">
              <a:lnSpc>
                <a:spcPct val="100000"/>
              </a:lnSpc>
              <a:buClr>
                <a:schemeClr val="tx2"/>
              </a:buClr>
              <a:buFont typeface="Arial" panose="020B0604020202020204" pitchFamily="34" charset="0"/>
              <a:buChar char="̶"/>
              <a:defRPr sz="2000"/>
            </a:lvl2pPr>
            <a:lvl3pPr marL="914400" indent="0">
              <a:lnSpc>
                <a:spcPct val="100000"/>
              </a:lnSpc>
              <a:buNone/>
              <a:defRPr sz="1600"/>
            </a:lvl3pPr>
          </a:lstStyle>
          <a:p>
            <a:pPr lvl="0"/>
            <a:r>
              <a:rPr lang="cs-CZ" noProof="0" dirty="0"/>
              <a:t>Kliknutím vložíte text</a:t>
            </a:r>
            <a:endParaRPr lang="en-GB" noProof="0" dirty="0"/>
          </a:p>
          <a:p>
            <a:pPr lvl="1"/>
            <a:r>
              <a:rPr lang="cs-CZ" noProof="0" dirty="0"/>
              <a:t>Druhá úroveň</a:t>
            </a:r>
            <a:endParaRPr lang="en-GB" noProof="0" dirty="0"/>
          </a:p>
          <a:p>
            <a:pPr lvl="2"/>
            <a:r>
              <a:rPr lang="cs-CZ" noProof="0" dirty="0"/>
              <a:t>Třetí úroveň</a:t>
            </a:r>
            <a:endParaRPr lang="en-GB" noProof="0" dirty="0"/>
          </a:p>
        </p:txBody>
      </p:sp>
    </p:spTree>
    <p:extLst>
      <p:ext uri="{BB962C8B-B14F-4D97-AF65-F5344CB8AC3E}">
        <p14:creationId xmlns:p14="http://schemas.microsoft.com/office/powerpoint/2010/main" val="4034428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Nadpis a porovnání">
    <p:spTree>
      <p:nvGrpSpPr>
        <p:cNvPr id="1" name=""/>
        <p:cNvGrpSpPr/>
        <p:nvPr/>
      </p:nvGrpSpPr>
      <p:grpSpPr>
        <a:xfrm>
          <a:off x="0" y="0"/>
          <a:ext cx="0" cy="0"/>
          <a:chOff x="0" y="0"/>
          <a:chExt cx="0" cy="0"/>
        </a:xfrm>
      </p:grpSpPr>
      <p:sp>
        <p:nvSpPr>
          <p:cNvPr id="2" name="Zástupný symbol pro zápatí 1"/>
          <p:cNvSpPr>
            <a:spLocks noGrp="1"/>
          </p:cNvSpPr>
          <p:nvPr>
            <p:ph type="ftr" sz="quarter" idx="10"/>
          </p:nvPr>
        </p:nvSpPr>
        <p:spPr/>
        <p:txBody>
          <a:bodyPr/>
          <a:lstStyle>
            <a:lvl1pPr>
              <a:defRPr/>
            </a:lvl1pPr>
          </a:lstStyle>
          <a:p>
            <a:r>
              <a:rPr lang="cs-CZ"/>
              <a:t>Zápatí prezentace</a:t>
            </a:r>
            <a:endParaRPr lang="cs-CZ" dirty="0"/>
          </a:p>
        </p:txBody>
      </p:sp>
      <p:sp>
        <p:nvSpPr>
          <p:cNvPr id="3" name="Zástupný symbol pro číslo snímku 2"/>
          <p:cNvSpPr>
            <a:spLocks noGrp="1"/>
          </p:cNvSpPr>
          <p:nvPr>
            <p:ph type="sldNum" sz="quarter" idx="11"/>
          </p:nvPr>
        </p:nvSpPr>
        <p:spPr/>
        <p:txBody>
          <a:bodyPr/>
          <a:lstStyle>
            <a:lvl1pPr>
              <a:defRPr/>
            </a:lvl1pPr>
          </a:lstStyle>
          <a:p>
            <a:fld id="{D6D6C118-631F-4A80-9886-907009361577}" type="slidenum">
              <a:rPr lang="cs-CZ" altLang="cs-CZ"/>
              <a:pPr/>
              <a:t>‹#›</a:t>
            </a:fld>
            <a:endParaRPr lang="cs-CZ" altLang="cs-CZ" dirty="0"/>
          </a:p>
        </p:txBody>
      </p:sp>
      <p:sp>
        <p:nvSpPr>
          <p:cNvPr id="4" name="Nadpis 3">
            <a:extLst>
              <a:ext uri="{FF2B5EF4-FFF2-40B4-BE49-F238E27FC236}">
                <a16:creationId xmlns:a16="http://schemas.microsoft.com/office/drawing/2014/main" id="{ABDE9BC5-EE25-44B2-8081-F2B94BAA680C}"/>
              </a:ext>
            </a:extLst>
          </p:cNvPr>
          <p:cNvSpPr>
            <a:spLocks noGrp="1"/>
          </p:cNvSpPr>
          <p:nvPr>
            <p:ph type="title" hasCustomPrompt="1"/>
          </p:nvPr>
        </p:nvSpPr>
        <p:spPr/>
        <p:txBody>
          <a:bodyPr/>
          <a:lstStyle/>
          <a:p>
            <a:r>
              <a:rPr lang="cs-CZ" dirty="0"/>
              <a:t>Kliknutím vložíte nadpis</a:t>
            </a:r>
          </a:p>
        </p:txBody>
      </p:sp>
      <p:pic>
        <p:nvPicPr>
          <p:cNvPr id="10" name="Obrázek 9">
            <a:extLst>
              <a:ext uri="{FF2B5EF4-FFF2-40B4-BE49-F238E27FC236}">
                <a16:creationId xmlns:a16="http://schemas.microsoft.com/office/drawing/2014/main" id="{83F24B06-B2DE-4D1F-B580-6248E87C08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81277" y="6048047"/>
            <a:ext cx="867342" cy="598465"/>
          </a:xfrm>
          <a:prstGeom prst="rect">
            <a:avLst/>
          </a:prstGeom>
        </p:spPr>
      </p:pic>
      <p:sp>
        <p:nvSpPr>
          <p:cNvPr id="8" name="Zástupný symbol pro obsah 2">
            <a:extLst>
              <a:ext uri="{FF2B5EF4-FFF2-40B4-BE49-F238E27FC236}">
                <a16:creationId xmlns:a16="http://schemas.microsoft.com/office/drawing/2014/main" id="{1D440DD4-5185-4C05-8E91-80CB3DC67394}"/>
              </a:ext>
            </a:extLst>
          </p:cNvPr>
          <p:cNvSpPr>
            <a:spLocks noGrp="1"/>
          </p:cNvSpPr>
          <p:nvPr>
            <p:ph idx="29" hasCustomPrompt="1"/>
          </p:nvPr>
        </p:nvSpPr>
        <p:spPr>
          <a:xfrm>
            <a:off x="720000" y="1701505"/>
            <a:ext cx="5219998" cy="4139998"/>
          </a:xfrm>
          <a:prstGeom prst="rect">
            <a:avLst/>
          </a:prstGeom>
        </p:spPr>
        <p:txBody>
          <a:bodyPr/>
          <a:lstStyle>
            <a:lvl1pPr marL="252000" indent="-180000">
              <a:lnSpc>
                <a:spcPts val="3600"/>
              </a:lnSpc>
              <a:buClr>
                <a:schemeClr val="tx2"/>
              </a:buClr>
              <a:buSzPct val="100000"/>
              <a:buFont typeface="Arial" panose="020B0604020202020204" pitchFamily="34" charset="0"/>
              <a:buChar char="̶"/>
              <a:defRPr b="0"/>
            </a:lvl1pPr>
            <a:lvl2pPr marL="504000" indent="-180000">
              <a:lnSpc>
                <a:spcPct val="100000"/>
              </a:lnSpc>
              <a:buClr>
                <a:schemeClr val="tx2"/>
              </a:buClr>
              <a:buFont typeface="Arial" panose="020B0604020202020204" pitchFamily="34" charset="0"/>
              <a:buChar char="̶"/>
              <a:defRPr sz="2000"/>
            </a:lvl2pPr>
            <a:lvl3pPr marL="914400" indent="0">
              <a:lnSpc>
                <a:spcPct val="100000"/>
              </a:lnSpc>
              <a:buNone/>
              <a:defRPr sz="1600"/>
            </a:lvl3pPr>
          </a:lstStyle>
          <a:p>
            <a:pPr lvl="0"/>
            <a:r>
              <a:rPr lang="cs-CZ" noProof="0" dirty="0"/>
              <a:t>Kliknutím vložíte text</a:t>
            </a:r>
            <a:endParaRPr lang="en-GB" noProof="0" dirty="0"/>
          </a:p>
          <a:p>
            <a:pPr lvl="1"/>
            <a:r>
              <a:rPr lang="cs-CZ" noProof="0" dirty="0"/>
              <a:t>Druhá úroveň</a:t>
            </a:r>
            <a:endParaRPr lang="en-GB" noProof="0" dirty="0"/>
          </a:p>
          <a:p>
            <a:pPr lvl="2"/>
            <a:r>
              <a:rPr lang="cs-CZ" noProof="0" dirty="0"/>
              <a:t>Třetí úroveň</a:t>
            </a:r>
            <a:endParaRPr lang="en-GB" noProof="0" dirty="0"/>
          </a:p>
        </p:txBody>
      </p:sp>
      <p:sp>
        <p:nvSpPr>
          <p:cNvPr id="9" name="Zástupný symbol pro obsah 2">
            <a:extLst>
              <a:ext uri="{FF2B5EF4-FFF2-40B4-BE49-F238E27FC236}">
                <a16:creationId xmlns:a16="http://schemas.microsoft.com/office/drawing/2014/main" id="{91531ABC-E456-4507-A022-87C2E3C7A2AA}"/>
              </a:ext>
            </a:extLst>
          </p:cNvPr>
          <p:cNvSpPr>
            <a:spLocks noGrp="1"/>
          </p:cNvSpPr>
          <p:nvPr>
            <p:ph idx="30" hasCustomPrompt="1"/>
          </p:nvPr>
        </p:nvSpPr>
        <p:spPr>
          <a:xfrm>
            <a:off x="6251280" y="1701505"/>
            <a:ext cx="5219998" cy="4139998"/>
          </a:xfrm>
          <a:prstGeom prst="rect">
            <a:avLst/>
          </a:prstGeom>
        </p:spPr>
        <p:txBody>
          <a:bodyPr/>
          <a:lstStyle>
            <a:lvl1pPr marL="252000" indent="-180000">
              <a:lnSpc>
                <a:spcPts val="3600"/>
              </a:lnSpc>
              <a:buClr>
                <a:schemeClr val="tx2"/>
              </a:buClr>
              <a:buSzPct val="100000"/>
              <a:buFont typeface="Arial" panose="020B0604020202020204" pitchFamily="34" charset="0"/>
              <a:buChar char="̶"/>
              <a:defRPr b="0"/>
            </a:lvl1pPr>
            <a:lvl2pPr marL="504000" indent="-180000">
              <a:lnSpc>
                <a:spcPct val="100000"/>
              </a:lnSpc>
              <a:buClr>
                <a:schemeClr val="tx2"/>
              </a:buClr>
              <a:buFont typeface="Arial" panose="020B0604020202020204" pitchFamily="34" charset="0"/>
              <a:buChar char="̶"/>
              <a:defRPr sz="2000"/>
            </a:lvl2pPr>
            <a:lvl3pPr marL="914400" indent="0">
              <a:lnSpc>
                <a:spcPct val="100000"/>
              </a:lnSpc>
              <a:buNone/>
              <a:defRPr sz="1600"/>
            </a:lvl3pPr>
          </a:lstStyle>
          <a:p>
            <a:pPr lvl="0"/>
            <a:r>
              <a:rPr lang="cs-CZ" noProof="0" dirty="0"/>
              <a:t>Kliknutím vložíte text</a:t>
            </a:r>
            <a:endParaRPr lang="en-GB" noProof="0" dirty="0"/>
          </a:p>
          <a:p>
            <a:pPr lvl="1"/>
            <a:r>
              <a:rPr lang="cs-CZ" noProof="0" dirty="0"/>
              <a:t>Druhá úroveň</a:t>
            </a:r>
            <a:endParaRPr lang="en-GB" noProof="0" dirty="0"/>
          </a:p>
          <a:p>
            <a:pPr lvl="2"/>
            <a:r>
              <a:rPr lang="cs-CZ" noProof="0" dirty="0"/>
              <a:t>Třetí úroveň</a:t>
            </a:r>
            <a:endParaRPr lang="en-GB" noProof="0" dirty="0"/>
          </a:p>
        </p:txBody>
      </p:sp>
    </p:spTree>
    <p:extLst>
      <p:ext uri="{BB962C8B-B14F-4D97-AF65-F5344CB8AC3E}">
        <p14:creationId xmlns:p14="http://schemas.microsoft.com/office/powerpoint/2010/main" val="2966739591"/>
      </p:ext>
    </p:extLst>
  </p:cSld>
  <p:clrMapOvr>
    <a:masterClrMapping/>
  </p:clrMapOvr>
  <p:extLst>
    <p:ext uri="{DCECCB84-F9BA-43D5-87BE-67443E8EF086}">
      <p15:sldGuideLst xmlns:p15="http://schemas.microsoft.com/office/powerpoint/2012/main">
        <p15:guide id="1" orient="horz" pos="3657" userDrawn="1">
          <p15:clr>
            <a:srgbClr val="FBAE40"/>
          </p15:clr>
        </p15:guide>
        <p15:guide id="2" pos="724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adpis, podnadpis a porovnání">
    <p:spTree>
      <p:nvGrpSpPr>
        <p:cNvPr id="1" name=""/>
        <p:cNvGrpSpPr/>
        <p:nvPr/>
      </p:nvGrpSpPr>
      <p:grpSpPr>
        <a:xfrm>
          <a:off x="0" y="0"/>
          <a:ext cx="0" cy="0"/>
          <a:chOff x="0" y="0"/>
          <a:chExt cx="0" cy="0"/>
        </a:xfrm>
      </p:grpSpPr>
      <p:sp>
        <p:nvSpPr>
          <p:cNvPr id="2" name="Zástupný symbol pro zápatí 1"/>
          <p:cNvSpPr>
            <a:spLocks noGrp="1"/>
          </p:cNvSpPr>
          <p:nvPr>
            <p:ph type="ftr" sz="quarter" idx="10"/>
          </p:nvPr>
        </p:nvSpPr>
        <p:spPr/>
        <p:txBody>
          <a:bodyPr/>
          <a:lstStyle>
            <a:lvl1pPr>
              <a:defRPr/>
            </a:lvl1pPr>
          </a:lstStyle>
          <a:p>
            <a:r>
              <a:rPr lang="cs-CZ"/>
              <a:t>Zápatí prezentace</a:t>
            </a:r>
            <a:endParaRPr lang="cs-CZ" dirty="0"/>
          </a:p>
        </p:txBody>
      </p:sp>
      <p:sp>
        <p:nvSpPr>
          <p:cNvPr id="3" name="Zástupný symbol pro číslo snímku 2"/>
          <p:cNvSpPr>
            <a:spLocks noGrp="1"/>
          </p:cNvSpPr>
          <p:nvPr>
            <p:ph type="sldNum" sz="quarter" idx="11"/>
          </p:nvPr>
        </p:nvSpPr>
        <p:spPr/>
        <p:txBody>
          <a:bodyPr/>
          <a:lstStyle>
            <a:lvl1pPr>
              <a:defRPr/>
            </a:lvl1pPr>
          </a:lstStyle>
          <a:p>
            <a:fld id="{D6D6C118-631F-4A80-9886-907009361577}" type="slidenum">
              <a:rPr lang="cs-CZ" altLang="cs-CZ"/>
              <a:pPr/>
              <a:t>‹#›</a:t>
            </a:fld>
            <a:endParaRPr lang="cs-CZ" altLang="cs-CZ" dirty="0"/>
          </a:p>
        </p:txBody>
      </p:sp>
      <p:sp>
        <p:nvSpPr>
          <p:cNvPr id="16" name="Zástupný symbol pro text 7">
            <a:extLst>
              <a:ext uri="{FF2B5EF4-FFF2-40B4-BE49-F238E27FC236}">
                <a16:creationId xmlns:a16="http://schemas.microsoft.com/office/drawing/2014/main" id="{9F610B39-FB78-4767-BA31-C3D4E7D5586C}"/>
              </a:ext>
            </a:extLst>
          </p:cNvPr>
          <p:cNvSpPr>
            <a:spLocks noGrp="1"/>
          </p:cNvSpPr>
          <p:nvPr>
            <p:ph type="body" sz="quarter" idx="26" hasCustomPrompt="1"/>
          </p:nvPr>
        </p:nvSpPr>
        <p:spPr>
          <a:xfrm>
            <a:off x="720725" y="1296001"/>
            <a:ext cx="5220000" cy="271576"/>
          </a:xfrm>
        </p:spPr>
        <p:txBody>
          <a:bodyPr lIns="0" tIns="0" rIns="0" bIns="0">
            <a:noAutofit/>
          </a:bodyPr>
          <a:lstStyle>
            <a:lvl1pPr algn="l">
              <a:lnSpc>
                <a:spcPts val="2300"/>
              </a:lnSpc>
              <a:defRPr sz="2000" b="0">
                <a:solidFill>
                  <a:schemeClr val="tx2"/>
                </a:solidFill>
              </a:defRPr>
            </a:lvl1pPr>
          </a:lstStyle>
          <a:p>
            <a:pPr lvl="0"/>
            <a:r>
              <a:rPr lang="cs-CZ" noProof="0" dirty="0"/>
              <a:t>Kliknutím vložíte podnadpis</a:t>
            </a:r>
          </a:p>
        </p:txBody>
      </p:sp>
      <p:sp>
        <p:nvSpPr>
          <p:cNvPr id="18" name="Nadpis 12">
            <a:extLst>
              <a:ext uri="{FF2B5EF4-FFF2-40B4-BE49-F238E27FC236}">
                <a16:creationId xmlns:a16="http://schemas.microsoft.com/office/drawing/2014/main" id="{6B0440B8-6781-4DF7-853B-03D5855A8CB8}"/>
              </a:ext>
            </a:extLst>
          </p:cNvPr>
          <p:cNvSpPr>
            <a:spLocks noGrp="1"/>
          </p:cNvSpPr>
          <p:nvPr>
            <p:ph type="title" hasCustomPrompt="1"/>
          </p:nvPr>
        </p:nvSpPr>
        <p:spPr>
          <a:xfrm>
            <a:off x="720000" y="720000"/>
            <a:ext cx="10753200" cy="451576"/>
          </a:xfrm>
        </p:spPr>
        <p:txBody>
          <a:bodyPr/>
          <a:lstStyle/>
          <a:p>
            <a:pPr lvl="0"/>
            <a:r>
              <a:rPr lang="cs-CZ" dirty="0"/>
              <a:t>Kliknutím vložíte nadpis</a:t>
            </a:r>
            <a:endParaRPr lang="cs-CZ" noProof="0" dirty="0"/>
          </a:p>
        </p:txBody>
      </p:sp>
      <p:sp>
        <p:nvSpPr>
          <p:cNvPr id="21" name="Zástupný symbol pro text 7">
            <a:extLst>
              <a:ext uri="{FF2B5EF4-FFF2-40B4-BE49-F238E27FC236}">
                <a16:creationId xmlns:a16="http://schemas.microsoft.com/office/drawing/2014/main" id="{9F610B39-FB78-4767-BA31-C3D4E7D5586C}"/>
              </a:ext>
            </a:extLst>
          </p:cNvPr>
          <p:cNvSpPr>
            <a:spLocks noGrp="1"/>
          </p:cNvSpPr>
          <p:nvPr>
            <p:ph type="body" sz="quarter" idx="27" hasCustomPrompt="1"/>
          </p:nvPr>
        </p:nvSpPr>
        <p:spPr>
          <a:xfrm>
            <a:off x="6251278" y="1290515"/>
            <a:ext cx="5220000" cy="271576"/>
          </a:xfrm>
        </p:spPr>
        <p:txBody>
          <a:bodyPr lIns="0" tIns="0" rIns="0" bIns="0">
            <a:noAutofit/>
          </a:bodyPr>
          <a:lstStyle>
            <a:lvl1pPr algn="l">
              <a:lnSpc>
                <a:spcPts val="2300"/>
              </a:lnSpc>
              <a:defRPr sz="2000" b="0">
                <a:solidFill>
                  <a:schemeClr val="tx2"/>
                </a:solidFill>
              </a:defRPr>
            </a:lvl1pPr>
          </a:lstStyle>
          <a:p>
            <a:pPr lvl="0"/>
            <a:r>
              <a:rPr lang="cs-CZ" noProof="0" dirty="0"/>
              <a:t>Kliknutím vložíte podnadpis</a:t>
            </a:r>
          </a:p>
        </p:txBody>
      </p:sp>
      <p:pic>
        <p:nvPicPr>
          <p:cNvPr id="10" name="Obrázek 9">
            <a:extLst>
              <a:ext uri="{FF2B5EF4-FFF2-40B4-BE49-F238E27FC236}">
                <a16:creationId xmlns:a16="http://schemas.microsoft.com/office/drawing/2014/main" id="{83F24B06-B2DE-4D1F-B580-6248E87C08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81277" y="6048047"/>
            <a:ext cx="867342" cy="598465"/>
          </a:xfrm>
          <a:prstGeom prst="rect">
            <a:avLst/>
          </a:prstGeom>
        </p:spPr>
      </p:pic>
      <p:sp>
        <p:nvSpPr>
          <p:cNvPr id="11" name="Zástupný symbol pro obsah 2">
            <a:extLst>
              <a:ext uri="{FF2B5EF4-FFF2-40B4-BE49-F238E27FC236}">
                <a16:creationId xmlns:a16="http://schemas.microsoft.com/office/drawing/2014/main" id="{D7707F6E-62D9-4ACE-A33C-A5E15E5CDF75}"/>
              </a:ext>
            </a:extLst>
          </p:cNvPr>
          <p:cNvSpPr>
            <a:spLocks noGrp="1"/>
          </p:cNvSpPr>
          <p:nvPr>
            <p:ph idx="29" hasCustomPrompt="1"/>
          </p:nvPr>
        </p:nvSpPr>
        <p:spPr>
          <a:xfrm>
            <a:off x="720000" y="1701505"/>
            <a:ext cx="5219998" cy="4139998"/>
          </a:xfrm>
          <a:prstGeom prst="rect">
            <a:avLst/>
          </a:prstGeom>
        </p:spPr>
        <p:txBody>
          <a:bodyPr/>
          <a:lstStyle>
            <a:lvl1pPr marL="252000" indent="-180000">
              <a:lnSpc>
                <a:spcPts val="3600"/>
              </a:lnSpc>
              <a:buClr>
                <a:schemeClr val="tx2"/>
              </a:buClr>
              <a:buSzPct val="100000"/>
              <a:buFont typeface="Arial" panose="020B0604020202020204" pitchFamily="34" charset="0"/>
              <a:buChar char="̶"/>
              <a:defRPr b="0"/>
            </a:lvl1pPr>
            <a:lvl2pPr marL="504000" indent="-180000">
              <a:lnSpc>
                <a:spcPct val="100000"/>
              </a:lnSpc>
              <a:buClr>
                <a:schemeClr val="tx2"/>
              </a:buClr>
              <a:buFont typeface="Arial" panose="020B0604020202020204" pitchFamily="34" charset="0"/>
              <a:buChar char="̶"/>
              <a:defRPr sz="2000"/>
            </a:lvl2pPr>
            <a:lvl3pPr marL="914400" indent="0">
              <a:lnSpc>
                <a:spcPct val="100000"/>
              </a:lnSpc>
              <a:buNone/>
              <a:defRPr sz="1600"/>
            </a:lvl3pPr>
          </a:lstStyle>
          <a:p>
            <a:pPr lvl="0"/>
            <a:r>
              <a:rPr lang="cs-CZ" noProof="0" dirty="0"/>
              <a:t>Kliknutím vložíte text</a:t>
            </a:r>
            <a:endParaRPr lang="en-GB" noProof="0" dirty="0"/>
          </a:p>
          <a:p>
            <a:pPr lvl="1"/>
            <a:r>
              <a:rPr lang="cs-CZ" noProof="0" dirty="0"/>
              <a:t>Druhá úroveň</a:t>
            </a:r>
            <a:endParaRPr lang="en-GB" noProof="0" dirty="0"/>
          </a:p>
          <a:p>
            <a:pPr lvl="2"/>
            <a:r>
              <a:rPr lang="cs-CZ" noProof="0" dirty="0"/>
              <a:t>Třetí úroveň</a:t>
            </a:r>
            <a:endParaRPr lang="en-GB" noProof="0" dirty="0"/>
          </a:p>
        </p:txBody>
      </p:sp>
      <p:sp>
        <p:nvSpPr>
          <p:cNvPr id="13" name="Zástupný symbol pro obsah 2">
            <a:extLst>
              <a:ext uri="{FF2B5EF4-FFF2-40B4-BE49-F238E27FC236}">
                <a16:creationId xmlns:a16="http://schemas.microsoft.com/office/drawing/2014/main" id="{911B9D34-B8F8-4804-B959-27E40687C897}"/>
              </a:ext>
            </a:extLst>
          </p:cNvPr>
          <p:cNvSpPr>
            <a:spLocks noGrp="1"/>
          </p:cNvSpPr>
          <p:nvPr>
            <p:ph idx="30" hasCustomPrompt="1"/>
          </p:nvPr>
        </p:nvSpPr>
        <p:spPr>
          <a:xfrm>
            <a:off x="6251280" y="1701505"/>
            <a:ext cx="5219998" cy="4139998"/>
          </a:xfrm>
          <a:prstGeom prst="rect">
            <a:avLst/>
          </a:prstGeom>
        </p:spPr>
        <p:txBody>
          <a:bodyPr/>
          <a:lstStyle>
            <a:lvl1pPr marL="252000" indent="-180000">
              <a:lnSpc>
                <a:spcPts val="3600"/>
              </a:lnSpc>
              <a:buClr>
                <a:schemeClr val="tx2"/>
              </a:buClr>
              <a:buSzPct val="100000"/>
              <a:buFont typeface="Arial" panose="020B0604020202020204" pitchFamily="34" charset="0"/>
              <a:buChar char="̶"/>
              <a:defRPr b="0"/>
            </a:lvl1pPr>
            <a:lvl2pPr marL="504000" indent="-180000">
              <a:lnSpc>
                <a:spcPct val="100000"/>
              </a:lnSpc>
              <a:buClr>
                <a:schemeClr val="tx2"/>
              </a:buClr>
              <a:buFont typeface="Arial" panose="020B0604020202020204" pitchFamily="34" charset="0"/>
              <a:buChar char="̶"/>
              <a:defRPr sz="2000"/>
            </a:lvl2pPr>
            <a:lvl3pPr marL="914400" indent="0">
              <a:lnSpc>
                <a:spcPct val="100000"/>
              </a:lnSpc>
              <a:buNone/>
              <a:defRPr sz="1600"/>
            </a:lvl3pPr>
          </a:lstStyle>
          <a:p>
            <a:pPr lvl="0"/>
            <a:r>
              <a:rPr lang="cs-CZ" noProof="0" dirty="0"/>
              <a:t>Kliknutím vložíte text</a:t>
            </a:r>
            <a:endParaRPr lang="en-GB" noProof="0" dirty="0"/>
          </a:p>
          <a:p>
            <a:pPr lvl="1"/>
            <a:r>
              <a:rPr lang="cs-CZ" noProof="0" dirty="0"/>
              <a:t>Druhá úroveň</a:t>
            </a:r>
            <a:endParaRPr lang="en-GB" noProof="0" dirty="0"/>
          </a:p>
          <a:p>
            <a:pPr lvl="2"/>
            <a:r>
              <a:rPr lang="cs-CZ" noProof="0" dirty="0"/>
              <a:t>Třetí úroveň</a:t>
            </a:r>
            <a:endParaRPr lang="en-GB" noProof="0" dirty="0"/>
          </a:p>
        </p:txBody>
      </p:sp>
    </p:spTree>
    <p:extLst>
      <p:ext uri="{BB962C8B-B14F-4D97-AF65-F5344CB8AC3E}">
        <p14:creationId xmlns:p14="http://schemas.microsoft.com/office/powerpoint/2010/main" val="3317168426"/>
      </p:ext>
    </p:extLst>
  </p:cSld>
  <p:clrMapOvr>
    <a:masterClrMapping/>
  </p:clrMapOvr>
  <p:extLst>
    <p:ext uri="{DCECCB84-F9BA-43D5-87BE-67443E8EF086}">
      <p15:sldGuideLst xmlns:p15="http://schemas.microsoft.com/office/powerpoint/2012/main">
        <p15:guide id="1" orient="horz" pos="2886"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brázek s text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C8DF9A9-CF6E-49C8-A8BC-74FDF24B8C33}"/>
              </a:ext>
            </a:extLst>
          </p:cNvPr>
          <p:cNvSpPr>
            <a:spLocks noGrp="1"/>
          </p:cNvSpPr>
          <p:nvPr>
            <p:ph type="title" hasCustomPrompt="1"/>
          </p:nvPr>
        </p:nvSpPr>
        <p:spPr/>
        <p:txBody>
          <a:bodyPr/>
          <a:lstStyle>
            <a:lvl1pPr>
              <a:defRPr/>
            </a:lvl1pPr>
          </a:lstStyle>
          <a:p>
            <a:r>
              <a:rPr lang="cs-CZ" dirty="0"/>
              <a:t>Kliknutím vložíte nadpis</a:t>
            </a:r>
          </a:p>
        </p:txBody>
      </p:sp>
      <p:sp>
        <p:nvSpPr>
          <p:cNvPr id="3" name="Zástupný symbol pro zápatí 2">
            <a:extLst>
              <a:ext uri="{FF2B5EF4-FFF2-40B4-BE49-F238E27FC236}">
                <a16:creationId xmlns:a16="http://schemas.microsoft.com/office/drawing/2014/main" id="{1E1D20B9-1A33-484F-AB08-D95E85A9CB29}"/>
              </a:ext>
            </a:extLst>
          </p:cNvPr>
          <p:cNvSpPr>
            <a:spLocks noGrp="1"/>
          </p:cNvSpPr>
          <p:nvPr>
            <p:ph type="ftr" sz="quarter" idx="10"/>
          </p:nvPr>
        </p:nvSpPr>
        <p:spPr/>
        <p:txBody>
          <a:bodyPr/>
          <a:lstStyle/>
          <a:p>
            <a:r>
              <a:rPr lang="cs-CZ"/>
              <a:t>Zápatí prezentace</a:t>
            </a:r>
            <a:endParaRPr lang="cs-CZ" dirty="0"/>
          </a:p>
        </p:txBody>
      </p:sp>
      <p:sp>
        <p:nvSpPr>
          <p:cNvPr id="4" name="Zástupný symbol pro číslo snímku 3">
            <a:extLst>
              <a:ext uri="{FF2B5EF4-FFF2-40B4-BE49-F238E27FC236}">
                <a16:creationId xmlns:a16="http://schemas.microsoft.com/office/drawing/2014/main" id="{F7A2EACA-93F7-4696-A84F-C07E4801CB5C}"/>
              </a:ext>
            </a:extLst>
          </p:cNvPr>
          <p:cNvSpPr>
            <a:spLocks noGrp="1"/>
          </p:cNvSpPr>
          <p:nvPr>
            <p:ph type="sldNum" sz="quarter" idx="11"/>
          </p:nvPr>
        </p:nvSpPr>
        <p:spPr/>
        <p:txBody>
          <a:bodyPr/>
          <a:lstStyle/>
          <a:p>
            <a:fld id="{0DE708CC-0C3F-4567-9698-B54C0F35BD31}" type="slidenum">
              <a:rPr lang="cs-CZ" altLang="cs-CZ" smtClean="0"/>
              <a:pPr/>
              <a:t>‹#›</a:t>
            </a:fld>
            <a:endParaRPr lang="cs-CZ" altLang="cs-CZ" dirty="0"/>
          </a:p>
        </p:txBody>
      </p:sp>
      <p:sp>
        <p:nvSpPr>
          <p:cNvPr id="7" name="Zástupný symbol pro obsah 2">
            <a:extLst>
              <a:ext uri="{FF2B5EF4-FFF2-40B4-BE49-F238E27FC236}">
                <a16:creationId xmlns:a16="http://schemas.microsoft.com/office/drawing/2014/main" id="{45EA606A-B012-497D-A062-93B4C5E7BD37}"/>
              </a:ext>
            </a:extLst>
          </p:cNvPr>
          <p:cNvSpPr>
            <a:spLocks noGrp="1"/>
          </p:cNvSpPr>
          <p:nvPr>
            <p:ph idx="1" hasCustomPrompt="1"/>
          </p:nvPr>
        </p:nvSpPr>
        <p:spPr>
          <a:xfrm>
            <a:off x="7347735" y="2596845"/>
            <a:ext cx="4125465" cy="3208441"/>
          </a:xfrm>
          <a:prstGeom prst="rect">
            <a:avLst/>
          </a:prstGeom>
        </p:spPr>
        <p:txBody>
          <a:bodyPr/>
          <a:lstStyle>
            <a:lvl1pPr marL="252000" indent="-180000">
              <a:lnSpc>
                <a:spcPts val="3600"/>
              </a:lnSpc>
              <a:buClr>
                <a:schemeClr val="tx2"/>
              </a:buClr>
              <a:buSzPct val="100000"/>
              <a:buFont typeface="Arial" panose="020B0604020202020204" pitchFamily="34" charset="0"/>
              <a:buChar char="̶"/>
              <a:defRPr sz="2000" b="0"/>
            </a:lvl1pPr>
            <a:lvl2pPr marL="504000" indent="-180000">
              <a:lnSpc>
                <a:spcPct val="100000"/>
              </a:lnSpc>
              <a:buClr>
                <a:schemeClr val="tx2"/>
              </a:buClr>
              <a:buFont typeface="Arial" panose="020B0604020202020204" pitchFamily="34" charset="0"/>
              <a:buChar char="̶"/>
              <a:defRPr sz="2000"/>
            </a:lvl2pPr>
            <a:lvl3pPr marL="914400" indent="0">
              <a:lnSpc>
                <a:spcPct val="100000"/>
              </a:lnSpc>
              <a:buNone/>
              <a:defRPr sz="1600"/>
            </a:lvl3pPr>
          </a:lstStyle>
          <a:p>
            <a:pPr lvl="0"/>
            <a:r>
              <a:rPr lang="cs-CZ" noProof="0" dirty="0"/>
              <a:t>Kliknutím vložíte text</a:t>
            </a:r>
            <a:endParaRPr lang="en-GB" noProof="0" dirty="0"/>
          </a:p>
        </p:txBody>
      </p:sp>
      <p:sp>
        <p:nvSpPr>
          <p:cNvPr id="8" name="Zástupný symbol pro obrázek 7">
            <a:extLst>
              <a:ext uri="{FF2B5EF4-FFF2-40B4-BE49-F238E27FC236}">
                <a16:creationId xmlns:a16="http://schemas.microsoft.com/office/drawing/2014/main" id="{55454331-9726-47EA-9406-7071E2CA33DF}"/>
              </a:ext>
            </a:extLst>
          </p:cNvPr>
          <p:cNvSpPr>
            <a:spLocks noGrp="1"/>
          </p:cNvSpPr>
          <p:nvPr>
            <p:ph type="pic" sz="quarter" idx="12" hasCustomPrompt="1"/>
          </p:nvPr>
        </p:nvSpPr>
        <p:spPr>
          <a:xfrm>
            <a:off x="729509" y="1665288"/>
            <a:ext cx="6207791" cy="4139998"/>
          </a:xfrm>
        </p:spPr>
        <p:txBody>
          <a:bodyPr anchor="ctr"/>
          <a:lstStyle>
            <a:lvl1pPr algn="ctr">
              <a:defRPr>
                <a:solidFill>
                  <a:srgbClr val="0000DC"/>
                </a:solidFill>
              </a:defRPr>
            </a:lvl1pPr>
          </a:lstStyle>
          <a:p>
            <a:r>
              <a:rPr lang="cs-CZ" dirty="0"/>
              <a:t>Kliknutím na ikonu vložíte obrázek</a:t>
            </a:r>
          </a:p>
        </p:txBody>
      </p:sp>
      <p:pic>
        <p:nvPicPr>
          <p:cNvPr id="10" name="Obrázek 9">
            <a:extLst>
              <a:ext uri="{FF2B5EF4-FFF2-40B4-BE49-F238E27FC236}">
                <a16:creationId xmlns:a16="http://schemas.microsoft.com/office/drawing/2014/main" id="{A2E7788A-7319-4B13-B5BD-0D72FA9D7AD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81277" y="6048047"/>
            <a:ext cx="867342" cy="598465"/>
          </a:xfrm>
          <a:prstGeom prst="rect">
            <a:avLst/>
          </a:prstGeom>
        </p:spPr>
      </p:pic>
      <p:sp>
        <p:nvSpPr>
          <p:cNvPr id="11" name="Zástupný symbol pro text 7">
            <a:extLst>
              <a:ext uri="{FF2B5EF4-FFF2-40B4-BE49-F238E27FC236}">
                <a16:creationId xmlns:a16="http://schemas.microsoft.com/office/drawing/2014/main" id="{B0741B4D-1AE5-4AB1-8AD2-5E6FAC7F6F20}"/>
              </a:ext>
            </a:extLst>
          </p:cNvPr>
          <p:cNvSpPr>
            <a:spLocks noGrp="1"/>
          </p:cNvSpPr>
          <p:nvPr>
            <p:ph type="body" sz="quarter" idx="13" hasCustomPrompt="1"/>
          </p:nvPr>
        </p:nvSpPr>
        <p:spPr>
          <a:xfrm>
            <a:off x="720725" y="1296001"/>
            <a:ext cx="10752138" cy="271576"/>
          </a:xfrm>
        </p:spPr>
        <p:txBody>
          <a:bodyPr lIns="0" tIns="0" rIns="0" bIns="0">
            <a:noAutofit/>
          </a:bodyPr>
          <a:lstStyle>
            <a:lvl1pPr algn="l">
              <a:lnSpc>
                <a:spcPts val="2300"/>
              </a:lnSpc>
              <a:defRPr sz="2000" b="0">
                <a:solidFill>
                  <a:schemeClr val="tx2"/>
                </a:solidFill>
              </a:defRPr>
            </a:lvl1pPr>
          </a:lstStyle>
          <a:p>
            <a:pPr lvl="0"/>
            <a:r>
              <a:rPr lang="cs-CZ" noProof="0" dirty="0"/>
              <a:t>Kliknutím vložíte podnadpis</a:t>
            </a:r>
          </a:p>
        </p:txBody>
      </p:sp>
    </p:spTree>
    <p:extLst>
      <p:ext uri="{BB962C8B-B14F-4D97-AF65-F5344CB8AC3E}">
        <p14:creationId xmlns:p14="http://schemas.microsoft.com/office/powerpoint/2010/main" val="3832835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Nadpis, podnadpis a tři sloupce">
    <p:spTree>
      <p:nvGrpSpPr>
        <p:cNvPr id="1" name=""/>
        <p:cNvGrpSpPr/>
        <p:nvPr/>
      </p:nvGrpSpPr>
      <p:grpSpPr>
        <a:xfrm>
          <a:off x="0" y="0"/>
          <a:ext cx="0" cy="0"/>
          <a:chOff x="0" y="0"/>
          <a:chExt cx="0" cy="0"/>
        </a:xfrm>
      </p:grpSpPr>
      <p:sp>
        <p:nvSpPr>
          <p:cNvPr id="13" name="Zástupný symbol pro obsah 12">
            <a:extLst>
              <a:ext uri="{FF2B5EF4-FFF2-40B4-BE49-F238E27FC236}">
                <a16:creationId xmlns:a16="http://schemas.microsoft.com/office/drawing/2014/main" id="{548D6DE9-EB16-4D0A-9F96-DD69C3E97213}"/>
              </a:ext>
            </a:extLst>
          </p:cNvPr>
          <p:cNvSpPr>
            <a:spLocks noGrp="1"/>
          </p:cNvSpPr>
          <p:nvPr>
            <p:ph sz="quarter" idx="22" hasCustomPrompt="1"/>
          </p:nvPr>
        </p:nvSpPr>
        <p:spPr>
          <a:xfrm>
            <a:off x="4440000" y="1692002"/>
            <a:ext cx="3311525" cy="2230711"/>
          </a:xfrm>
        </p:spPr>
        <p:txBody>
          <a:bodyPr/>
          <a:lstStyle>
            <a:lvl1pPr>
              <a:defRPr/>
            </a:lvl1pPr>
          </a:lstStyle>
          <a:p>
            <a:pPr lvl="0"/>
            <a:r>
              <a:rPr lang="cs-CZ" noProof="0" dirty="0"/>
              <a:t>Kliknutím vložíte text</a:t>
            </a:r>
          </a:p>
        </p:txBody>
      </p:sp>
      <p:sp>
        <p:nvSpPr>
          <p:cNvPr id="2" name="Zástupný symbol pro zápatí 1"/>
          <p:cNvSpPr>
            <a:spLocks noGrp="1"/>
          </p:cNvSpPr>
          <p:nvPr>
            <p:ph type="ftr" sz="quarter" idx="10"/>
          </p:nvPr>
        </p:nvSpPr>
        <p:spPr/>
        <p:txBody>
          <a:bodyPr/>
          <a:lstStyle>
            <a:lvl1pPr>
              <a:defRPr/>
            </a:lvl1pPr>
          </a:lstStyle>
          <a:p>
            <a:r>
              <a:rPr lang="cs-CZ"/>
              <a:t>Zápatí prezentace</a:t>
            </a:r>
            <a:endParaRPr lang="cs-CZ" dirty="0"/>
          </a:p>
        </p:txBody>
      </p:sp>
      <p:sp>
        <p:nvSpPr>
          <p:cNvPr id="3" name="Zástupný symbol pro číslo snímku 2"/>
          <p:cNvSpPr>
            <a:spLocks noGrp="1"/>
          </p:cNvSpPr>
          <p:nvPr>
            <p:ph type="sldNum" sz="quarter" idx="11"/>
          </p:nvPr>
        </p:nvSpPr>
        <p:spPr/>
        <p:txBody>
          <a:bodyPr/>
          <a:lstStyle>
            <a:lvl1pPr>
              <a:defRPr/>
            </a:lvl1pPr>
          </a:lstStyle>
          <a:p>
            <a:fld id="{D6D6C118-631F-4A80-9886-907009361577}" type="slidenum">
              <a:rPr lang="cs-CZ" altLang="cs-CZ"/>
              <a:pPr/>
              <a:t>‹#›</a:t>
            </a:fld>
            <a:endParaRPr lang="cs-CZ" altLang="cs-CZ" dirty="0"/>
          </a:p>
        </p:txBody>
      </p:sp>
      <p:sp>
        <p:nvSpPr>
          <p:cNvPr id="6" name="Zástupný symbol pro text 5">
            <a:extLst>
              <a:ext uri="{FF2B5EF4-FFF2-40B4-BE49-F238E27FC236}">
                <a16:creationId xmlns:a16="http://schemas.microsoft.com/office/drawing/2014/main" id="{C2D097E9-9E99-4F02-A434-E69D713D0FBC}"/>
              </a:ext>
            </a:extLst>
          </p:cNvPr>
          <p:cNvSpPr>
            <a:spLocks noGrp="1"/>
          </p:cNvSpPr>
          <p:nvPr>
            <p:ph type="body" sz="quarter" idx="12" hasCustomPrompt="1"/>
          </p:nvPr>
        </p:nvSpPr>
        <p:spPr>
          <a:xfrm>
            <a:off x="719999" y="4414271"/>
            <a:ext cx="3312000" cy="1427730"/>
          </a:xfrm>
        </p:spPr>
        <p:txBody>
          <a:bodyPr lIns="0" tIns="0" rIns="0" bIns="0" numCol="1" spcCol="324000">
            <a:noAutofit/>
          </a:bodyPr>
          <a:lstStyle>
            <a:lvl1pPr algn="l">
              <a:lnSpc>
                <a:spcPts val="1800"/>
              </a:lnSpc>
              <a:defRPr sz="1500" b="0">
                <a:solidFill>
                  <a:schemeClr val="tx1"/>
                </a:solidFill>
              </a:defRPr>
            </a:lvl1pPr>
            <a:lvl2pPr algn="l">
              <a:defRPr u="none"/>
            </a:lvl2pPr>
            <a:lvl3pPr algn="l">
              <a:defRPr>
                <a:latin typeface="+mn-lt"/>
              </a:defRPr>
            </a:lvl3pPr>
            <a:lvl4pPr algn="l">
              <a:defRPr/>
            </a:lvl4pPr>
            <a:lvl5pPr algn="l">
              <a:defRPr/>
            </a:lvl5pPr>
          </a:lstStyle>
          <a:p>
            <a:pPr lvl="0"/>
            <a:r>
              <a:rPr lang="cs-CZ" noProof="0" dirty="0"/>
              <a:t>Kliknutím vložíte text</a:t>
            </a:r>
          </a:p>
        </p:txBody>
      </p:sp>
      <p:sp>
        <p:nvSpPr>
          <p:cNvPr id="7" name="Zástupný symbol pro text 5">
            <a:extLst>
              <a:ext uri="{FF2B5EF4-FFF2-40B4-BE49-F238E27FC236}">
                <a16:creationId xmlns:a16="http://schemas.microsoft.com/office/drawing/2014/main" id="{7E169087-A2FD-4849-9AAC-BD41AA07A5EA}"/>
              </a:ext>
            </a:extLst>
          </p:cNvPr>
          <p:cNvSpPr>
            <a:spLocks noGrp="1"/>
          </p:cNvSpPr>
          <p:nvPr>
            <p:ph type="body" sz="quarter" idx="14" hasCustomPrompt="1"/>
          </p:nvPr>
        </p:nvSpPr>
        <p:spPr>
          <a:xfrm>
            <a:off x="4440000" y="4414271"/>
            <a:ext cx="3312000" cy="1427730"/>
          </a:xfrm>
        </p:spPr>
        <p:txBody>
          <a:bodyPr lIns="0" tIns="0" rIns="0" bIns="0" numCol="1" spcCol="324000">
            <a:noAutofit/>
          </a:bodyPr>
          <a:lstStyle>
            <a:lvl1pPr algn="l">
              <a:lnSpc>
                <a:spcPts val="1800"/>
              </a:lnSpc>
              <a:defRPr sz="1500" b="0">
                <a:solidFill>
                  <a:schemeClr val="tx1"/>
                </a:solidFill>
              </a:defRPr>
            </a:lvl1pPr>
            <a:lvl2pPr algn="l">
              <a:defRPr u="none"/>
            </a:lvl2pPr>
            <a:lvl3pPr algn="l">
              <a:defRPr>
                <a:latin typeface="+mn-lt"/>
              </a:defRPr>
            </a:lvl3pPr>
            <a:lvl4pPr algn="l">
              <a:defRPr/>
            </a:lvl4pPr>
            <a:lvl5pPr algn="l">
              <a:defRPr/>
            </a:lvl5pPr>
          </a:lstStyle>
          <a:p>
            <a:pPr lvl="0"/>
            <a:r>
              <a:rPr lang="cs-CZ" noProof="0" dirty="0"/>
              <a:t>Kliknutím vložíte text</a:t>
            </a:r>
          </a:p>
        </p:txBody>
      </p:sp>
      <p:sp>
        <p:nvSpPr>
          <p:cNvPr id="9" name="Zástupný symbol pro text 5">
            <a:extLst>
              <a:ext uri="{FF2B5EF4-FFF2-40B4-BE49-F238E27FC236}">
                <a16:creationId xmlns:a16="http://schemas.microsoft.com/office/drawing/2014/main" id="{E14CE5FF-FB97-4634-9714-4B5C0FDA3862}"/>
              </a:ext>
            </a:extLst>
          </p:cNvPr>
          <p:cNvSpPr>
            <a:spLocks noGrp="1"/>
          </p:cNvSpPr>
          <p:nvPr>
            <p:ph type="body" sz="quarter" idx="15" hasCustomPrompt="1"/>
          </p:nvPr>
        </p:nvSpPr>
        <p:spPr>
          <a:xfrm>
            <a:off x="8161200" y="4414270"/>
            <a:ext cx="3312000" cy="1427730"/>
          </a:xfrm>
        </p:spPr>
        <p:txBody>
          <a:bodyPr lIns="0" tIns="0" rIns="0" bIns="0" numCol="1" spcCol="324000">
            <a:noAutofit/>
          </a:bodyPr>
          <a:lstStyle>
            <a:lvl1pPr algn="l">
              <a:lnSpc>
                <a:spcPts val="1800"/>
              </a:lnSpc>
              <a:defRPr sz="1500" b="0">
                <a:solidFill>
                  <a:schemeClr val="tx1"/>
                </a:solidFill>
              </a:defRPr>
            </a:lvl1pPr>
            <a:lvl2pPr algn="l">
              <a:defRPr u="none"/>
            </a:lvl2pPr>
            <a:lvl3pPr algn="l">
              <a:defRPr>
                <a:latin typeface="+mn-lt"/>
              </a:defRPr>
            </a:lvl3pPr>
            <a:lvl4pPr algn="l">
              <a:defRPr/>
            </a:lvl4pPr>
            <a:lvl5pPr algn="l">
              <a:defRPr/>
            </a:lvl5pPr>
          </a:lstStyle>
          <a:p>
            <a:pPr lvl="0"/>
            <a:r>
              <a:rPr lang="cs-CZ" noProof="0" dirty="0"/>
              <a:t>Kliknutím vložíte text</a:t>
            </a:r>
          </a:p>
        </p:txBody>
      </p:sp>
      <p:sp>
        <p:nvSpPr>
          <p:cNvPr id="14" name="Zástupný symbol pro text 13">
            <a:extLst>
              <a:ext uri="{FF2B5EF4-FFF2-40B4-BE49-F238E27FC236}">
                <a16:creationId xmlns:a16="http://schemas.microsoft.com/office/drawing/2014/main" id="{DD220DBF-2B26-4E32-826A-79839FF51027}"/>
              </a:ext>
            </a:extLst>
          </p:cNvPr>
          <p:cNvSpPr>
            <a:spLocks noGrp="1"/>
          </p:cNvSpPr>
          <p:nvPr>
            <p:ph type="body" sz="quarter" idx="19" hasCustomPrompt="1"/>
          </p:nvPr>
        </p:nvSpPr>
        <p:spPr>
          <a:xfrm>
            <a:off x="720725" y="4025136"/>
            <a:ext cx="3311525" cy="216000"/>
          </a:xfrm>
        </p:spPr>
        <p:txBody>
          <a:bodyPr anchor="ctr"/>
          <a:lstStyle>
            <a:lvl1pPr>
              <a:lnSpc>
                <a:spcPts val="1100"/>
              </a:lnSpc>
              <a:defRPr sz="1000" b="0"/>
            </a:lvl1pPr>
          </a:lstStyle>
          <a:p>
            <a:pPr lvl="0"/>
            <a:r>
              <a:rPr lang="cs-CZ" noProof="0" dirty="0"/>
              <a:t>Kliknutím vložíte text</a:t>
            </a:r>
          </a:p>
        </p:txBody>
      </p:sp>
      <p:sp>
        <p:nvSpPr>
          <p:cNvPr id="15" name="Zástupný symbol pro text 13">
            <a:extLst>
              <a:ext uri="{FF2B5EF4-FFF2-40B4-BE49-F238E27FC236}">
                <a16:creationId xmlns:a16="http://schemas.microsoft.com/office/drawing/2014/main" id="{AD9E96F9-7F56-4453-A9FC-693AF7E57BB4}"/>
              </a:ext>
            </a:extLst>
          </p:cNvPr>
          <p:cNvSpPr>
            <a:spLocks noGrp="1"/>
          </p:cNvSpPr>
          <p:nvPr>
            <p:ph type="body" sz="quarter" idx="20" hasCustomPrompt="1"/>
          </p:nvPr>
        </p:nvSpPr>
        <p:spPr>
          <a:xfrm>
            <a:off x="4440475" y="4025136"/>
            <a:ext cx="3311525" cy="216000"/>
          </a:xfrm>
        </p:spPr>
        <p:txBody>
          <a:bodyPr anchor="ctr"/>
          <a:lstStyle>
            <a:lvl1pPr>
              <a:lnSpc>
                <a:spcPts val="1100"/>
              </a:lnSpc>
              <a:defRPr sz="1000" b="0"/>
            </a:lvl1pPr>
          </a:lstStyle>
          <a:p>
            <a:pPr lvl="0"/>
            <a:r>
              <a:rPr lang="cs-CZ" noProof="0" dirty="0"/>
              <a:t>Kliknutím vložíte text</a:t>
            </a:r>
          </a:p>
        </p:txBody>
      </p:sp>
      <p:sp>
        <p:nvSpPr>
          <p:cNvPr id="16" name="Zástupný symbol pro text 13">
            <a:extLst>
              <a:ext uri="{FF2B5EF4-FFF2-40B4-BE49-F238E27FC236}">
                <a16:creationId xmlns:a16="http://schemas.microsoft.com/office/drawing/2014/main" id="{88362389-3E8C-4129-819C-75F0F7922D0F}"/>
              </a:ext>
            </a:extLst>
          </p:cNvPr>
          <p:cNvSpPr>
            <a:spLocks noGrp="1"/>
          </p:cNvSpPr>
          <p:nvPr>
            <p:ph type="body" sz="quarter" idx="21" hasCustomPrompt="1"/>
          </p:nvPr>
        </p:nvSpPr>
        <p:spPr>
          <a:xfrm>
            <a:off x="8161436" y="4025136"/>
            <a:ext cx="3311525" cy="216000"/>
          </a:xfrm>
        </p:spPr>
        <p:txBody>
          <a:bodyPr anchor="ctr"/>
          <a:lstStyle>
            <a:lvl1pPr>
              <a:lnSpc>
                <a:spcPts val="1100"/>
              </a:lnSpc>
              <a:defRPr sz="1000" b="0"/>
            </a:lvl1pPr>
          </a:lstStyle>
          <a:p>
            <a:pPr lvl="0"/>
            <a:r>
              <a:rPr lang="cs-CZ" noProof="0" dirty="0"/>
              <a:t>Kliknutím vložíte text</a:t>
            </a:r>
          </a:p>
        </p:txBody>
      </p:sp>
      <p:sp>
        <p:nvSpPr>
          <p:cNvPr id="18" name="Zástupný symbol pro obsah 12">
            <a:extLst>
              <a:ext uri="{FF2B5EF4-FFF2-40B4-BE49-F238E27FC236}">
                <a16:creationId xmlns:a16="http://schemas.microsoft.com/office/drawing/2014/main" id="{DE897ACA-C285-471C-BF3F-2886D04C7F9F}"/>
              </a:ext>
            </a:extLst>
          </p:cNvPr>
          <p:cNvSpPr>
            <a:spLocks noGrp="1"/>
          </p:cNvSpPr>
          <p:nvPr>
            <p:ph sz="quarter" idx="23" hasCustomPrompt="1"/>
          </p:nvPr>
        </p:nvSpPr>
        <p:spPr>
          <a:xfrm>
            <a:off x="719999" y="1692002"/>
            <a:ext cx="3311525" cy="2230711"/>
          </a:xfrm>
        </p:spPr>
        <p:txBody>
          <a:bodyPr/>
          <a:lstStyle>
            <a:lvl1pPr>
              <a:defRPr/>
            </a:lvl1pPr>
          </a:lstStyle>
          <a:p>
            <a:pPr lvl="0"/>
            <a:r>
              <a:rPr lang="cs-CZ" noProof="0" dirty="0"/>
              <a:t>Kliknutím vložíte text</a:t>
            </a:r>
          </a:p>
        </p:txBody>
      </p:sp>
      <p:sp>
        <p:nvSpPr>
          <p:cNvPr id="20" name="Zástupný symbol pro obsah 12">
            <a:extLst>
              <a:ext uri="{FF2B5EF4-FFF2-40B4-BE49-F238E27FC236}">
                <a16:creationId xmlns:a16="http://schemas.microsoft.com/office/drawing/2014/main" id="{9AF93628-9CF3-4CB5-A8C7-735B527D49B2}"/>
              </a:ext>
            </a:extLst>
          </p:cNvPr>
          <p:cNvSpPr>
            <a:spLocks noGrp="1"/>
          </p:cNvSpPr>
          <p:nvPr>
            <p:ph sz="quarter" idx="24" hasCustomPrompt="1"/>
          </p:nvPr>
        </p:nvSpPr>
        <p:spPr>
          <a:xfrm>
            <a:off x="8160001" y="1692002"/>
            <a:ext cx="3311525" cy="2230711"/>
          </a:xfrm>
        </p:spPr>
        <p:txBody>
          <a:bodyPr/>
          <a:lstStyle>
            <a:lvl1pPr>
              <a:defRPr/>
            </a:lvl1pPr>
          </a:lstStyle>
          <a:p>
            <a:pPr lvl="0"/>
            <a:r>
              <a:rPr lang="cs-CZ" noProof="0" dirty="0"/>
              <a:t>Kliknutím vložíte text</a:t>
            </a:r>
          </a:p>
        </p:txBody>
      </p:sp>
      <p:sp>
        <p:nvSpPr>
          <p:cNvPr id="19" name="Zástupný symbol pro text 7">
            <a:extLst>
              <a:ext uri="{FF2B5EF4-FFF2-40B4-BE49-F238E27FC236}">
                <a16:creationId xmlns:a16="http://schemas.microsoft.com/office/drawing/2014/main" id="{9F610B39-FB78-4767-BA31-C3D4E7D5586C}"/>
              </a:ext>
            </a:extLst>
          </p:cNvPr>
          <p:cNvSpPr>
            <a:spLocks noGrp="1"/>
          </p:cNvSpPr>
          <p:nvPr>
            <p:ph type="body" sz="quarter" idx="13" hasCustomPrompt="1"/>
          </p:nvPr>
        </p:nvSpPr>
        <p:spPr>
          <a:xfrm>
            <a:off x="720725" y="1296001"/>
            <a:ext cx="10752138" cy="271576"/>
          </a:xfrm>
        </p:spPr>
        <p:txBody>
          <a:bodyPr lIns="0" tIns="0" rIns="0" bIns="0">
            <a:noAutofit/>
          </a:bodyPr>
          <a:lstStyle>
            <a:lvl1pPr algn="l">
              <a:lnSpc>
                <a:spcPts val="2300"/>
              </a:lnSpc>
              <a:defRPr sz="2000" b="0">
                <a:solidFill>
                  <a:schemeClr val="tx2"/>
                </a:solidFill>
              </a:defRPr>
            </a:lvl1pPr>
          </a:lstStyle>
          <a:p>
            <a:pPr lvl="0"/>
            <a:r>
              <a:rPr lang="cs-CZ" noProof="0" dirty="0"/>
              <a:t>Kliknutím vložíte podnadpis</a:t>
            </a:r>
          </a:p>
        </p:txBody>
      </p:sp>
      <p:sp>
        <p:nvSpPr>
          <p:cNvPr id="21" name="Nadpis 12">
            <a:extLst>
              <a:ext uri="{FF2B5EF4-FFF2-40B4-BE49-F238E27FC236}">
                <a16:creationId xmlns:a16="http://schemas.microsoft.com/office/drawing/2014/main" id="{6B0440B8-6781-4DF7-853B-03D5855A8CB8}"/>
              </a:ext>
            </a:extLst>
          </p:cNvPr>
          <p:cNvSpPr>
            <a:spLocks noGrp="1"/>
          </p:cNvSpPr>
          <p:nvPr>
            <p:ph type="title" hasCustomPrompt="1"/>
          </p:nvPr>
        </p:nvSpPr>
        <p:spPr>
          <a:xfrm>
            <a:off x="720000" y="720000"/>
            <a:ext cx="10753200" cy="451576"/>
          </a:xfrm>
        </p:spPr>
        <p:txBody>
          <a:bodyPr/>
          <a:lstStyle/>
          <a:p>
            <a:r>
              <a:rPr lang="cs-CZ" dirty="0"/>
              <a:t>Kliknutím vložíte nadpis</a:t>
            </a:r>
          </a:p>
        </p:txBody>
      </p:sp>
      <p:pic>
        <p:nvPicPr>
          <p:cNvPr id="22" name="Obrázek 21">
            <a:extLst>
              <a:ext uri="{FF2B5EF4-FFF2-40B4-BE49-F238E27FC236}">
                <a16:creationId xmlns:a16="http://schemas.microsoft.com/office/drawing/2014/main" id="{83F24B06-B2DE-4D1F-B580-6248E87C08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81277" y="6048047"/>
            <a:ext cx="867342" cy="598465"/>
          </a:xfrm>
          <a:prstGeom prst="rect">
            <a:avLst/>
          </a:prstGeom>
        </p:spPr>
      </p:pic>
    </p:spTree>
    <p:extLst>
      <p:ext uri="{BB962C8B-B14F-4D97-AF65-F5344CB8AC3E}">
        <p14:creationId xmlns:p14="http://schemas.microsoft.com/office/powerpoint/2010/main" val="2713741071"/>
      </p:ext>
    </p:extLst>
  </p:cSld>
  <p:clrMapOvr>
    <a:masterClrMapping/>
  </p:clrMapOvr>
  <p:extLst>
    <p:ext uri="{DCECCB84-F9BA-43D5-87BE-67443E8EF086}">
      <p15:sldGuideLst xmlns:p15="http://schemas.microsoft.com/office/powerpoint/2012/main">
        <p15:guide id="1" orient="horz" pos="1049"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ouze obsah">
    <p:spTree>
      <p:nvGrpSpPr>
        <p:cNvPr id="1" name=""/>
        <p:cNvGrpSpPr/>
        <p:nvPr/>
      </p:nvGrpSpPr>
      <p:grpSpPr>
        <a:xfrm>
          <a:off x="0" y="0"/>
          <a:ext cx="0" cy="0"/>
          <a:chOff x="0" y="0"/>
          <a:chExt cx="0" cy="0"/>
        </a:xfrm>
      </p:grpSpPr>
      <p:sp>
        <p:nvSpPr>
          <p:cNvPr id="2" name="Zástupný symbol pro zápatí 1"/>
          <p:cNvSpPr>
            <a:spLocks noGrp="1"/>
          </p:cNvSpPr>
          <p:nvPr>
            <p:ph type="ftr" sz="quarter" idx="10"/>
          </p:nvPr>
        </p:nvSpPr>
        <p:spPr/>
        <p:txBody>
          <a:bodyPr/>
          <a:lstStyle>
            <a:lvl1pPr>
              <a:defRPr/>
            </a:lvl1pPr>
          </a:lstStyle>
          <a:p>
            <a:r>
              <a:rPr lang="cs-CZ"/>
              <a:t>Zápatí prezentace</a:t>
            </a:r>
            <a:endParaRPr lang="cs-CZ" dirty="0"/>
          </a:p>
        </p:txBody>
      </p:sp>
      <p:sp>
        <p:nvSpPr>
          <p:cNvPr id="3" name="Zástupný symbol pro číslo snímku 2"/>
          <p:cNvSpPr>
            <a:spLocks noGrp="1"/>
          </p:cNvSpPr>
          <p:nvPr>
            <p:ph type="sldNum" sz="quarter" idx="11"/>
          </p:nvPr>
        </p:nvSpPr>
        <p:spPr/>
        <p:txBody>
          <a:bodyPr/>
          <a:lstStyle>
            <a:lvl1pPr>
              <a:defRPr/>
            </a:lvl1pPr>
          </a:lstStyle>
          <a:p>
            <a:fld id="{D6D6C118-631F-4A80-9886-907009361577}" type="slidenum">
              <a:rPr lang="cs-CZ" altLang="cs-CZ"/>
              <a:pPr/>
              <a:t>‹#›</a:t>
            </a:fld>
            <a:endParaRPr lang="cs-CZ" altLang="cs-CZ" dirty="0"/>
          </a:p>
        </p:txBody>
      </p:sp>
      <p:pic>
        <p:nvPicPr>
          <p:cNvPr id="6" name="Obrázek 5">
            <a:extLst>
              <a:ext uri="{FF2B5EF4-FFF2-40B4-BE49-F238E27FC236}">
                <a16:creationId xmlns:a16="http://schemas.microsoft.com/office/drawing/2014/main" id="{83F24B06-B2DE-4D1F-B580-6248E87C08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81277" y="6048047"/>
            <a:ext cx="867342" cy="598465"/>
          </a:xfrm>
          <a:prstGeom prst="rect">
            <a:avLst/>
          </a:prstGeom>
        </p:spPr>
      </p:pic>
      <p:sp>
        <p:nvSpPr>
          <p:cNvPr id="8" name="Zástupný symbol pro obsah 2">
            <a:extLst>
              <a:ext uri="{FF2B5EF4-FFF2-40B4-BE49-F238E27FC236}">
                <a16:creationId xmlns:a16="http://schemas.microsoft.com/office/drawing/2014/main" id="{51439ED6-907B-45D9-8FCC-98AE21B3C06D}"/>
              </a:ext>
            </a:extLst>
          </p:cNvPr>
          <p:cNvSpPr>
            <a:spLocks noGrp="1"/>
          </p:cNvSpPr>
          <p:nvPr>
            <p:ph idx="12" hasCustomPrompt="1"/>
          </p:nvPr>
        </p:nvSpPr>
        <p:spPr>
          <a:xfrm>
            <a:off x="720000" y="692150"/>
            <a:ext cx="10753200" cy="5139850"/>
          </a:xfrm>
          <a:prstGeom prst="rect">
            <a:avLst/>
          </a:prstGeom>
        </p:spPr>
        <p:txBody>
          <a:bodyPr/>
          <a:lstStyle>
            <a:lvl1pPr marL="72000" indent="0">
              <a:lnSpc>
                <a:spcPts val="3600"/>
              </a:lnSpc>
              <a:buClr>
                <a:schemeClr val="tx2"/>
              </a:buClr>
              <a:buSzPct val="100000"/>
              <a:buFont typeface="Arial" panose="020B0604020202020204" pitchFamily="34" charset="0"/>
              <a:buNone/>
              <a:defRPr b="0"/>
            </a:lvl1pPr>
            <a:lvl2pPr marL="504000" indent="-180000">
              <a:lnSpc>
                <a:spcPct val="100000"/>
              </a:lnSpc>
              <a:buClr>
                <a:schemeClr val="tx2"/>
              </a:buClr>
              <a:buFont typeface="Arial" panose="020B0604020202020204" pitchFamily="34" charset="0"/>
              <a:buChar char="̶"/>
              <a:defRPr sz="2000"/>
            </a:lvl2pPr>
            <a:lvl3pPr marL="914400" indent="0">
              <a:lnSpc>
                <a:spcPct val="100000"/>
              </a:lnSpc>
              <a:buNone/>
              <a:defRPr sz="1600"/>
            </a:lvl3pPr>
          </a:lstStyle>
          <a:p>
            <a:pPr lvl="0"/>
            <a:r>
              <a:rPr lang="cs-CZ" noProof="0" dirty="0"/>
              <a:t>Kliknutím vložíte text</a:t>
            </a:r>
            <a:endParaRPr lang="en-GB" noProof="0" dirty="0"/>
          </a:p>
        </p:txBody>
      </p:sp>
    </p:spTree>
    <p:extLst>
      <p:ext uri="{BB962C8B-B14F-4D97-AF65-F5344CB8AC3E}">
        <p14:creationId xmlns:p14="http://schemas.microsoft.com/office/powerpoint/2010/main" val="234975528"/>
      </p:ext>
    </p:extLst>
  </p:cSld>
  <p:clrMapOvr>
    <a:masterClrMapping/>
  </p:clrMapOvr>
  <p:extLst>
    <p:ext uri="{DCECCB84-F9BA-43D5-87BE-67443E8EF086}">
      <p15:sldGuideLst xmlns:p15="http://schemas.microsoft.com/office/powerpoint/2012/main">
        <p15:guide id="1" orient="horz" pos="436" userDrawn="1">
          <p15:clr>
            <a:srgbClr val="FBAE40"/>
          </p15:clr>
        </p15:guide>
        <p15:guide id="2" pos="438"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ouze nadpis">
    <p:spTree>
      <p:nvGrpSpPr>
        <p:cNvPr id="1" name=""/>
        <p:cNvGrpSpPr/>
        <p:nvPr/>
      </p:nvGrpSpPr>
      <p:grpSpPr>
        <a:xfrm>
          <a:off x="0" y="0"/>
          <a:ext cx="0" cy="0"/>
          <a:chOff x="0" y="0"/>
          <a:chExt cx="0" cy="0"/>
        </a:xfrm>
      </p:grpSpPr>
      <p:sp>
        <p:nvSpPr>
          <p:cNvPr id="2" name="Zástupný symbol pro zápatí 1"/>
          <p:cNvSpPr>
            <a:spLocks noGrp="1"/>
          </p:cNvSpPr>
          <p:nvPr>
            <p:ph type="ftr" sz="quarter" idx="10"/>
          </p:nvPr>
        </p:nvSpPr>
        <p:spPr/>
        <p:txBody>
          <a:bodyPr/>
          <a:lstStyle>
            <a:lvl1pPr>
              <a:defRPr/>
            </a:lvl1pPr>
          </a:lstStyle>
          <a:p>
            <a:r>
              <a:rPr lang="cs-CZ"/>
              <a:t>Zápatí prezentace</a:t>
            </a:r>
            <a:endParaRPr lang="cs-CZ" dirty="0"/>
          </a:p>
        </p:txBody>
      </p:sp>
      <p:sp>
        <p:nvSpPr>
          <p:cNvPr id="3" name="Zástupný symbol pro číslo snímku 2"/>
          <p:cNvSpPr>
            <a:spLocks noGrp="1"/>
          </p:cNvSpPr>
          <p:nvPr>
            <p:ph type="sldNum" sz="quarter" idx="11"/>
          </p:nvPr>
        </p:nvSpPr>
        <p:spPr/>
        <p:txBody>
          <a:bodyPr/>
          <a:lstStyle>
            <a:lvl1pPr>
              <a:defRPr/>
            </a:lvl1pPr>
          </a:lstStyle>
          <a:p>
            <a:fld id="{D6D6C118-631F-4A80-9886-907009361577}" type="slidenum">
              <a:rPr lang="cs-CZ" altLang="cs-CZ"/>
              <a:pPr/>
              <a:t>‹#›</a:t>
            </a:fld>
            <a:endParaRPr lang="cs-CZ" altLang="cs-CZ" dirty="0"/>
          </a:p>
        </p:txBody>
      </p:sp>
      <p:pic>
        <p:nvPicPr>
          <p:cNvPr id="5" name="Obrázek 4">
            <a:extLst>
              <a:ext uri="{FF2B5EF4-FFF2-40B4-BE49-F238E27FC236}">
                <a16:creationId xmlns:a16="http://schemas.microsoft.com/office/drawing/2014/main" id="{83F24B06-B2DE-4D1F-B580-6248E87C08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81277" y="6048047"/>
            <a:ext cx="867342" cy="598465"/>
          </a:xfrm>
          <a:prstGeom prst="rect">
            <a:avLst/>
          </a:prstGeom>
        </p:spPr>
      </p:pic>
      <p:sp>
        <p:nvSpPr>
          <p:cNvPr id="6" name="Nadpis 12">
            <a:extLst>
              <a:ext uri="{FF2B5EF4-FFF2-40B4-BE49-F238E27FC236}">
                <a16:creationId xmlns:a16="http://schemas.microsoft.com/office/drawing/2014/main" id="{C80D1D37-E5CA-42AD-BE6B-219FAFB54670}"/>
              </a:ext>
            </a:extLst>
          </p:cNvPr>
          <p:cNvSpPr>
            <a:spLocks noGrp="1"/>
          </p:cNvSpPr>
          <p:nvPr>
            <p:ph type="title" hasCustomPrompt="1"/>
          </p:nvPr>
        </p:nvSpPr>
        <p:spPr>
          <a:xfrm>
            <a:off x="720000" y="720000"/>
            <a:ext cx="10753200" cy="451576"/>
          </a:xfrm>
        </p:spPr>
        <p:txBody>
          <a:bodyPr/>
          <a:lstStyle/>
          <a:p>
            <a:r>
              <a:rPr lang="cs-CZ" dirty="0"/>
              <a:t>Kliknutím vložíte nadpis</a:t>
            </a:r>
          </a:p>
        </p:txBody>
      </p:sp>
    </p:spTree>
    <p:extLst>
      <p:ext uri="{BB962C8B-B14F-4D97-AF65-F5344CB8AC3E}">
        <p14:creationId xmlns:p14="http://schemas.microsoft.com/office/powerpoint/2010/main" val="38455407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brázky, text - dva sloupce">
    <p:spTree>
      <p:nvGrpSpPr>
        <p:cNvPr id="1" name=""/>
        <p:cNvGrpSpPr/>
        <p:nvPr/>
      </p:nvGrpSpPr>
      <p:grpSpPr>
        <a:xfrm>
          <a:off x="0" y="0"/>
          <a:ext cx="0" cy="0"/>
          <a:chOff x="0" y="0"/>
          <a:chExt cx="0" cy="0"/>
        </a:xfrm>
      </p:grpSpPr>
      <p:sp>
        <p:nvSpPr>
          <p:cNvPr id="12" name="Zástupný symbol pro obsah 12">
            <a:extLst>
              <a:ext uri="{FF2B5EF4-FFF2-40B4-BE49-F238E27FC236}">
                <a16:creationId xmlns:a16="http://schemas.microsoft.com/office/drawing/2014/main" id="{9622FDD6-5C71-4DE9-BFBE-6443A2855E5C}"/>
              </a:ext>
            </a:extLst>
          </p:cNvPr>
          <p:cNvSpPr>
            <a:spLocks noGrp="1"/>
          </p:cNvSpPr>
          <p:nvPr>
            <p:ph sz="quarter" idx="24" hasCustomPrompt="1"/>
          </p:nvPr>
        </p:nvSpPr>
        <p:spPr>
          <a:xfrm>
            <a:off x="719997" y="718712"/>
            <a:ext cx="5220001" cy="3204001"/>
          </a:xfrm>
        </p:spPr>
        <p:txBody>
          <a:bodyPr/>
          <a:lstStyle>
            <a:lvl1pPr algn="l">
              <a:defRPr/>
            </a:lvl1pPr>
          </a:lstStyle>
          <a:p>
            <a:pPr lvl="0"/>
            <a:r>
              <a:rPr lang="cs-CZ" noProof="0" dirty="0"/>
              <a:t>Kliknutím vložíte text</a:t>
            </a:r>
          </a:p>
        </p:txBody>
      </p:sp>
      <p:sp>
        <p:nvSpPr>
          <p:cNvPr id="2" name="Zástupný symbol pro zápatí 1"/>
          <p:cNvSpPr>
            <a:spLocks noGrp="1"/>
          </p:cNvSpPr>
          <p:nvPr>
            <p:ph type="ftr" sz="quarter" idx="10"/>
          </p:nvPr>
        </p:nvSpPr>
        <p:spPr/>
        <p:txBody>
          <a:bodyPr/>
          <a:lstStyle>
            <a:lvl1pPr>
              <a:defRPr/>
            </a:lvl1pPr>
          </a:lstStyle>
          <a:p>
            <a:r>
              <a:rPr lang="cs-CZ"/>
              <a:t>Zápatí prezentace</a:t>
            </a:r>
            <a:endParaRPr lang="cs-CZ" dirty="0"/>
          </a:p>
        </p:txBody>
      </p:sp>
      <p:sp>
        <p:nvSpPr>
          <p:cNvPr id="3" name="Zástupný symbol pro číslo snímku 2"/>
          <p:cNvSpPr>
            <a:spLocks noGrp="1"/>
          </p:cNvSpPr>
          <p:nvPr>
            <p:ph type="sldNum" sz="quarter" idx="11"/>
          </p:nvPr>
        </p:nvSpPr>
        <p:spPr/>
        <p:txBody>
          <a:bodyPr/>
          <a:lstStyle>
            <a:lvl1pPr>
              <a:defRPr/>
            </a:lvl1pPr>
          </a:lstStyle>
          <a:p>
            <a:fld id="{D6D6C118-631F-4A80-9886-907009361577}" type="slidenum">
              <a:rPr lang="cs-CZ" altLang="cs-CZ"/>
              <a:pPr/>
              <a:t>‹#›</a:t>
            </a:fld>
            <a:endParaRPr lang="cs-CZ" altLang="cs-CZ" dirty="0"/>
          </a:p>
        </p:txBody>
      </p:sp>
      <p:sp>
        <p:nvSpPr>
          <p:cNvPr id="9" name="Zástupný symbol pro text 5">
            <a:extLst>
              <a:ext uri="{FF2B5EF4-FFF2-40B4-BE49-F238E27FC236}">
                <a16:creationId xmlns:a16="http://schemas.microsoft.com/office/drawing/2014/main" id="{8D903DEB-B441-46DB-8462-2640DC8DB3E8}"/>
              </a:ext>
            </a:extLst>
          </p:cNvPr>
          <p:cNvSpPr>
            <a:spLocks noGrp="1"/>
          </p:cNvSpPr>
          <p:nvPr>
            <p:ph type="body" sz="quarter" idx="13" hasCustomPrompt="1"/>
          </p:nvPr>
        </p:nvSpPr>
        <p:spPr>
          <a:xfrm>
            <a:off x="719999" y="4500000"/>
            <a:ext cx="5220000" cy="1331998"/>
          </a:xfrm>
        </p:spPr>
        <p:txBody>
          <a:bodyPr lIns="0" tIns="0" rIns="0" bIns="0" numCol="1" spcCol="324000">
            <a:noAutofit/>
          </a:bodyPr>
          <a:lstStyle>
            <a:lvl1pPr algn="l">
              <a:lnSpc>
                <a:spcPts val="1800"/>
              </a:lnSpc>
              <a:defRPr sz="1500" b="0">
                <a:solidFill>
                  <a:schemeClr val="tx1"/>
                </a:solidFill>
              </a:defRPr>
            </a:lvl1pPr>
            <a:lvl2pPr algn="l">
              <a:defRPr u="none"/>
            </a:lvl2pPr>
            <a:lvl3pPr algn="l">
              <a:defRPr>
                <a:latin typeface="+mn-lt"/>
              </a:defRPr>
            </a:lvl3pPr>
            <a:lvl4pPr algn="l">
              <a:defRPr/>
            </a:lvl4pPr>
            <a:lvl5pPr algn="l">
              <a:defRPr/>
            </a:lvl5pPr>
          </a:lstStyle>
          <a:p>
            <a:pPr lvl="0"/>
            <a:r>
              <a:rPr lang="cs-CZ" noProof="0" dirty="0"/>
              <a:t>Kliknutím vložíte text</a:t>
            </a:r>
          </a:p>
        </p:txBody>
      </p:sp>
      <p:sp>
        <p:nvSpPr>
          <p:cNvPr id="11" name="Zástupný symbol pro text 13">
            <a:extLst>
              <a:ext uri="{FF2B5EF4-FFF2-40B4-BE49-F238E27FC236}">
                <a16:creationId xmlns:a16="http://schemas.microsoft.com/office/drawing/2014/main" id="{66F1D7B9-D1BE-446E-87CA-6AD81AFA8389}"/>
              </a:ext>
            </a:extLst>
          </p:cNvPr>
          <p:cNvSpPr>
            <a:spLocks noGrp="1"/>
          </p:cNvSpPr>
          <p:nvPr>
            <p:ph type="body" sz="quarter" idx="19" hasCustomPrompt="1"/>
          </p:nvPr>
        </p:nvSpPr>
        <p:spPr>
          <a:xfrm>
            <a:off x="720724" y="4068000"/>
            <a:ext cx="5220000" cy="360000"/>
          </a:xfrm>
        </p:spPr>
        <p:txBody>
          <a:bodyPr/>
          <a:lstStyle>
            <a:lvl1pPr algn="l">
              <a:lnSpc>
                <a:spcPts val="1100"/>
              </a:lnSpc>
              <a:defRPr sz="1100" b="1"/>
            </a:lvl1pPr>
          </a:lstStyle>
          <a:p>
            <a:pPr lvl="0"/>
            <a:r>
              <a:rPr lang="cs-CZ" noProof="0" dirty="0"/>
              <a:t>Kliknutím vložíte text</a:t>
            </a:r>
          </a:p>
        </p:txBody>
      </p:sp>
      <p:sp>
        <p:nvSpPr>
          <p:cNvPr id="13" name="Zástupný symbol pro text 5">
            <a:extLst>
              <a:ext uri="{FF2B5EF4-FFF2-40B4-BE49-F238E27FC236}">
                <a16:creationId xmlns:a16="http://schemas.microsoft.com/office/drawing/2014/main" id="{3947EF07-8AF7-4904-8565-F5D81E4282DE}"/>
              </a:ext>
            </a:extLst>
          </p:cNvPr>
          <p:cNvSpPr>
            <a:spLocks noGrp="1"/>
          </p:cNvSpPr>
          <p:nvPr>
            <p:ph type="body" sz="quarter" idx="20" hasCustomPrompt="1"/>
          </p:nvPr>
        </p:nvSpPr>
        <p:spPr>
          <a:xfrm>
            <a:off x="6251278" y="4500000"/>
            <a:ext cx="5220000" cy="1331998"/>
          </a:xfrm>
        </p:spPr>
        <p:txBody>
          <a:bodyPr lIns="0" tIns="0" rIns="0" bIns="0" numCol="1" spcCol="324000">
            <a:noAutofit/>
          </a:bodyPr>
          <a:lstStyle>
            <a:lvl1pPr algn="l">
              <a:lnSpc>
                <a:spcPts val="1800"/>
              </a:lnSpc>
              <a:defRPr sz="1500" b="0">
                <a:solidFill>
                  <a:schemeClr val="tx1"/>
                </a:solidFill>
              </a:defRPr>
            </a:lvl1pPr>
            <a:lvl2pPr algn="l">
              <a:defRPr u="none"/>
            </a:lvl2pPr>
            <a:lvl3pPr algn="l">
              <a:defRPr>
                <a:latin typeface="+mn-lt"/>
              </a:defRPr>
            </a:lvl3pPr>
            <a:lvl4pPr algn="l">
              <a:defRPr/>
            </a:lvl4pPr>
            <a:lvl5pPr algn="l">
              <a:defRPr/>
            </a:lvl5pPr>
          </a:lstStyle>
          <a:p>
            <a:pPr lvl="0"/>
            <a:r>
              <a:rPr lang="cs-CZ" noProof="0" dirty="0"/>
              <a:t>Kliknutím vložíte text</a:t>
            </a:r>
          </a:p>
        </p:txBody>
      </p:sp>
      <p:sp>
        <p:nvSpPr>
          <p:cNvPr id="15" name="Zástupný symbol pro text 13">
            <a:extLst>
              <a:ext uri="{FF2B5EF4-FFF2-40B4-BE49-F238E27FC236}">
                <a16:creationId xmlns:a16="http://schemas.microsoft.com/office/drawing/2014/main" id="{334B9440-7A06-4BF8-9532-C11248171B0C}"/>
              </a:ext>
            </a:extLst>
          </p:cNvPr>
          <p:cNvSpPr>
            <a:spLocks noGrp="1"/>
          </p:cNvSpPr>
          <p:nvPr>
            <p:ph type="body" sz="quarter" idx="22" hasCustomPrompt="1"/>
          </p:nvPr>
        </p:nvSpPr>
        <p:spPr>
          <a:xfrm>
            <a:off x="6252003" y="4068000"/>
            <a:ext cx="5220000" cy="360000"/>
          </a:xfrm>
        </p:spPr>
        <p:txBody>
          <a:bodyPr/>
          <a:lstStyle>
            <a:lvl1pPr algn="l">
              <a:lnSpc>
                <a:spcPts val="1100"/>
              </a:lnSpc>
              <a:defRPr sz="1100" b="1"/>
            </a:lvl1pPr>
          </a:lstStyle>
          <a:p>
            <a:pPr lvl="0"/>
            <a:r>
              <a:rPr lang="cs-CZ" noProof="0" dirty="0"/>
              <a:t>Kliknutím vložíte text</a:t>
            </a:r>
          </a:p>
        </p:txBody>
      </p:sp>
      <p:sp>
        <p:nvSpPr>
          <p:cNvPr id="17" name="Zástupný symbol pro obsah 12">
            <a:extLst>
              <a:ext uri="{FF2B5EF4-FFF2-40B4-BE49-F238E27FC236}">
                <a16:creationId xmlns:a16="http://schemas.microsoft.com/office/drawing/2014/main" id="{263AA377-982D-4CA3-B9BD-C61AF6524812}"/>
              </a:ext>
            </a:extLst>
          </p:cNvPr>
          <p:cNvSpPr>
            <a:spLocks noGrp="1"/>
          </p:cNvSpPr>
          <p:nvPr>
            <p:ph sz="quarter" idx="25" hasCustomPrompt="1"/>
          </p:nvPr>
        </p:nvSpPr>
        <p:spPr>
          <a:xfrm>
            <a:off x="6251278" y="718712"/>
            <a:ext cx="5220001" cy="3204001"/>
          </a:xfrm>
        </p:spPr>
        <p:txBody>
          <a:bodyPr/>
          <a:lstStyle>
            <a:lvl1pPr algn="l">
              <a:defRPr/>
            </a:lvl1pPr>
          </a:lstStyle>
          <a:p>
            <a:pPr lvl="0"/>
            <a:r>
              <a:rPr lang="cs-CZ" noProof="0" dirty="0"/>
              <a:t>Kliknutím vložíte text</a:t>
            </a:r>
          </a:p>
        </p:txBody>
      </p:sp>
      <p:pic>
        <p:nvPicPr>
          <p:cNvPr id="16" name="Obrázek 15">
            <a:extLst>
              <a:ext uri="{FF2B5EF4-FFF2-40B4-BE49-F238E27FC236}">
                <a16:creationId xmlns:a16="http://schemas.microsoft.com/office/drawing/2014/main" id="{83F24B06-B2DE-4D1F-B580-6248E87C08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81277" y="6048047"/>
            <a:ext cx="867342" cy="598465"/>
          </a:xfrm>
          <a:prstGeom prst="rect">
            <a:avLst/>
          </a:prstGeom>
        </p:spPr>
      </p:pic>
    </p:spTree>
    <p:extLst>
      <p:ext uri="{BB962C8B-B14F-4D97-AF65-F5344CB8AC3E}">
        <p14:creationId xmlns:p14="http://schemas.microsoft.com/office/powerpoint/2010/main" val="1722986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rázdný">
    <p:spTree>
      <p:nvGrpSpPr>
        <p:cNvPr id="1" name=""/>
        <p:cNvGrpSpPr/>
        <p:nvPr/>
      </p:nvGrpSpPr>
      <p:grpSpPr>
        <a:xfrm>
          <a:off x="0" y="0"/>
          <a:ext cx="0" cy="0"/>
          <a:chOff x="0" y="0"/>
          <a:chExt cx="0" cy="0"/>
        </a:xfrm>
      </p:grpSpPr>
      <p:sp>
        <p:nvSpPr>
          <p:cNvPr id="2" name="Zástupný symbol pro zápatí 1"/>
          <p:cNvSpPr>
            <a:spLocks noGrp="1"/>
          </p:cNvSpPr>
          <p:nvPr>
            <p:ph type="ftr" sz="quarter" idx="10"/>
          </p:nvPr>
        </p:nvSpPr>
        <p:spPr/>
        <p:txBody>
          <a:bodyPr/>
          <a:lstStyle>
            <a:lvl1pPr>
              <a:defRPr/>
            </a:lvl1pPr>
          </a:lstStyle>
          <a:p>
            <a:r>
              <a:rPr lang="cs-CZ"/>
              <a:t>Zápatí prezentace</a:t>
            </a:r>
            <a:endParaRPr lang="cs-CZ" dirty="0"/>
          </a:p>
        </p:txBody>
      </p:sp>
      <p:sp>
        <p:nvSpPr>
          <p:cNvPr id="3" name="Zástupný symbol pro číslo snímku 2"/>
          <p:cNvSpPr>
            <a:spLocks noGrp="1"/>
          </p:cNvSpPr>
          <p:nvPr>
            <p:ph type="sldNum" sz="quarter" idx="11"/>
          </p:nvPr>
        </p:nvSpPr>
        <p:spPr/>
        <p:txBody>
          <a:bodyPr/>
          <a:lstStyle>
            <a:lvl1pPr>
              <a:defRPr/>
            </a:lvl1pPr>
          </a:lstStyle>
          <a:p>
            <a:fld id="{D6D6C118-631F-4A80-9886-907009361577}" type="slidenum">
              <a:rPr lang="cs-CZ" altLang="cs-CZ"/>
              <a:pPr/>
              <a:t>‹#›</a:t>
            </a:fld>
            <a:endParaRPr lang="cs-CZ" altLang="cs-CZ" dirty="0"/>
          </a:p>
        </p:txBody>
      </p:sp>
      <p:pic>
        <p:nvPicPr>
          <p:cNvPr id="5" name="Obrázek 4">
            <a:extLst>
              <a:ext uri="{FF2B5EF4-FFF2-40B4-BE49-F238E27FC236}">
                <a16:creationId xmlns:a16="http://schemas.microsoft.com/office/drawing/2014/main" id="{83F24B06-B2DE-4D1F-B580-6248E87C08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81277" y="6048047"/>
            <a:ext cx="867342" cy="598465"/>
          </a:xfrm>
          <a:prstGeom prst="rect">
            <a:avLst/>
          </a:prstGeom>
        </p:spPr>
      </p:pic>
    </p:spTree>
    <p:extLst>
      <p:ext uri="{BB962C8B-B14F-4D97-AF65-F5344CB8AC3E}">
        <p14:creationId xmlns:p14="http://schemas.microsoft.com/office/powerpoint/2010/main" val="7238907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Rozdělovník (alternativní) 1">
    <p:spTree>
      <p:nvGrpSpPr>
        <p:cNvPr id="1" name=""/>
        <p:cNvGrpSpPr/>
        <p:nvPr/>
      </p:nvGrpSpPr>
      <p:grpSpPr>
        <a:xfrm>
          <a:off x="0" y="0"/>
          <a:ext cx="0" cy="0"/>
          <a:chOff x="0" y="0"/>
          <a:chExt cx="0" cy="0"/>
        </a:xfrm>
      </p:grpSpPr>
      <p:sp>
        <p:nvSpPr>
          <p:cNvPr id="4" name="Zástupný symbol pro číslo snímku 3">
            <a:extLst>
              <a:ext uri="{FF2B5EF4-FFF2-40B4-BE49-F238E27FC236}">
                <a16:creationId xmlns:a16="http://schemas.microsoft.com/office/drawing/2014/main" id="{F3A84368-F699-48A6-8383-4822D7F23BC4}"/>
              </a:ext>
            </a:extLst>
          </p:cNvPr>
          <p:cNvSpPr>
            <a:spLocks noGrp="1"/>
          </p:cNvSpPr>
          <p:nvPr>
            <p:ph type="sldNum" sz="quarter" idx="11"/>
          </p:nvPr>
        </p:nvSpPr>
        <p:spPr/>
        <p:txBody>
          <a:bodyPr/>
          <a:lstStyle/>
          <a:p>
            <a:fld id="{0DE708CC-0C3F-4567-9698-B54C0F35BD31}" type="slidenum">
              <a:rPr lang="cs-CZ" altLang="cs-CZ" noProof="0" smtClean="0"/>
              <a:pPr/>
              <a:t>‹#›</a:t>
            </a:fld>
            <a:endParaRPr lang="cs-CZ" altLang="cs-CZ" noProof="0" dirty="0"/>
          </a:p>
        </p:txBody>
      </p:sp>
      <p:pic>
        <p:nvPicPr>
          <p:cNvPr id="6" name="Obrázek 5">
            <a:extLst>
              <a:ext uri="{FF2B5EF4-FFF2-40B4-BE49-F238E27FC236}">
                <a16:creationId xmlns:a16="http://schemas.microsoft.com/office/drawing/2014/main" id="{83F24B06-B2DE-4D1F-B580-6248E87C08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4000" y="414000"/>
            <a:ext cx="1546943" cy="1067390"/>
          </a:xfrm>
          <a:prstGeom prst="rect">
            <a:avLst/>
          </a:prstGeom>
        </p:spPr>
      </p:pic>
      <p:sp>
        <p:nvSpPr>
          <p:cNvPr id="11" name="Nadpis 6">
            <a:extLst>
              <a:ext uri="{FF2B5EF4-FFF2-40B4-BE49-F238E27FC236}">
                <a16:creationId xmlns:a16="http://schemas.microsoft.com/office/drawing/2014/main" id="{210CF170-3CE8-4094-B136-F821606CD84B}"/>
              </a:ext>
            </a:extLst>
          </p:cNvPr>
          <p:cNvSpPr>
            <a:spLocks noGrp="1"/>
          </p:cNvSpPr>
          <p:nvPr>
            <p:ph type="title" hasCustomPrompt="1"/>
          </p:nvPr>
        </p:nvSpPr>
        <p:spPr>
          <a:xfrm>
            <a:off x="398502" y="2900365"/>
            <a:ext cx="5246518" cy="1171580"/>
          </a:xfrm>
        </p:spPr>
        <p:txBody>
          <a:bodyPr anchor="t"/>
          <a:lstStyle>
            <a:lvl1pPr algn="l">
              <a:lnSpc>
                <a:spcPts val="4400"/>
              </a:lnSpc>
              <a:defRPr sz="4400">
                <a:solidFill>
                  <a:srgbClr val="0000DC"/>
                </a:solidFill>
              </a:defRPr>
            </a:lvl1pPr>
          </a:lstStyle>
          <a:p>
            <a:r>
              <a:rPr lang="cs-CZ" dirty="0"/>
              <a:t>Kliknutím vložíte nadpis</a:t>
            </a:r>
          </a:p>
        </p:txBody>
      </p:sp>
      <p:sp>
        <p:nvSpPr>
          <p:cNvPr id="12" name="Podnadpis 2">
            <a:extLst>
              <a:ext uri="{FF2B5EF4-FFF2-40B4-BE49-F238E27FC236}">
                <a16:creationId xmlns:a16="http://schemas.microsoft.com/office/drawing/2014/main" id="{F805DFF4-9876-466D-A663-D549EEF8195A}"/>
              </a:ext>
            </a:extLst>
          </p:cNvPr>
          <p:cNvSpPr>
            <a:spLocks noGrp="1"/>
          </p:cNvSpPr>
          <p:nvPr>
            <p:ph type="subTitle" idx="1" hasCustomPrompt="1"/>
          </p:nvPr>
        </p:nvSpPr>
        <p:spPr>
          <a:xfrm>
            <a:off x="398502" y="4116402"/>
            <a:ext cx="5246518" cy="698497"/>
          </a:xfrm>
        </p:spPr>
        <p:txBody>
          <a:bodyPr anchor="t"/>
          <a:lstStyle>
            <a:lvl1pPr marL="0" indent="0" algn="l">
              <a:buNone/>
              <a:defRPr lang="cs-CZ" sz="2400" b="0" dirty="0">
                <a:solidFill>
                  <a:srgbClr val="0000DC"/>
                </a:solidFill>
                <a:latin typeface="+mj-lt"/>
                <a:ea typeface="+mj-ea"/>
                <a:cs typeface="+mj-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cs-CZ" noProof="0" dirty="0"/>
              <a:t>Kliknutím vložíte podnadpis</a:t>
            </a:r>
          </a:p>
        </p:txBody>
      </p:sp>
      <p:sp>
        <p:nvSpPr>
          <p:cNvPr id="9" name="Zástupný symbol pro obrázek 7">
            <a:extLst>
              <a:ext uri="{FF2B5EF4-FFF2-40B4-BE49-F238E27FC236}">
                <a16:creationId xmlns:a16="http://schemas.microsoft.com/office/drawing/2014/main" id="{80C21443-92BF-4BF1-9C61-FDB664DC7964}"/>
              </a:ext>
            </a:extLst>
          </p:cNvPr>
          <p:cNvSpPr>
            <a:spLocks noGrp="1"/>
          </p:cNvSpPr>
          <p:nvPr>
            <p:ph type="pic" sz="quarter" idx="12" hasCustomPrompt="1"/>
          </p:nvPr>
        </p:nvSpPr>
        <p:spPr>
          <a:xfrm>
            <a:off x="6096000" y="0"/>
            <a:ext cx="6096000" cy="6857999"/>
          </a:xfrm>
        </p:spPr>
        <p:txBody>
          <a:bodyPr anchor="ctr"/>
          <a:lstStyle>
            <a:lvl1pPr algn="ctr">
              <a:defRPr>
                <a:solidFill>
                  <a:srgbClr val="0000DC"/>
                </a:solidFill>
              </a:defRPr>
            </a:lvl1pPr>
          </a:lstStyle>
          <a:p>
            <a:r>
              <a:rPr lang="cs-CZ" dirty="0"/>
              <a:t>Kliknutím na ikonu vložíte obrázek</a:t>
            </a:r>
          </a:p>
        </p:txBody>
      </p:sp>
      <p:sp>
        <p:nvSpPr>
          <p:cNvPr id="7" name="Zástupný symbol pro zápatí 1">
            <a:extLst>
              <a:ext uri="{FF2B5EF4-FFF2-40B4-BE49-F238E27FC236}">
                <a16:creationId xmlns:a16="http://schemas.microsoft.com/office/drawing/2014/main" id="{24438A88-1921-4DF2-9F65-459AAE83D167}"/>
              </a:ext>
            </a:extLst>
          </p:cNvPr>
          <p:cNvSpPr>
            <a:spLocks noGrp="1"/>
          </p:cNvSpPr>
          <p:nvPr>
            <p:ph type="ftr" sz="quarter" idx="10"/>
          </p:nvPr>
        </p:nvSpPr>
        <p:spPr>
          <a:xfrm>
            <a:off x="720000" y="6228000"/>
            <a:ext cx="4925020" cy="252000"/>
          </a:xfrm>
        </p:spPr>
        <p:txBody>
          <a:bodyPr/>
          <a:lstStyle>
            <a:lvl1pPr>
              <a:defRPr/>
            </a:lvl1pPr>
          </a:lstStyle>
          <a:p>
            <a:r>
              <a:rPr lang="cs-CZ"/>
              <a:t>Zápatí prezentace</a:t>
            </a:r>
            <a:endParaRPr lang="cs-CZ" dirty="0"/>
          </a:p>
        </p:txBody>
      </p:sp>
    </p:spTree>
    <p:extLst>
      <p:ext uri="{BB962C8B-B14F-4D97-AF65-F5344CB8AC3E}">
        <p14:creationId xmlns:p14="http://schemas.microsoft.com/office/powerpoint/2010/main" val="2158127259"/>
      </p:ext>
    </p:extLst>
  </p:cSld>
  <p:clrMapOvr>
    <a:masterClrMapping/>
  </p:clrMapOvr>
  <p:extLst>
    <p:ext uri="{DCECCB84-F9BA-43D5-87BE-67443E8EF086}">
      <p15:sldGuideLst xmlns:p15="http://schemas.microsoft.com/office/powerpoint/2012/main">
        <p15:guide id="1" orient="horz" pos="2432">
          <p15:clr>
            <a:srgbClr val="FBAE40"/>
          </p15:clr>
        </p15:guide>
        <p15:guide id="2" pos="23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Úvodní snímek - inverzní">
    <p:bg>
      <p:bgPr>
        <a:solidFill>
          <a:srgbClr val="F01928"/>
        </a:solidFill>
        <a:effectLst/>
      </p:bgPr>
    </p:bg>
    <p:spTree>
      <p:nvGrpSpPr>
        <p:cNvPr id="1" name=""/>
        <p:cNvGrpSpPr/>
        <p:nvPr/>
      </p:nvGrpSpPr>
      <p:grpSpPr>
        <a:xfrm>
          <a:off x="0" y="0"/>
          <a:ext cx="0" cy="0"/>
          <a:chOff x="0" y="0"/>
          <a:chExt cx="0" cy="0"/>
        </a:xfrm>
      </p:grpSpPr>
      <p:sp>
        <p:nvSpPr>
          <p:cNvPr id="3" name="Zástupný symbol pro zápatí 2">
            <a:extLst>
              <a:ext uri="{FF2B5EF4-FFF2-40B4-BE49-F238E27FC236}">
                <a16:creationId xmlns:a16="http://schemas.microsoft.com/office/drawing/2014/main" id="{D8587455-5AC3-4F6B-BE52-826326AFD383}"/>
              </a:ext>
            </a:extLst>
          </p:cNvPr>
          <p:cNvSpPr>
            <a:spLocks noGrp="1"/>
          </p:cNvSpPr>
          <p:nvPr>
            <p:ph type="ftr" sz="quarter" idx="10"/>
          </p:nvPr>
        </p:nvSpPr>
        <p:spPr/>
        <p:txBody>
          <a:bodyPr/>
          <a:lstStyle>
            <a:lvl1pPr>
              <a:defRPr>
                <a:solidFill>
                  <a:schemeClr val="bg1"/>
                </a:solidFill>
              </a:defRPr>
            </a:lvl1pPr>
          </a:lstStyle>
          <a:p>
            <a:r>
              <a:rPr lang="cs-CZ"/>
              <a:t>Zápatí prezentace</a:t>
            </a:r>
            <a:endParaRPr lang="cs-CZ" dirty="0"/>
          </a:p>
        </p:txBody>
      </p:sp>
      <p:sp>
        <p:nvSpPr>
          <p:cNvPr id="4" name="Zástupný symbol pro číslo snímku 3">
            <a:extLst>
              <a:ext uri="{FF2B5EF4-FFF2-40B4-BE49-F238E27FC236}">
                <a16:creationId xmlns:a16="http://schemas.microsoft.com/office/drawing/2014/main" id="{F3A84368-F699-48A6-8383-4822D7F23BC4}"/>
              </a:ext>
            </a:extLst>
          </p:cNvPr>
          <p:cNvSpPr>
            <a:spLocks noGrp="1"/>
          </p:cNvSpPr>
          <p:nvPr>
            <p:ph type="sldNum" sz="quarter" idx="11"/>
          </p:nvPr>
        </p:nvSpPr>
        <p:spPr/>
        <p:txBody>
          <a:bodyPr/>
          <a:lstStyle>
            <a:lvl1pPr>
              <a:defRPr>
                <a:solidFill>
                  <a:schemeClr val="bg1"/>
                </a:solidFill>
              </a:defRPr>
            </a:lvl1pPr>
          </a:lstStyle>
          <a:p>
            <a:fld id="{0DE708CC-0C3F-4567-9698-B54C0F35BD31}" type="slidenum">
              <a:rPr lang="cs-CZ" altLang="cs-CZ" smtClean="0"/>
              <a:pPr/>
              <a:t>‹#›</a:t>
            </a:fld>
            <a:endParaRPr lang="cs-CZ" altLang="cs-CZ" dirty="0"/>
          </a:p>
        </p:txBody>
      </p:sp>
      <p:sp>
        <p:nvSpPr>
          <p:cNvPr id="7" name="Nadpis 6">
            <a:extLst>
              <a:ext uri="{FF2B5EF4-FFF2-40B4-BE49-F238E27FC236}">
                <a16:creationId xmlns:a16="http://schemas.microsoft.com/office/drawing/2014/main" id="{322FA9F0-97E4-45C3-84A8-592F85A6A3A2}"/>
              </a:ext>
            </a:extLst>
          </p:cNvPr>
          <p:cNvSpPr>
            <a:spLocks noGrp="1"/>
          </p:cNvSpPr>
          <p:nvPr>
            <p:ph type="title" hasCustomPrompt="1"/>
          </p:nvPr>
        </p:nvSpPr>
        <p:spPr>
          <a:xfrm>
            <a:off x="398502" y="2900365"/>
            <a:ext cx="11361600" cy="1171580"/>
          </a:xfrm>
        </p:spPr>
        <p:txBody>
          <a:bodyPr anchor="t"/>
          <a:lstStyle>
            <a:lvl1pPr algn="l">
              <a:lnSpc>
                <a:spcPts val="4400"/>
              </a:lnSpc>
              <a:defRPr sz="4400">
                <a:solidFill>
                  <a:schemeClr val="bg1"/>
                </a:solidFill>
              </a:defRPr>
            </a:lvl1pPr>
          </a:lstStyle>
          <a:p>
            <a:r>
              <a:rPr lang="cs-CZ" dirty="0"/>
              <a:t>Kliknutím vložíte nadpis</a:t>
            </a:r>
          </a:p>
        </p:txBody>
      </p:sp>
      <p:sp>
        <p:nvSpPr>
          <p:cNvPr id="8" name="Podnadpis 2"/>
          <p:cNvSpPr>
            <a:spLocks noGrp="1"/>
          </p:cNvSpPr>
          <p:nvPr>
            <p:ph type="subTitle" idx="1" hasCustomPrompt="1"/>
          </p:nvPr>
        </p:nvSpPr>
        <p:spPr>
          <a:xfrm>
            <a:off x="398502" y="4116402"/>
            <a:ext cx="11361600" cy="698497"/>
          </a:xfrm>
        </p:spPr>
        <p:txBody>
          <a:bodyPr anchor="t"/>
          <a:lstStyle>
            <a:lvl1pPr marL="0" indent="0" algn="l">
              <a:buNone/>
              <a:defRPr lang="cs-CZ" sz="2400" b="0" dirty="0">
                <a:solidFill>
                  <a:schemeClr val="bg1"/>
                </a:solidFill>
                <a:latin typeface="+mj-lt"/>
                <a:ea typeface="+mj-ea"/>
                <a:cs typeface="+mj-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cs-CZ" noProof="0" dirty="0"/>
              <a:t>Kliknutím vložíte podnadpis</a:t>
            </a:r>
          </a:p>
        </p:txBody>
      </p:sp>
      <p:pic>
        <p:nvPicPr>
          <p:cNvPr id="9" name="Obrázek 8">
            <a:extLst>
              <a:ext uri="{FF2B5EF4-FFF2-40B4-BE49-F238E27FC236}">
                <a16:creationId xmlns:a16="http://schemas.microsoft.com/office/drawing/2014/main" id="{FF585A7D-D2A5-48D6-9877-7D43E33E5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4000" y="414868"/>
            <a:ext cx="1546943" cy="1065653"/>
          </a:xfrm>
          <a:prstGeom prst="rect">
            <a:avLst/>
          </a:prstGeom>
        </p:spPr>
      </p:pic>
    </p:spTree>
    <p:extLst>
      <p:ext uri="{BB962C8B-B14F-4D97-AF65-F5344CB8AC3E}">
        <p14:creationId xmlns:p14="http://schemas.microsoft.com/office/powerpoint/2010/main" val="39481167"/>
      </p:ext>
    </p:extLst>
  </p:cSld>
  <p:clrMapOvr>
    <a:masterClrMapping/>
  </p:clrMapOvr>
  <p:extLst>
    <p:ext uri="{DCECCB84-F9BA-43D5-87BE-67443E8EF086}">
      <p15:sldGuideLst xmlns:p15="http://schemas.microsoft.com/office/powerpoint/2012/main">
        <p15:guide id="1" orient="horz" pos="2432">
          <p15:clr>
            <a:srgbClr val="FBAE40"/>
          </p15:clr>
        </p15:guide>
        <p15:guide id="2" pos="23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Rozdělovník (alternativní) 2">
    <p:bg>
      <p:bgPr>
        <a:solidFill>
          <a:srgbClr val="F01928"/>
        </a:solidFill>
        <a:effectLst/>
      </p:bgPr>
    </p:bg>
    <p:spTree>
      <p:nvGrpSpPr>
        <p:cNvPr id="1" name=""/>
        <p:cNvGrpSpPr/>
        <p:nvPr/>
      </p:nvGrpSpPr>
      <p:grpSpPr>
        <a:xfrm>
          <a:off x="0" y="0"/>
          <a:ext cx="0" cy="0"/>
          <a:chOff x="0" y="0"/>
          <a:chExt cx="0" cy="0"/>
        </a:xfrm>
      </p:grpSpPr>
      <p:sp>
        <p:nvSpPr>
          <p:cNvPr id="4" name="Zástupný symbol pro číslo snímku 3">
            <a:extLst>
              <a:ext uri="{FF2B5EF4-FFF2-40B4-BE49-F238E27FC236}">
                <a16:creationId xmlns:a16="http://schemas.microsoft.com/office/drawing/2014/main" id="{F3A84368-F699-48A6-8383-4822D7F23BC4}"/>
              </a:ext>
            </a:extLst>
          </p:cNvPr>
          <p:cNvSpPr>
            <a:spLocks noGrp="1"/>
          </p:cNvSpPr>
          <p:nvPr>
            <p:ph type="sldNum" sz="quarter" idx="11"/>
          </p:nvPr>
        </p:nvSpPr>
        <p:spPr/>
        <p:txBody>
          <a:bodyPr/>
          <a:lstStyle>
            <a:lvl1pPr>
              <a:defRPr>
                <a:solidFill>
                  <a:schemeClr val="bg1"/>
                </a:solidFill>
              </a:defRPr>
            </a:lvl1pPr>
          </a:lstStyle>
          <a:p>
            <a:fld id="{0DE708CC-0C3F-4567-9698-B54C0F35BD31}" type="slidenum">
              <a:rPr lang="cs-CZ" altLang="cs-CZ" smtClean="0"/>
              <a:pPr/>
              <a:t>‹#›</a:t>
            </a:fld>
            <a:endParaRPr lang="cs-CZ" altLang="cs-CZ" dirty="0"/>
          </a:p>
        </p:txBody>
      </p:sp>
      <p:sp>
        <p:nvSpPr>
          <p:cNvPr id="7" name="Nadpis 6">
            <a:extLst>
              <a:ext uri="{FF2B5EF4-FFF2-40B4-BE49-F238E27FC236}">
                <a16:creationId xmlns:a16="http://schemas.microsoft.com/office/drawing/2014/main" id="{322FA9F0-97E4-45C3-84A8-592F85A6A3A2}"/>
              </a:ext>
            </a:extLst>
          </p:cNvPr>
          <p:cNvSpPr>
            <a:spLocks noGrp="1"/>
          </p:cNvSpPr>
          <p:nvPr>
            <p:ph type="title" hasCustomPrompt="1"/>
          </p:nvPr>
        </p:nvSpPr>
        <p:spPr>
          <a:xfrm>
            <a:off x="398502" y="2900365"/>
            <a:ext cx="5246518" cy="1171580"/>
          </a:xfrm>
        </p:spPr>
        <p:txBody>
          <a:bodyPr anchor="t"/>
          <a:lstStyle>
            <a:lvl1pPr algn="l">
              <a:lnSpc>
                <a:spcPts val="4400"/>
              </a:lnSpc>
              <a:defRPr sz="4400">
                <a:solidFill>
                  <a:schemeClr val="bg1"/>
                </a:solidFill>
              </a:defRPr>
            </a:lvl1pPr>
          </a:lstStyle>
          <a:p>
            <a:r>
              <a:rPr lang="cs-CZ" dirty="0"/>
              <a:t>Kliknutím vložíte nadpis</a:t>
            </a:r>
          </a:p>
        </p:txBody>
      </p:sp>
      <p:sp>
        <p:nvSpPr>
          <p:cNvPr id="8" name="Podnadpis 2"/>
          <p:cNvSpPr>
            <a:spLocks noGrp="1"/>
          </p:cNvSpPr>
          <p:nvPr>
            <p:ph type="subTitle" idx="1" hasCustomPrompt="1"/>
          </p:nvPr>
        </p:nvSpPr>
        <p:spPr>
          <a:xfrm>
            <a:off x="398502" y="4116402"/>
            <a:ext cx="5246518" cy="698497"/>
          </a:xfrm>
        </p:spPr>
        <p:txBody>
          <a:bodyPr anchor="t"/>
          <a:lstStyle>
            <a:lvl1pPr marL="0" indent="0" algn="l">
              <a:buNone/>
              <a:defRPr lang="cs-CZ" sz="2400" b="0" dirty="0">
                <a:solidFill>
                  <a:schemeClr val="bg1"/>
                </a:solidFill>
                <a:latin typeface="+mj-lt"/>
                <a:ea typeface="+mj-ea"/>
                <a:cs typeface="+mj-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cs-CZ" noProof="0" dirty="0"/>
              <a:t>Kliknutím vložíte podnadpis</a:t>
            </a:r>
          </a:p>
        </p:txBody>
      </p:sp>
      <p:pic>
        <p:nvPicPr>
          <p:cNvPr id="9" name="Obrázek 8">
            <a:extLst>
              <a:ext uri="{FF2B5EF4-FFF2-40B4-BE49-F238E27FC236}">
                <a16:creationId xmlns:a16="http://schemas.microsoft.com/office/drawing/2014/main" id="{FF585A7D-D2A5-48D6-9877-7D43E33E52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4000" y="414868"/>
            <a:ext cx="1546943" cy="1065653"/>
          </a:xfrm>
          <a:prstGeom prst="rect">
            <a:avLst/>
          </a:prstGeom>
        </p:spPr>
      </p:pic>
      <p:sp>
        <p:nvSpPr>
          <p:cNvPr id="10" name="Zástupný symbol pro obrázek 7">
            <a:extLst>
              <a:ext uri="{FF2B5EF4-FFF2-40B4-BE49-F238E27FC236}">
                <a16:creationId xmlns:a16="http://schemas.microsoft.com/office/drawing/2014/main" id="{05C2E24A-1A94-4B14-B9BB-CA01DE5DD20D}"/>
              </a:ext>
            </a:extLst>
          </p:cNvPr>
          <p:cNvSpPr>
            <a:spLocks noGrp="1"/>
          </p:cNvSpPr>
          <p:nvPr>
            <p:ph type="pic" sz="quarter" idx="12" hasCustomPrompt="1"/>
          </p:nvPr>
        </p:nvSpPr>
        <p:spPr>
          <a:xfrm>
            <a:off x="6096000" y="0"/>
            <a:ext cx="6096000" cy="6857999"/>
          </a:xfrm>
        </p:spPr>
        <p:txBody>
          <a:bodyPr anchor="ctr"/>
          <a:lstStyle>
            <a:lvl1pPr algn="ctr">
              <a:defRPr>
                <a:solidFill>
                  <a:schemeClr val="bg1"/>
                </a:solidFill>
              </a:defRPr>
            </a:lvl1pPr>
          </a:lstStyle>
          <a:p>
            <a:r>
              <a:rPr lang="cs-CZ" dirty="0"/>
              <a:t>Kliknutím na ikonu vložíte obrázek</a:t>
            </a:r>
          </a:p>
        </p:txBody>
      </p:sp>
      <p:sp>
        <p:nvSpPr>
          <p:cNvPr id="12" name="Zástupný symbol pro zápatí 2">
            <a:extLst>
              <a:ext uri="{FF2B5EF4-FFF2-40B4-BE49-F238E27FC236}">
                <a16:creationId xmlns:a16="http://schemas.microsoft.com/office/drawing/2014/main" id="{CC921DFF-8B97-473C-919A-06F55168BDFE}"/>
              </a:ext>
            </a:extLst>
          </p:cNvPr>
          <p:cNvSpPr>
            <a:spLocks noGrp="1"/>
          </p:cNvSpPr>
          <p:nvPr>
            <p:ph type="ftr" sz="quarter" idx="10"/>
          </p:nvPr>
        </p:nvSpPr>
        <p:spPr>
          <a:xfrm>
            <a:off x="720000" y="6228000"/>
            <a:ext cx="4925020" cy="252000"/>
          </a:xfrm>
        </p:spPr>
        <p:txBody>
          <a:bodyPr/>
          <a:lstStyle>
            <a:lvl1pPr>
              <a:defRPr>
                <a:solidFill>
                  <a:schemeClr val="bg1"/>
                </a:solidFill>
              </a:defRPr>
            </a:lvl1pPr>
          </a:lstStyle>
          <a:p>
            <a:r>
              <a:rPr lang="cs-CZ"/>
              <a:t>Zápatí prezentace</a:t>
            </a:r>
            <a:endParaRPr lang="cs-CZ" dirty="0"/>
          </a:p>
        </p:txBody>
      </p:sp>
    </p:spTree>
    <p:extLst>
      <p:ext uri="{BB962C8B-B14F-4D97-AF65-F5344CB8AC3E}">
        <p14:creationId xmlns:p14="http://schemas.microsoft.com/office/powerpoint/2010/main" val="3819924859"/>
      </p:ext>
    </p:extLst>
  </p:cSld>
  <p:clrMapOvr>
    <a:masterClrMapping/>
  </p:clrMapOvr>
  <p:extLst>
    <p:ext uri="{DCECCB84-F9BA-43D5-87BE-67443E8EF086}">
      <p15:sldGuideLst xmlns:p15="http://schemas.microsoft.com/office/powerpoint/2012/main">
        <p15:guide id="1" orient="horz" pos="2432">
          <p15:clr>
            <a:srgbClr val="FBAE40"/>
          </p15:clr>
        </p15:guide>
        <p15:guide id="2" pos="23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verzní s obrázkem">
    <p:bg>
      <p:bgPr>
        <a:solidFill>
          <a:srgbClr val="F01928"/>
        </a:solidFill>
        <a:effectLst/>
      </p:bgPr>
    </p:bg>
    <p:spTree>
      <p:nvGrpSpPr>
        <p:cNvPr id="1" name=""/>
        <p:cNvGrpSpPr/>
        <p:nvPr/>
      </p:nvGrpSpPr>
      <p:grpSpPr>
        <a:xfrm>
          <a:off x="0" y="0"/>
          <a:ext cx="0" cy="0"/>
          <a:chOff x="0" y="0"/>
          <a:chExt cx="0" cy="0"/>
        </a:xfrm>
      </p:grpSpPr>
      <p:sp>
        <p:nvSpPr>
          <p:cNvPr id="8" name="Zástupný symbol pro obrázek 7"/>
          <p:cNvSpPr>
            <a:spLocks noGrp="1"/>
          </p:cNvSpPr>
          <p:nvPr>
            <p:ph type="pic" sz="quarter" idx="12" hasCustomPrompt="1"/>
          </p:nvPr>
        </p:nvSpPr>
        <p:spPr>
          <a:xfrm>
            <a:off x="0" y="1"/>
            <a:ext cx="12192000" cy="5842000"/>
          </a:xfrm>
        </p:spPr>
        <p:txBody>
          <a:bodyPr anchor="ctr"/>
          <a:lstStyle>
            <a:lvl1pPr algn="ctr">
              <a:defRPr>
                <a:solidFill>
                  <a:schemeClr val="bg1"/>
                </a:solidFill>
              </a:defRPr>
            </a:lvl1pPr>
          </a:lstStyle>
          <a:p>
            <a:r>
              <a:rPr lang="cs-CZ" dirty="0"/>
              <a:t>Kliknutím na ikonu vložíte obrázek</a:t>
            </a:r>
          </a:p>
        </p:txBody>
      </p:sp>
      <p:pic>
        <p:nvPicPr>
          <p:cNvPr id="2" name="Obráze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81277" y="6048047"/>
            <a:ext cx="865419" cy="597600"/>
          </a:xfrm>
          <a:prstGeom prst="rect">
            <a:avLst/>
          </a:prstGeom>
        </p:spPr>
      </p:pic>
      <p:sp>
        <p:nvSpPr>
          <p:cNvPr id="7" name="Zástupný symbol pro text 5">
            <a:extLst>
              <a:ext uri="{FF2B5EF4-FFF2-40B4-BE49-F238E27FC236}">
                <a16:creationId xmlns:a16="http://schemas.microsoft.com/office/drawing/2014/main" id="{46E80635-6C5C-49F3-8F11-AD16586CD07D}"/>
              </a:ext>
            </a:extLst>
          </p:cNvPr>
          <p:cNvSpPr>
            <a:spLocks noGrp="1"/>
          </p:cNvSpPr>
          <p:nvPr>
            <p:ph type="body" sz="quarter" idx="13" hasCustomPrompt="1"/>
          </p:nvPr>
        </p:nvSpPr>
        <p:spPr>
          <a:xfrm>
            <a:off x="720000" y="6040795"/>
            <a:ext cx="8555976" cy="510831"/>
          </a:xfrm>
        </p:spPr>
        <p:txBody>
          <a:bodyPr lIns="0" tIns="0" rIns="0" bIns="0" numCol="1" spcCol="324000">
            <a:noAutofit/>
          </a:bodyPr>
          <a:lstStyle>
            <a:lvl1pPr marL="0" marR="0" indent="0" algn="l" defTabSz="914400" rtl="0" eaLnBrk="1" fontAlgn="base" latinLnBrk="0" hangingPunct="1">
              <a:lnSpc>
                <a:spcPts val="1800"/>
              </a:lnSpc>
              <a:spcBef>
                <a:spcPts val="0"/>
              </a:spcBef>
              <a:spcAft>
                <a:spcPct val="0"/>
              </a:spcAft>
              <a:buClr>
                <a:schemeClr val="tx2"/>
              </a:buClr>
              <a:buSzPct val="100000"/>
              <a:buFontTx/>
              <a:buNone/>
              <a:tabLst/>
              <a:defRPr sz="1500" b="0">
                <a:solidFill>
                  <a:schemeClr val="bg1"/>
                </a:solidFill>
              </a:defRPr>
            </a:lvl1pPr>
            <a:lvl2pPr algn="l">
              <a:defRPr u="none"/>
            </a:lvl2pPr>
            <a:lvl3pPr algn="l">
              <a:defRPr>
                <a:latin typeface="+mn-lt"/>
              </a:defRPr>
            </a:lvl3pPr>
            <a:lvl4pPr algn="l">
              <a:defRPr/>
            </a:lvl4pPr>
            <a:lvl5pPr algn="l">
              <a:defRPr/>
            </a:lvl5pPr>
          </a:lstStyle>
          <a:p>
            <a:pPr lvl="0"/>
            <a:r>
              <a:rPr lang="cs-CZ" noProof="0" dirty="0"/>
              <a:t>Kliknutím vložíte text</a:t>
            </a:r>
          </a:p>
        </p:txBody>
      </p:sp>
    </p:spTree>
    <p:extLst>
      <p:ext uri="{BB962C8B-B14F-4D97-AF65-F5344CB8AC3E}">
        <p14:creationId xmlns:p14="http://schemas.microsoft.com/office/powerpoint/2010/main" val="19642117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UNI MED slide">
    <p:bg>
      <p:bgPr>
        <a:solidFill>
          <a:srgbClr val="F01928"/>
        </a:solidFill>
        <a:effectLst/>
      </p:bgPr>
    </p:bg>
    <p:spTree>
      <p:nvGrpSpPr>
        <p:cNvPr id="1" name=""/>
        <p:cNvGrpSpPr/>
        <p:nvPr/>
      </p:nvGrpSpPr>
      <p:grpSpPr>
        <a:xfrm>
          <a:off x="0" y="0"/>
          <a:ext cx="0" cy="0"/>
          <a:chOff x="0" y="0"/>
          <a:chExt cx="0" cy="0"/>
        </a:xfrm>
      </p:grpSpPr>
      <p:pic>
        <p:nvPicPr>
          <p:cNvPr id="3" name="Grafický objekt 5">
            <a:extLst>
              <a:ext uri="{FF2B5EF4-FFF2-40B4-BE49-F238E27FC236}">
                <a16:creationId xmlns:a16="http://schemas.microsoft.com/office/drawing/2014/main" id="{B05C908F-B8F4-4FC8-A2D7-3536612277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42872" y="2014647"/>
            <a:ext cx="4106255" cy="2828705"/>
          </a:xfrm>
          <a:prstGeom prst="rect">
            <a:avLst/>
          </a:prstGeom>
        </p:spPr>
      </p:pic>
    </p:spTree>
    <p:extLst>
      <p:ext uri="{BB962C8B-B14F-4D97-AF65-F5344CB8AC3E}">
        <p14:creationId xmlns:p14="http://schemas.microsoft.com/office/powerpoint/2010/main" val="3009703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UNI slide">
    <p:bg>
      <p:bgRef idx="1001">
        <a:schemeClr val="bg2"/>
      </p:bgRef>
    </p:bg>
    <p:spTree>
      <p:nvGrpSpPr>
        <p:cNvPr id="1" name=""/>
        <p:cNvGrpSpPr/>
        <p:nvPr/>
      </p:nvGrpSpPr>
      <p:grpSpPr>
        <a:xfrm>
          <a:off x="0" y="0"/>
          <a:ext cx="0" cy="0"/>
          <a:chOff x="0" y="0"/>
          <a:chExt cx="0" cy="0"/>
        </a:xfrm>
      </p:grpSpPr>
      <p:pic>
        <p:nvPicPr>
          <p:cNvPr id="7" name="Obrázek 6">
            <a:extLst>
              <a:ext uri="{FF2B5EF4-FFF2-40B4-BE49-F238E27FC236}">
                <a16:creationId xmlns:a16="http://schemas.microsoft.com/office/drawing/2014/main" id="{C4DCCB8A-E23F-49B6-A0BE-D9E395C4E7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50956" y="2298933"/>
            <a:ext cx="8725020" cy="2260133"/>
          </a:xfrm>
          <a:prstGeom prst="rect">
            <a:avLst/>
          </a:prstGeom>
        </p:spPr>
      </p:pic>
    </p:spTree>
    <p:extLst>
      <p:ext uri="{BB962C8B-B14F-4D97-AF65-F5344CB8AC3E}">
        <p14:creationId xmlns:p14="http://schemas.microsoft.com/office/powerpoint/2010/main" val="791214269"/>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529" name="Rectangle 17"/>
          <p:cNvSpPr>
            <a:spLocks noGrp="1" noChangeArrowheads="1"/>
          </p:cNvSpPr>
          <p:nvPr>
            <p:ph type="ftr" sz="quarter" idx="3"/>
          </p:nvPr>
        </p:nvSpPr>
        <p:spPr bwMode="auto">
          <a:xfrm>
            <a:off x="720000" y="6228000"/>
            <a:ext cx="7920000"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defRPr lang="cs-CZ" altLang="cs-CZ" sz="1200" dirty="0" smtClean="0">
                <a:solidFill>
                  <a:schemeClr val="tx2"/>
                </a:solidFill>
                <a:latin typeface="+mj-lt"/>
              </a:defRPr>
            </a:lvl1pPr>
          </a:lstStyle>
          <a:p>
            <a:r>
              <a:rPr lang="cs-CZ"/>
              <a:t>Zápatí prezentace</a:t>
            </a:r>
            <a:endParaRPr lang="cs-CZ" dirty="0"/>
          </a:p>
        </p:txBody>
      </p:sp>
      <p:sp>
        <p:nvSpPr>
          <p:cNvPr id="64530" name="Rectangle 18"/>
          <p:cNvSpPr>
            <a:spLocks noGrp="1" noChangeArrowheads="1"/>
          </p:cNvSpPr>
          <p:nvPr>
            <p:ph type="sldNum" sz="quarter" idx="4"/>
          </p:nvPr>
        </p:nvSpPr>
        <p:spPr bwMode="auto">
          <a:xfrm>
            <a:off x="414000" y="6228000"/>
            <a:ext cx="252000"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bodyPr>
          <a:lstStyle>
            <a:lvl1pPr algn="l">
              <a:defRPr sz="1200" b="0">
                <a:solidFill>
                  <a:schemeClr val="tx2"/>
                </a:solidFill>
                <a:latin typeface="+mj-lt"/>
              </a:defRPr>
            </a:lvl1pPr>
          </a:lstStyle>
          <a:p>
            <a:fld id="{0DE708CC-0C3F-4567-9698-B54C0F35BD31}" type="slidenum">
              <a:rPr lang="cs-CZ" altLang="cs-CZ" smtClean="0"/>
              <a:pPr/>
              <a:t>‹#›</a:t>
            </a:fld>
            <a:endParaRPr lang="cs-CZ" altLang="cs-CZ" dirty="0"/>
          </a:p>
        </p:txBody>
      </p:sp>
      <p:sp>
        <p:nvSpPr>
          <p:cNvPr id="2" name="Zástupný nadpis 1">
            <a:extLst>
              <a:ext uri="{FF2B5EF4-FFF2-40B4-BE49-F238E27FC236}">
                <a16:creationId xmlns:a16="http://schemas.microsoft.com/office/drawing/2014/main" id="{E73EFD05-44F7-4406-AC4D-1167FBFF8008}"/>
              </a:ext>
            </a:extLst>
          </p:cNvPr>
          <p:cNvSpPr>
            <a:spLocks noGrp="1"/>
          </p:cNvSpPr>
          <p:nvPr>
            <p:ph type="title"/>
          </p:nvPr>
        </p:nvSpPr>
        <p:spPr>
          <a:xfrm>
            <a:off x="720000" y="720000"/>
            <a:ext cx="10753200" cy="451576"/>
          </a:xfrm>
          <a:prstGeom prst="rect">
            <a:avLst/>
          </a:prstGeom>
        </p:spPr>
        <p:txBody>
          <a:bodyPr vert="horz" lIns="0" tIns="0" rIns="0" bIns="0" rtlCol="0" anchor="t" anchorCtr="0">
            <a:noAutofit/>
          </a:bodyPr>
          <a:lstStyle/>
          <a:p>
            <a:r>
              <a:rPr lang="cs-CZ" dirty="0"/>
              <a:t>Kliknutím vložíte nadpis</a:t>
            </a:r>
          </a:p>
        </p:txBody>
      </p:sp>
      <p:sp>
        <p:nvSpPr>
          <p:cNvPr id="5" name="Zástupný symbol pro text 4">
            <a:extLst>
              <a:ext uri="{FF2B5EF4-FFF2-40B4-BE49-F238E27FC236}">
                <a16:creationId xmlns:a16="http://schemas.microsoft.com/office/drawing/2014/main" id="{A4DA628E-D8CA-41EE-AA1A-D14D1A53A264}"/>
              </a:ext>
            </a:extLst>
          </p:cNvPr>
          <p:cNvSpPr>
            <a:spLocks noGrp="1"/>
          </p:cNvSpPr>
          <p:nvPr>
            <p:ph type="body" idx="1"/>
          </p:nvPr>
        </p:nvSpPr>
        <p:spPr>
          <a:xfrm>
            <a:off x="718800" y="1872000"/>
            <a:ext cx="10753200" cy="3960000"/>
          </a:xfrm>
          <a:prstGeom prst="rect">
            <a:avLst/>
          </a:prstGeom>
        </p:spPr>
        <p:txBody>
          <a:bodyPr vert="horz" lIns="0" tIns="0" rIns="0" bIns="0" rtlCol="0">
            <a:noAutofit/>
          </a:bodyPr>
          <a:lstStyle/>
          <a:p>
            <a:pPr marL="0" marR="0" lvl="0" indent="0" algn="l" defTabSz="914400" rtl="0" eaLnBrk="1" fontAlgn="base" latinLnBrk="0" hangingPunct="1">
              <a:lnSpc>
                <a:spcPct val="114000"/>
              </a:lnSpc>
              <a:spcBef>
                <a:spcPts val="0"/>
              </a:spcBef>
              <a:spcAft>
                <a:spcPct val="0"/>
              </a:spcAft>
              <a:buClr>
                <a:schemeClr val="tx2"/>
              </a:buClr>
              <a:buSzPct val="100000"/>
              <a:buFontTx/>
              <a:buNone/>
              <a:tabLst/>
              <a:defRPr/>
            </a:pPr>
            <a:r>
              <a:rPr lang="cs-CZ" noProof="0" dirty="0"/>
              <a:t>Kliknutím vložíte text</a:t>
            </a:r>
          </a:p>
        </p:txBody>
      </p:sp>
    </p:spTree>
  </p:cSld>
  <p:clrMap bg1="lt1" tx1="dk1" bg2="lt2" tx2="dk2" accent1="accent1" accent2="accent2" accent3="accent3" accent4="accent4" accent5="accent5" accent6="accent6" hlink="hlink" folHlink="folHlink"/>
  <p:sldLayoutIdLst>
    <p:sldLayoutId id="2147483678" r:id="rId1"/>
    <p:sldLayoutId id="2147483684" r:id="rId2"/>
    <p:sldLayoutId id="2147483685" r:id="rId3"/>
    <p:sldLayoutId id="2147483674" r:id="rId4"/>
    <p:sldLayoutId id="2147483688" r:id="rId5"/>
    <p:sldLayoutId id="2147483698" r:id="rId6"/>
    <p:sldLayoutId id="2147483673" r:id="rId7"/>
    <p:sldLayoutId id="2147483675" r:id="rId8"/>
    <p:sldLayoutId id="2147483695" r:id="rId9"/>
    <p:sldLayoutId id="2147483677" r:id="rId10"/>
    <p:sldLayoutId id="2147483686" r:id="rId11"/>
    <p:sldLayoutId id="2147483697" r:id="rId12"/>
    <p:sldLayoutId id="2147483690" r:id="rId13"/>
    <p:sldLayoutId id="2147483696" r:id="rId14"/>
    <p:sldLayoutId id="2147483694" r:id="rId15"/>
    <p:sldLayoutId id="2147483692" r:id="rId16"/>
    <p:sldLayoutId id="2147483693" r:id="rId17"/>
  </p:sldLayoutIdLst>
  <p:hf hdr="0" dt="0"/>
  <p:txStyles>
    <p:titleStyle>
      <a:lvl1pPr algn="l" rtl="0" eaLnBrk="1" fontAlgn="base" hangingPunct="1">
        <a:lnSpc>
          <a:spcPts val="4000"/>
        </a:lnSpc>
        <a:spcBef>
          <a:spcPct val="0"/>
        </a:spcBef>
        <a:spcAft>
          <a:spcPct val="0"/>
        </a:spcAft>
        <a:defRPr sz="4000" b="1">
          <a:solidFill>
            <a:schemeClr val="tx2"/>
          </a:solidFill>
          <a:latin typeface="+mj-lt"/>
          <a:ea typeface="+mj-ea"/>
          <a:cs typeface="+mj-cs"/>
        </a:defRPr>
      </a:lvl1pPr>
      <a:lvl2pPr algn="l" rtl="0" eaLnBrk="1" fontAlgn="base" hangingPunct="1">
        <a:spcBef>
          <a:spcPct val="0"/>
        </a:spcBef>
        <a:spcAft>
          <a:spcPct val="0"/>
        </a:spcAft>
        <a:defRPr sz="2400" b="1">
          <a:solidFill>
            <a:srgbClr val="00287D"/>
          </a:solidFill>
          <a:latin typeface="Tahoma" pitchFamily="34" charset="0"/>
        </a:defRPr>
      </a:lvl2pPr>
      <a:lvl3pPr algn="l" rtl="0" eaLnBrk="1" fontAlgn="base" hangingPunct="1">
        <a:spcBef>
          <a:spcPct val="0"/>
        </a:spcBef>
        <a:spcAft>
          <a:spcPct val="0"/>
        </a:spcAft>
        <a:defRPr sz="2400" b="1">
          <a:solidFill>
            <a:srgbClr val="00287D"/>
          </a:solidFill>
          <a:latin typeface="Tahoma" pitchFamily="34" charset="0"/>
        </a:defRPr>
      </a:lvl3pPr>
      <a:lvl4pPr algn="l" rtl="0" eaLnBrk="1" fontAlgn="base" hangingPunct="1">
        <a:spcBef>
          <a:spcPct val="0"/>
        </a:spcBef>
        <a:spcAft>
          <a:spcPct val="0"/>
        </a:spcAft>
        <a:defRPr sz="2400" b="1">
          <a:solidFill>
            <a:srgbClr val="00287D"/>
          </a:solidFill>
          <a:latin typeface="Tahoma" pitchFamily="34" charset="0"/>
        </a:defRPr>
      </a:lvl4pPr>
      <a:lvl5pPr algn="l" rtl="0" eaLnBrk="1" fontAlgn="base" hangingPunct="1">
        <a:spcBef>
          <a:spcPct val="0"/>
        </a:spcBef>
        <a:spcAft>
          <a:spcPct val="0"/>
        </a:spcAft>
        <a:defRPr sz="2400" b="1">
          <a:solidFill>
            <a:srgbClr val="00287D"/>
          </a:solidFill>
          <a:latin typeface="Tahoma" pitchFamily="34" charset="0"/>
        </a:defRPr>
      </a:lvl5pPr>
      <a:lvl6pPr marL="457200" algn="l" rtl="0" eaLnBrk="1" fontAlgn="base" hangingPunct="1">
        <a:spcBef>
          <a:spcPct val="0"/>
        </a:spcBef>
        <a:spcAft>
          <a:spcPct val="0"/>
        </a:spcAft>
        <a:defRPr sz="2400" b="1">
          <a:solidFill>
            <a:srgbClr val="00287D"/>
          </a:solidFill>
          <a:latin typeface="Tahoma" pitchFamily="34" charset="0"/>
        </a:defRPr>
      </a:lvl6pPr>
      <a:lvl7pPr marL="914400" algn="l" rtl="0" eaLnBrk="1" fontAlgn="base" hangingPunct="1">
        <a:spcBef>
          <a:spcPct val="0"/>
        </a:spcBef>
        <a:spcAft>
          <a:spcPct val="0"/>
        </a:spcAft>
        <a:defRPr sz="2400" b="1">
          <a:solidFill>
            <a:srgbClr val="00287D"/>
          </a:solidFill>
          <a:latin typeface="Tahoma" pitchFamily="34" charset="0"/>
        </a:defRPr>
      </a:lvl7pPr>
      <a:lvl8pPr marL="1371600" algn="l" rtl="0" eaLnBrk="1" fontAlgn="base" hangingPunct="1">
        <a:spcBef>
          <a:spcPct val="0"/>
        </a:spcBef>
        <a:spcAft>
          <a:spcPct val="0"/>
        </a:spcAft>
        <a:defRPr sz="2400" b="1">
          <a:solidFill>
            <a:srgbClr val="00287D"/>
          </a:solidFill>
          <a:latin typeface="Tahoma" pitchFamily="34" charset="0"/>
        </a:defRPr>
      </a:lvl8pPr>
      <a:lvl9pPr marL="1828800" algn="l" rtl="0" eaLnBrk="1" fontAlgn="base" hangingPunct="1">
        <a:spcBef>
          <a:spcPct val="0"/>
        </a:spcBef>
        <a:spcAft>
          <a:spcPct val="0"/>
        </a:spcAft>
        <a:defRPr sz="2400" b="1">
          <a:solidFill>
            <a:srgbClr val="00287D"/>
          </a:solidFill>
          <a:latin typeface="Tahoma" pitchFamily="34" charset="0"/>
        </a:defRPr>
      </a:lvl9pPr>
    </p:titleStyle>
    <p:bodyStyle>
      <a:lvl1pPr marL="0" marR="0" indent="0" algn="l" defTabSz="914400" rtl="0" eaLnBrk="1" fontAlgn="base" latinLnBrk="0" hangingPunct="1">
        <a:lnSpc>
          <a:spcPct val="114000"/>
        </a:lnSpc>
        <a:spcBef>
          <a:spcPts val="0"/>
        </a:spcBef>
        <a:spcAft>
          <a:spcPct val="0"/>
        </a:spcAft>
        <a:buClr>
          <a:schemeClr val="tx2"/>
        </a:buClr>
        <a:buSzPct val="100000"/>
        <a:buFontTx/>
        <a:buNone/>
        <a:tabLst/>
        <a:defRPr sz="2800" b="0">
          <a:solidFill>
            <a:schemeClr val="tx1"/>
          </a:solidFill>
          <a:latin typeface="+mn-lt"/>
          <a:ea typeface="+mn-ea"/>
          <a:cs typeface="+mn-cs"/>
        </a:defRPr>
      </a:lvl1pPr>
      <a:lvl2pPr marL="0" indent="0" algn="l" rtl="0" eaLnBrk="1" fontAlgn="base" hangingPunct="1">
        <a:lnSpc>
          <a:spcPts val="1800"/>
        </a:lnSpc>
        <a:spcBef>
          <a:spcPts val="0"/>
        </a:spcBef>
        <a:spcAft>
          <a:spcPct val="0"/>
        </a:spcAft>
        <a:buClr>
          <a:schemeClr val="tx2"/>
        </a:buClr>
        <a:buSzPct val="100000"/>
        <a:buFontTx/>
        <a:buNone/>
        <a:defRPr sz="1500" b="0">
          <a:solidFill>
            <a:schemeClr val="tx1"/>
          </a:solidFill>
          <a:latin typeface="+mn-lt"/>
        </a:defRPr>
      </a:lvl2pPr>
      <a:lvl3pPr marL="914400" indent="0" algn="l" rtl="0" eaLnBrk="1" fontAlgn="base" hangingPunct="1">
        <a:lnSpc>
          <a:spcPts val="1800"/>
        </a:lnSpc>
        <a:spcBef>
          <a:spcPts val="0"/>
        </a:spcBef>
        <a:spcAft>
          <a:spcPct val="0"/>
        </a:spcAft>
        <a:buClr>
          <a:schemeClr val="folHlink"/>
        </a:buClr>
        <a:buSzPct val="80000"/>
        <a:buFontTx/>
        <a:buNone/>
        <a:defRPr sz="1500" b="0">
          <a:solidFill>
            <a:schemeClr val="tx1"/>
          </a:solidFill>
          <a:latin typeface="+mn-lt"/>
        </a:defRPr>
      </a:lvl3pPr>
      <a:lvl4pPr marL="1371600" indent="0" algn="l" rtl="0" eaLnBrk="1" fontAlgn="base" hangingPunct="1">
        <a:lnSpc>
          <a:spcPts val="1800"/>
        </a:lnSpc>
        <a:spcBef>
          <a:spcPts val="0"/>
        </a:spcBef>
        <a:spcAft>
          <a:spcPct val="0"/>
        </a:spcAft>
        <a:buClr>
          <a:schemeClr val="accent2"/>
        </a:buClr>
        <a:buSzPct val="90000"/>
        <a:buFontTx/>
        <a:buNone/>
        <a:defRPr sz="1500" b="0">
          <a:solidFill>
            <a:schemeClr val="tx1"/>
          </a:solidFill>
          <a:latin typeface="+mn-lt"/>
        </a:defRPr>
      </a:lvl4pPr>
      <a:lvl5pPr marL="1828800" indent="0" algn="l" rtl="0" eaLnBrk="1" fontAlgn="base" hangingPunct="1">
        <a:lnSpc>
          <a:spcPts val="1800"/>
        </a:lnSpc>
        <a:spcBef>
          <a:spcPts val="0"/>
        </a:spcBef>
        <a:spcAft>
          <a:spcPct val="0"/>
        </a:spcAft>
        <a:buClr>
          <a:schemeClr val="accent1"/>
        </a:buClr>
        <a:buFontTx/>
        <a:buNone/>
        <a:defRPr sz="1500" b="0">
          <a:solidFill>
            <a:schemeClr val="tx1"/>
          </a:solidFill>
          <a:latin typeface="+mn-lt"/>
        </a:defRPr>
      </a:lvl5pPr>
      <a:lvl6pPr marL="2514600" indent="-228600" algn="l" rtl="0" eaLnBrk="1" fontAlgn="base" hangingPunct="1">
        <a:spcBef>
          <a:spcPct val="20000"/>
        </a:spcBef>
        <a:spcAft>
          <a:spcPct val="0"/>
        </a:spcAft>
        <a:buClr>
          <a:schemeClr val="accent1"/>
        </a:buClr>
        <a:buFont typeface="Wingdings" pitchFamily="2" charset="2"/>
        <a:buBlip>
          <a:blip r:embed="rId19"/>
        </a:buBlip>
        <a:defRPr>
          <a:solidFill>
            <a:schemeClr val="tx1"/>
          </a:solidFill>
          <a:latin typeface="+mn-lt"/>
        </a:defRPr>
      </a:lvl6pPr>
      <a:lvl7pPr marL="2743200" indent="0" algn="l" rtl="0" eaLnBrk="1" fontAlgn="base" hangingPunct="1">
        <a:lnSpc>
          <a:spcPts val="1800"/>
        </a:lnSpc>
        <a:spcBef>
          <a:spcPts val="0"/>
        </a:spcBef>
        <a:spcAft>
          <a:spcPct val="0"/>
        </a:spcAft>
        <a:buClr>
          <a:schemeClr val="accent1"/>
        </a:buClr>
        <a:buFont typeface="Arial" panose="020B0604020202020204" pitchFamily="34" charset="0"/>
        <a:buNone/>
        <a:defRPr baseline="0">
          <a:solidFill>
            <a:schemeClr val="tx1"/>
          </a:solidFill>
          <a:latin typeface="+mn-lt"/>
        </a:defRPr>
      </a:lvl7pPr>
      <a:lvl8pPr marL="3200400" indent="0" algn="l" rtl="0" eaLnBrk="1" fontAlgn="base" hangingPunct="1">
        <a:lnSpc>
          <a:spcPts val="1800"/>
        </a:lnSpc>
        <a:spcBef>
          <a:spcPts val="0"/>
        </a:spcBef>
        <a:spcAft>
          <a:spcPct val="0"/>
        </a:spcAft>
        <a:buClr>
          <a:schemeClr val="accent1"/>
        </a:buClr>
        <a:buFont typeface="Arial" panose="020B0604020202020204" pitchFamily="34" charset="0"/>
        <a:buNone/>
        <a:defRPr>
          <a:solidFill>
            <a:schemeClr val="tx1"/>
          </a:solidFill>
          <a:latin typeface="+mn-lt"/>
        </a:defRPr>
      </a:lvl8pPr>
      <a:lvl9pPr marL="3657600" indent="0" algn="l" rtl="0" eaLnBrk="1" fontAlgn="base" hangingPunct="1">
        <a:lnSpc>
          <a:spcPts val="1800"/>
        </a:lnSpc>
        <a:spcBef>
          <a:spcPts val="0"/>
        </a:spcBef>
        <a:spcAft>
          <a:spcPct val="0"/>
        </a:spcAft>
        <a:buClr>
          <a:schemeClr val="accent1"/>
        </a:buClr>
        <a:buFont typeface="Arial" panose="020B0604020202020204" pitchFamily="34" charset="0"/>
        <a:buNone/>
        <a:defRPr>
          <a:solidFill>
            <a:schemeClr val="tx1"/>
          </a:solidFill>
          <a:latin typeface="+mn-lt"/>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35" userDrawn="1">
          <p15:clr>
            <a:srgbClr val="F26B43"/>
          </p15:clr>
        </p15:guide>
        <p15:guide id="2" pos="43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9.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9.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9.xml"/><Relationship Id="rId5" Type="http://schemas.openxmlformats.org/officeDocument/2006/relationships/image" Target="../media/image25.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image" Target="../media/image28.png"/><Relationship Id="rId5" Type="http://schemas.openxmlformats.org/officeDocument/2006/relationships/image" Target="../media/image7.png"/><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9.xml"/><Relationship Id="rId5" Type="http://schemas.openxmlformats.org/officeDocument/2006/relationships/image" Target="../media/image31.png"/><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9.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9.xml"/><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9.xml"/><Relationship Id="rId5" Type="http://schemas.openxmlformats.org/officeDocument/2006/relationships/image" Target="../media/image28.png"/><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936" y="1778496"/>
            <a:ext cx="11361600" cy="1171580"/>
          </a:xfrm>
        </p:spPr>
        <p:txBody>
          <a:bodyPr/>
          <a:lstStyle/>
          <a:p>
            <a:r>
              <a:rPr lang="cs-CZ" dirty="0"/>
              <a:t>U nás odpad, jinde poklad? Právní souvislosti opětovného zpracování jednorázových zdravotnických prostředků v ČR a v zemích EU</a:t>
            </a:r>
            <a:endParaRPr dirty="0"/>
          </a:p>
        </p:txBody>
      </p:sp>
      <p:sp>
        <p:nvSpPr>
          <p:cNvPr id="3" name="Subtitle 2"/>
          <p:cNvSpPr>
            <a:spLocks noGrp="1"/>
          </p:cNvSpPr>
          <p:nvPr>
            <p:ph type="subTitle" idx="1"/>
          </p:nvPr>
        </p:nvSpPr>
        <p:spPr>
          <a:xfrm>
            <a:off x="428064" y="4938594"/>
            <a:ext cx="11361600" cy="698497"/>
          </a:xfrm>
        </p:spPr>
        <p:txBody>
          <a:bodyPr/>
          <a:lstStyle/>
          <a:p>
            <a:r>
              <a:rPr lang="cs-CZ" dirty="0"/>
              <a:t>Michal Koščík</a:t>
            </a:r>
          </a:p>
          <a:p>
            <a:r>
              <a:rPr lang="cs-CZ" dirty="0"/>
              <a:t>Masarykova univerzita, Lékařská fakulta a Právnická fakulta</a:t>
            </a:r>
          </a:p>
          <a:p>
            <a:endParaRPr dirty="0"/>
          </a:p>
        </p:txBody>
      </p:sp>
      <p:sp>
        <p:nvSpPr>
          <p:cNvPr id="4" name="TextBox 3"/>
          <p:cNvSpPr txBox="1"/>
          <p:nvPr/>
        </p:nvSpPr>
        <p:spPr>
          <a:xfrm>
            <a:off x="402336" y="5074920"/>
            <a:ext cx="10972800" cy="822960"/>
          </a:xfrm>
          <a:prstGeom prst="rect">
            <a:avLst/>
          </a:prstGeom>
          <a:noFill/>
        </p:spPr>
        <p:txBody>
          <a:bodyPr wrap="square" lIns="0" tIns="0" rIns="0" bIns="0" anchor="t">
            <a:noAutofit/>
          </a:bodyPr>
          <a:lstStyle/>
          <a:p>
            <a:endParaRPr sz="1800" dirty="0">
              <a:solidFill>
                <a:schemeClr val="tx1"/>
              </a:solidFill>
              <a:latin typeface="+mn-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Tři cíle Unie v jednom operačním sále</a:t>
            </a:r>
          </a:p>
        </p:txBody>
      </p:sp>
      <p:sp>
        <p:nvSpPr>
          <p:cNvPr id="3" name="cíl 1"/>
          <p:cNvSpPr/>
          <p:nvPr/>
        </p:nvSpPr>
        <p:spPr>
          <a:xfrm>
            <a:off x="722376" y="1856602"/>
            <a:ext cx="3417173" cy="3684167"/>
          </a:xfrm>
          <a:prstGeom prst="roundRect">
            <a:avLst>
              <a:gd name="adj" fmla="val 2675"/>
            </a:avLst>
          </a:prstGeom>
          <a:solidFill>
            <a:schemeClr val="accent1">
              <a:lumMod val="10000"/>
              <a:lumOff val="90000"/>
            </a:schemeClr>
          </a:solidFill>
          <a:ln>
            <a:noFill/>
          </a:ln>
        </p:spPr>
        <p:txBody>
          <a:bodyPr rtlCol="0" anchor="ctr"/>
          <a:lstStyle/>
          <a:p>
            <a:pPr algn="ctr"/>
            <a:endParaRPr/>
          </a:p>
        </p:txBody>
      </p:sp>
      <p:sp>
        <p:nvSpPr>
          <p:cNvPr id="4" name="kruh ikony"/>
          <p:cNvSpPr/>
          <p:nvPr/>
        </p:nvSpPr>
        <p:spPr>
          <a:xfrm>
            <a:off x="1049599" y="2131540"/>
            <a:ext cx="659850" cy="659850"/>
          </a:xfrm>
          <a:prstGeom prst="ellipse">
            <a:avLst/>
          </a:prstGeom>
          <a:solidFill>
            <a:schemeClr val="tx2"/>
          </a:solidFill>
          <a:ln>
            <a:noFill/>
          </a:ln>
        </p:spPr>
        <p:txBody>
          <a:bodyPr rtlCol="0" anchor="ctr"/>
          <a:lstStyle/>
          <a:p>
            <a:pPr algn="ctr"/>
            <a:endParaRPr/>
          </a:p>
        </p:txBody>
      </p:sp>
      <p:pic>
        <p:nvPicPr>
          <p:cNvPr id="5" name="ikona" descr="image.png"/>
          <p:cNvPicPr>
            <a:picLocks noChangeAspect="1"/>
          </p:cNvPicPr>
          <p:nvPr/>
        </p:nvPicPr>
        <p:blipFill>
          <a:blip r:embed="rId3"/>
          <a:stretch>
            <a:fillRect/>
          </a:stretch>
        </p:blipFill>
        <p:spPr>
          <a:xfrm>
            <a:off x="1221160" y="2303101"/>
            <a:ext cx="316728" cy="316728"/>
          </a:xfrm>
          <a:prstGeom prst="rect">
            <a:avLst/>
          </a:prstGeom>
        </p:spPr>
      </p:pic>
      <p:sp>
        <p:nvSpPr>
          <p:cNvPr id="6" name="TextBox 5"/>
          <p:cNvSpPr txBox="1"/>
          <p:nvPr/>
        </p:nvSpPr>
        <p:spPr>
          <a:xfrm>
            <a:off x="1021080" y="2956354"/>
            <a:ext cx="2867558" cy="494888"/>
          </a:xfrm>
          <a:prstGeom prst="rect">
            <a:avLst/>
          </a:prstGeom>
          <a:noFill/>
        </p:spPr>
        <p:txBody>
          <a:bodyPr wrap="square" lIns="0" tIns="0" rIns="0" bIns="0" anchor="t">
            <a:noAutofit/>
          </a:bodyPr>
          <a:lstStyle/>
          <a:p>
            <a:r>
              <a:rPr sz="2050" b="1">
                <a:solidFill>
                  <a:schemeClr val="tx2"/>
                </a:solidFill>
                <a:latin typeface="+mn-lt"/>
              </a:rPr>
              <a:t>Udržitelnost</a:t>
            </a:r>
          </a:p>
        </p:txBody>
      </p:sp>
      <p:sp>
        <p:nvSpPr>
          <p:cNvPr id="7" name="TextBox 6"/>
          <p:cNvSpPr txBox="1"/>
          <p:nvPr/>
        </p:nvSpPr>
        <p:spPr>
          <a:xfrm>
            <a:off x="1021080" y="3506229"/>
            <a:ext cx="2867558" cy="1924564"/>
          </a:xfrm>
          <a:prstGeom prst="rect">
            <a:avLst/>
          </a:prstGeom>
          <a:noFill/>
        </p:spPr>
        <p:txBody>
          <a:bodyPr wrap="square" lIns="0" tIns="0" rIns="0" bIns="0" anchor="t">
            <a:noAutofit/>
          </a:bodyPr>
          <a:lstStyle/>
          <a:p>
            <a:r>
              <a:rPr sz="1600">
                <a:solidFill>
                  <a:schemeClr val="tx1"/>
                </a:solidFill>
                <a:latin typeface="+mn-lt"/>
              </a:rPr>
              <a:t>Zelená dohoda a akční plán pro oběhové hospodářství. Zdravotnictví odpovídá zhruba za 4,4 % globálních emisí skleníkových plynů.</a:t>
            </a:r>
          </a:p>
        </p:txBody>
      </p:sp>
      <p:sp>
        <p:nvSpPr>
          <p:cNvPr id="8" name="cíl 2"/>
          <p:cNvSpPr/>
          <p:nvPr/>
        </p:nvSpPr>
        <p:spPr>
          <a:xfrm>
            <a:off x="4390461" y="1856602"/>
            <a:ext cx="3417173" cy="3684167"/>
          </a:xfrm>
          <a:prstGeom prst="roundRect">
            <a:avLst>
              <a:gd name="adj" fmla="val 2675"/>
            </a:avLst>
          </a:prstGeom>
          <a:solidFill>
            <a:schemeClr val="accent1">
              <a:lumMod val="10000"/>
              <a:lumOff val="90000"/>
            </a:schemeClr>
          </a:solidFill>
          <a:ln>
            <a:noFill/>
          </a:ln>
        </p:spPr>
        <p:txBody>
          <a:bodyPr rtlCol="0" anchor="ctr"/>
          <a:lstStyle/>
          <a:p>
            <a:pPr algn="ctr"/>
            <a:endParaRPr/>
          </a:p>
        </p:txBody>
      </p:sp>
      <p:sp>
        <p:nvSpPr>
          <p:cNvPr id="9" name="kruh ikony"/>
          <p:cNvSpPr/>
          <p:nvPr/>
        </p:nvSpPr>
        <p:spPr>
          <a:xfrm>
            <a:off x="4717684" y="2131540"/>
            <a:ext cx="659850" cy="659850"/>
          </a:xfrm>
          <a:prstGeom prst="ellipse">
            <a:avLst/>
          </a:prstGeom>
          <a:solidFill>
            <a:schemeClr val="tx2"/>
          </a:solidFill>
          <a:ln>
            <a:noFill/>
          </a:ln>
        </p:spPr>
        <p:txBody>
          <a:bodyPr rtlCol="0" anchor="ctr"/>
          <a:lstStyle/>
          <a:p>
            <a:pPr algn="ctr"/>
            <a:endParaRPr/>
          </a:p>
        </p:txBody>
      </p:sp>
      <p:pic>
        <p:nvPicPr>
          <p:cNvPr id="10" name="ikona" descr="image.png"/>
          <p:cNvPicPr>
            <a:picLocks noChangeAspect="1"/>
          </p:cNvPicPr>
          <p:nvPr/>
        </p:nvPicPr>
        <p:blipFill>
          <a:blip r:embed="rId4"/>
          <a:stretch>
            <a:fillRect/>
          </a:stretch>
        </p:blipFill>
        <p:spPr>
          <a:xfrm>
            <a:off x="4889245" y="2303101"/>
            <a:ext cx="316728" cy="316728"/>
          </a:xfrm>
          <a:prstGeom prst="rect">
            <a:avLst/>
          </a:prstGeom>
        </p:spPr>
      </p:pic>
      <p:sp>
        <p:nvSpPr>
          <p:cNvPr id="11" name="TextBox 10"/>
          <p:cNvSpPr txBox="1"/>
          <p:nvPr/>
        </p:nvSpPr>
        <p:spPr>
          <a:xfrm>
            <a:off x="4689165" y="2956354"/>
            <a:ext cx="2867558" cy="494888"/>
          </a:xfrm>
          <a:prstGeom prst="rect">
            <a:avLst/>
          </a:prstGeom>
          <a:noFill/>
        </p:spPr>
        <p:txBody>
          <a:bodyPr wrap="square" lIns="0" tIns="0" rIns="0" bIns="0" anchor="t">
            <a:noAutofit/>
          </a:bodyPr>
          <a:lstStyle/>
          <a:p>
            <a:r>
              <a:rPr sz="2050" b="1">
                <a:solidFill>
                  <a:schemeClr val="tx2"/>
                </a:solidFill>
                <a:latin typeface="+mn-lt"/>
              </a:rPr>
              <a:t>Rozpočty nemocnic</a:t>
            </a:r>
          </a:p>
        </p:txBody>
      </p:sp>
      <p:sp>
        <p:nvSpPr>
          <p:cNvPr id="12" name="TextBox 11"/>
          <p:cNvSpPr txBox="1"/>
          <p:nvPr/>
        </p:nvSpPr>
        <p:spPr>
          <a:xfrm>
            <a:off x="4689165" y="3506229"/>
            <a:ext cx="2867558" cy="1924564"/>
          </a:xfrm>
          <a:prstGeom prst="rect">
            <a:avLst/>
          </a:prstGeom>
          <a:noFill/>
        </p:spPr>
        <p:txBody>
          <a:bodyPr wrap="square" lIns="0" tIns="0" rIns="0" bIns="0" anchor="t">
            <a:noAutofit/>
          </a:bodyPr>
          <a:lstStyle/>
          <a:p>
            <a:r>
              <a:rPr sz="1600">
                <a:solidFill>
                  <a:schemeClr val="tx1"/>
                </a:solidFill>
                <a:latin typeface="+mn-lt"/>
              </a:rPr>
              <a:t>Drahé jednorázové prostředky v kardiologii, elektrofyziologii a miniinvazivní chirurgii jsou opakovanou nákladovou položkou.</a:t>
            </a:r>
          </a:p>
        </p:txBody>
      </p:sp>
      <p:sp>
        <p:nvSpPr>
          <p:cNvPr id="13" name="cíl 3"/>
          <p:cNvSpPr/>
          <p:nvPr/>
        </p:nvSpPr>
        <p:spPr>
          <a:xfrm>
            <a:off x="8058546" y="1856602"/>
            <a:ext cx="3417173" cy="3684167"/>
          </a:xfrm>
          <a:prstGeom prst="roundRect">
            <a:avLst>
              <a:gd name="adj" fmla="val 2675"/>
            </a:avLst>
          </a:prstGeom>
          <a:solidFill>
            <a:schemeClr val="accent1">
              <a:lumMod val="10000"/>
              <a:lumOff val="90000"/>
            </a:schemeClr>
          </a:solidFill>
          <a:ln>
            <a:noFill/>
          </a:ln>
        </p:spPr>
        <p:txBody>
          <a:bodyPr rtlCol="0" anchor="ctr"/>
          <a:lstStyle/>
          <a:p>
            <a:pPr algn="ctr"/>
            <a:endParaRPr/>
          </a:p>
        </p:txBody>
      </p:sp>
      <p:sp>
        <p:nvSpPr>
          <p:cNvPr id="14" name="kruh ikony"/>
          <p:cNvSpPr/>
          <p:nvPr/>
        </p:nvSpPr>
        <p:spPr>
          <a:xfrm>
            <a:off x="8385769" y="2131540"/>
            <a:ext cx="659850" cy="659850"/>
          </a:xfrm>
          <a:prstGeom prst="ellipse">
            <a:avLst/>
          </a:prstGeom>
          <a:solidFill>
            <a:schemeClr val="accent2"/>
          </a:solidFill>
          <a:ln>
            <a:noFill/>
          </a:ln>
        </p:spPr>
        <p:txBody>
          <a:bodyPr rtlCol="0" anchor="ctr"/>
          <a:lstStyle/>
          <a:p>
            <a:pPr algn="ctr"/>
            <a:endParaRPr/>
          </a:p>
        </p:txBody>
      </p:sp>
      <p:pic>
        <p:nvPicPr>
          <p:cNvPr id="15" name="ikona" descr="image.png"/>
          <p:cNvPicPr>
            <a:picLocks noChangeAspect="1"/>
          </p:cNvPicPr>
          <p:nvPr/>
        </p:nvPicPr>
        <p:blipFill>
          <a:blip r:embed="rId5"/>
          <a:stretch>
            <a:fillRect/>
          </a:stretch>
        </p:blipFill>
        <p:spPr>
          <a:xfrm>
            <a:off x="8557330" y="2303101"/>
            <a:ext cx="316728" cy="316728"/>
          </a:xfrm>
          <a:prstGeom prst="rect">
            <a:avLst/>
          </a:prstGeom>
        </p:spPr>
      </p:pic>
      <p:sp>
        <p:nvSpPr>
          <p:cNvPr id="16" name="TextBox 15"/>
          <p:cNvSpPr txBox="1"/>
          <p:nvPr/>
        </p:nvSpPr>
        <p:spPr>
          <a:xfrm>
            <a:off x="8357250" y="2956354"/>
            <a:ext cx="2867558" cy="494888"/>
          </a:xfrm>
          <a:prstGeom prst="rect">
            <a:avLst/>
          </a:prstGeom>
          <a:noFill/>
        </p:spPr>
        <p:txBody>
          <a:bodyPr wrap="square" lIns="0" tIns="0" rIns="0" bIns="0" anchor="t">
            <a:noAutofit/>
          </a:bodyPr>
          <a:lstStyle/>
          <a:p>
            <a:r>
              <a:rPr sz="2050" b="1">
                <a:solidFill>
                  <a:schemeClr val="tx2"/>
                </a:solidFill>
                <a:latin typeface="+mn-lt"/>
              </a:rPr>
              <a:t>Bezpečnost pacienta</a:t>
            </a:r>
          </a:p>
        </p:txBody>
      </p:sp>
      <p:sp>
        <p:nvSpPr>
          <p:cNvPr id="17" name="TextBox 16"/>
          <p:cNvSpPr txBox="1"/>
          <p:nvPr/>
        </p:nvSpPr>
        <p:spPr>
          <a:xfrm>
            <a:off x="8357250" y="3506229"/>
            <a:ext cx="2867558" cy="1924564"/>
          </a:xfrm>
          <a:prstGeom prst="rect">
            <a:avLst/>
          </a:prstGeom>
          <a:noFill/>
        </p:spPr>
        <p:txBody>
          <a:bodyPr wrap="square" lIns="0" tIns="0" rIns="0" bIns="0" anchor="t">
            <a:noAutofit/>
          </a:bodyPr>
          <a:lstStyle/>
          <a:p>
            <a:r>
              <a:rPr sz="1600">
                <a:solidFill>
                  <a:schemeClr val="tx1"/>
                </a:solidFill>
                <a:latin typeface="+mn-lt"/>
              </a:rPr>
              <a:t>MDR vzniklo po skandálech prsních implantátů PIP a kovových kloubních náhrad: posuzování shody, sledovatelnost, dozor po uvedení na trh.</a:t>
            </a:r>
          </a:p>
        </p:txBody>
      </p:sp>
      <p:sp>
        <p:nvSpPr>
          <p:cNvPr id="18" name="TextBox 17"/>
          <p:cNvSpPr txBox="1"/>
          <p:nvPr/>
        </p:nvSpPr>
        <p:spPr>
          <a:xfrm>
            <a:off x="722376" y="5815707"/>
            <a:ext cx="10753344" cy="307930"/>
          </a:xfrm>
          <a:prstGeom prst="rect">
            <a:avLst/>
          </a:prstGeom>
          <a:noFill/>
        </p:spPr>
        <p:txBody>
          <a:bodyPr wrap="square" lIns="0" tIns="0" rIns="0" bIns="0" anchor="t">
            <a:noAutofit/>
          </a:bodyPr>
          <a:lstStyle/>
          <a:p>
            <a:r>
              <a:rPr sz="1150" i="1">
                <a:solidFill>
                  <a:srgbClr val="6E6E6E"/>
                </a:solidFill>
                <a:latin typeface="+mn-lt"/>
              </a:rPr>
              <a:t>Zdroj: Health Care Without Harm a Arup, Health Care's Climate Footprint (2019); COM(2019) 640; COM(2020) 98.</a:t>
            </a:r>
          </a:p>
        </p:txBody>
      </p:sp>
      <p:sp>
        <p:nvSpPr>
          <p:cNvPr id="19" name="Zástupný symbol pro zápatí 1"/>
          <p:cNvSpPr>
            <a:spLocks noGrp="1"/>
          </p:cNvSpPr>
          <p:nvPr>
            <p:ph type="ftr" sz="quarter" idx="10"/>
          </p:nvPr>
        </p:nvSpPr>
        <p:spPr/>
        <p:txBody>
          <a:bodyPr/>
          <a:lstStyle>
            <a:lvl1pPr>
              <a:defRPr/>
            </a:lvl1pPr>
          </a:lstStyle>
          <a:p>
            <a:r>
              <a:rPr lang="cs-CZ"/>
              <a:t>Obnova prostředků pro jedno použití v EU</a:t>
            </a:r>
          </a:p>
        </p:txBody>
      </p:sp>
      <p:sp>
        <p:nvSpPr>
          <p:cNvPr id="20" name="Zástupný symbol pro číslo snímku 2"/>
          <p:cNvSpPr>
            <a:spLocks noGrp="1"/>
          </p:cNvSpPr>
          <p:nvPr>
            <p:ph type="sldNum" sz="quarter" idx="11"/>
          </p:nvPr>
        </p:nvSpPr>
        <p:spPr/>
        <p:txBody>
          <a:bodyPr/>
          <a:lstStyle>
            <a:lvl1pPr>
              <a:defRPr/>
            </a:lvl1pPr>
          </a:lstStyle>
          <a:p>
            <a:fld id="{FC338588-81E7-457C-A05B-456C4105DC04}" type="slidenum">
              <a:rPr lang="cs-CZ"/>
              <a:t>2</a:t>
            </a:fld>
            <a:endParaRPr lang="cs-CZ"/>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Jeden katetr, dvě nemocnice, dva právní režimy</a:t>
            </a:r>
          </a:p>
        </p:txBody>
      </p:sp>
      <p:sp>
        <p:nvSpPr>
          <p:cNvPr id="3" name="Drážďany"/>
          <p:cNvSpPr/>
          <p:nvPr/>
        </p:nvSpPr>
        <p:spPr>
          <a:xfrm>
            <a:off x="722376" y="1801615"/>
            <a:ext cx="5077967" cy="3024316"/>
          </a:xfrm>
          <a:prstGeom prst="roundRect">
            <a:avLst>
              <a:gd name="adj" fmla="val 3023"/>
            </a:avLst>
          </a:prstGeom>
          <a:solidFill>
            <a:schemeClr val="accent1">
              <a:lumMod val="10000"/>
              <a:lumOff val="90000"/>
            </a:schemeClr>
          </a:solidFill>
          <a:ln>
            <a:noFill/>
          </a:ln>
        </p:spPr>
        <p:txBody>
          <a:bodyPr rtlCol="0" anchor="ctr"/>
          <a:lstStyle/>
          <a:p>
            <a:pPr algn="ctr"/>
            <a:endParaRPr/>
          </a:p>
        </p:txBody>
      </p:sp>
      <p:sp>
        <p:nvSpPr>
          <p:cNvPr id="4" name="Ústí nad Labem"/>
          <p:cNvSpPr/>
          <p:nvPr/>
        </p:nvSpPr>
        <p:spPr>
          <a:xfrm>
            <a:off x="6397752" y="1801615"/>
            <a:ext cx="5077967" cy="3024316"/>
          </a:xfrm>
          <a:prstGeom prst="roundRect">
            <a:avLst>
              <a:gd name="adj" fmla="val 3023"/>
            </a:avLst>
          </a:prstGeom>
          <a:solidFill>
            <a:schemeClr val="accent1">
              <a:lumMod val="10000"/>
              <a:lumOff val="90000"/>
            </a:schemeClr>
          </a:solidFill>
          <a:ln>
            <a:noFill/>
          </a:ln>
        </p:spPr>
        <p:txBody>
          <a:bodyPr rtlCol="0" anchor="ctr"/>
          <a:lstStyle/>
          <a:p>
            <a:pPr algn="ctr"/>
            <a:endParaRPr/>
          </a:p>
        </p:txBody>
      </p:sp>
      <p:sp>
        <p:nvSpPr>
          <p:cNvPr id="5" name="kruh ikony"/>
          <p:cNvSpPr/>
          <p:nvPr/>
        </p:nvSpPr>
        <p:spPr>
          <a:xfrm>
            <a:off x="1044846" y="2021565"/>
            <a:ext cx="549875" cy="549875"/>
          </a:xfrm>
          <a:prstGeom prst="ellipse">
            <a:avLst/>
          </a:prstGeom>
          <a:solidFill>
            <a:schemeClr val="accent3"/>
          </a:solidFill>
          <a:ln>
            <a:noFill/>
          </a:ln>
        </p:spPr>
        <p:txBody>
          <a:bodyPr rtlCol="0" anchor="ctr"/>
          <a:lstStyle/>
          <a:p>
            <a:pPr algn="ctr"/>
            <a:endParaRPr/>
          </a:p>
        </p:txBody>
      </p:sp>
      <p:pic>
        <p:nvPicPr>
          <p:cNvPr id="6" name="ikona" descr="image.png"/>
          <p:cNvPicPr>
            <a:picLocks noChangeAspect="1"/>
          </p:cNvPicPr>
          <p:nvPr/>
        </p:nvPicPr>
        <p:blipFill>
          <a:blip r:embed="rId3"/>
          <a:stretch>
            <a:fillRect/>
          </a:stretch>
        </p:blipFill>
        <p:spPr>
          <a:xfrm>
            <a:off x="1187813" y="2164533"/>
            <a:ext cx="263940" cy="263940"/>
          </a:xfrm>
          <a:prstGeom prst="rect">
            <a:avLst/>
          </a:prstGeom>
        </p:spPr>
      </p:pic>
      <p:sp>
        <p:nvSpPr>
          <p:cNvPr id="7" name="kruh ikony"/>
          <p:cNvSpPr/>
          <p:nvPr/>
        </p:nvSpPr>
        <p:spPr>
          <a:xfrm>
            <a:off x="6720222" y="2021565"/>
            <a:ext cx="549875" cy="549875"/>
          </a:xfrm>
          <a:prstGeom prst="ellipse">
            <a:avLst/>
          </a:prstGeom>
          <a:solidFill>
            <a:schemeClr val="accent2"/>
          </a:solidFill>
          <a:ln>
            <a:noFill/>
          </a:ln>
        </p:spPr>
        <p:txBody>
          <a:bodyPr rtlCol="0" anchor="ctr"/>
          <a:lstStyle/>
          <a:p>
            <a:pPr algn="ctr"/>
            <a:endParaRPr/>
          </a:p>
        </p:txBody>
      </p:sp>
      <p:pic>
        <p:nvPicPr>
          <p:cNvPr id="8" name="ikona" descr="image.png"/>
          <p:cNvPicPr>
            <a:picLocks noChangeAspect="1"/>
          </p:cNvPicPr>
          <p:nvPr/>
        </p:nvPicPr>
        <p:blipFill>
          <a:blip r:embed="rId4"/>
          <a:stretch>
            <a:fillRect/>
          </a:stretch>
        </p:blipFill>
        <p:spPr>
          <a:xfrm>
            <a:off x="6863189" y="2164533"/>
            <a:ext cx="263940" cy="263940"/>
          </a:xfrm>
          <a:prstGeom prst="rect">
            <a:avLst/>
          </a:prstGeom>
        </p:spPr>
      </p:pic>
      <p:sp>
        <p:nvSpPr>
          <p:cNvPr id="9" name="TextBox 8"/>
          <p:cNvSpPr txBox="1"/>
          <p:nvPr/>
        </p:nvSpPr>
        <p:spPr>
          <a:xfrm>
            <a:off x="1797710" y="2043560"/>
            <a:ext cx="3823411" cy="494888"/>
          </a:xfrm>
          <a:prstGeom prst="rect">
            <a:avLst/>
          </a:prstGeom>
          <a:noFill/>
        </p:spPr>
        <p:txBody>
          <a:bodyPr wrap="square" lIns="0" tIns="0" rIns="0" bIns="0" anchor="ctr">
            <a:noAutofit/>
          </a:bodyPr>
          <a:lstStyle/>
          <a:p>
            <a:r>
              <a:rPr sz="2300" b="1">
                <a:solidFill>
                  <a:schemeClr val="tx2"/>
                </a:solidFill>
                <a:latin typeface="+mn-lt"/>
              </a:rPr>
              <a:t>Drážďany</a:t>
            </a:r>
          </a:p>
        </p:txBody>
      </p:sp>
      <p:sp>
        <p:nvSpPr>
          <p:cNvPr id="10" name="TextBox 9"/>
          <p:cNvSpPr txBox="1"/>
          <p:nvPr/>
        </p:nvSpPr>
        <p:spPr>
          <a:xfrm>
            <a:off x="7473086" y="2043560"/>
            <a:ext cx="3823411" cy="494888"/>
          </a:xfrm>
          <a:prstGeom prst="rect">
            <a:avLst/>
          </a:prstGeom>
          <a:noFill/>
        </p:spPr>
        <p:txBody>
          <a:bodyPr wrap="square" lIns="0" tIns="0" rIns="0" bIns="0" anchor="ctr">
            <a:noAutofit/>
          </a:bodyPr>
          <a:lstStyle/>
          <a:p>
            <a:r>
              <a:rPr sz="2300" b="1">
                <a:solidFill>
                  <a:schemeClr val="tx2"/>
                </a:solidFill>
                <a:latin typeface="+mn-lt"/>
              </a:rPr>
              <a:t>Ústí nad Labem, 80 km</a:t>
            </a:r>
          </a:p>
        </p:txBody>
      </p:sp>
      <p:sp>
        <p:nvSpPr>
          <p:cNvPr id="11" name="TextBox 10"/>
          <p:cNvSpPr txBox="1"/>
          <p:nvPr/>
        </p:nvSpPr>
        <p:spPr>
          <a:xfrm>
            <a:off x="1021080" y="2791391"/>
            <a:ext cx="4600041" cy="1924564"/>
          </a:xfrm>
          <a:prstGeom prst="rect">
            <a:avLst/>
          </a:prstGeom>
          <a:noFill/>
        </p:spPr>
        <p:txBody>
          <a:bodyPr wrap="square" lIns="0" tIns="0" rIns="0" bIns="0" anchor="t">
            <a:noAutofit/>
          </a:bodyPr>
          <a:lstStyle/>
          <a:p>
            <a:pPr marL="246888" indent="-246888">
              <a:spcAft>
                <a:spcPts val="690"/>
              </a:spcAft>
              <a:buFont typeface="Arial"/>
              <a:buChar char="•"/>
            </a:pPr>
            <a:r>
              <a:rPr lang="cs-CZ" sz="1600" dirty="0">
                <a:solidFill>
                  <a:schemeClr val="tx1"/>
                </a:solidFill>
                <a:latin typeface="+mn-lt"/>
              </a:rPr>
              <a:t>K</a:t>
            </a:r>
            <a:r>
              <a:rPr sz="1600" dirty="0" err="1">
                <a:solidFill>
                  <a:schemeClr val="tx1"/>
                </a:solidFill>
                <a:latin typeface="+mn-lt"/>
              </a:rPr>
              <a:t>atetr</a:t>
            </a:r>
            <a:r>
              <a:rPr sz="1600" dirty="0">
                <a:solidFill>
                  <a:schemeClr val="tx1"/>
                </a:solidFill>
                <a:latin typeface="+mn-lt"/>
              </a:rPr>
              <a:t> </a:t>
            </a:r>
            <a:r>
              <a:rPr sz="1600" dirty="0" err="1">
                <a:solidFill>
                  <a:schemeClr val="tx1"/>
                </a:solidFill>
                <a:latin typeface="+mn-lt"/>
              </a:rPr>
              <a:t>třídy</a:t>
            </a:r>
            <a:r>
              <a:rPr sz="1600" dirty="0">
                <a:solidFill>
                  <a:schemeClr val="tx1"/>
                </a:solidFill>
                <a:latin typeface="+mn-lt"/>
              </a:rPr>
              <a:t> III </a:t>
            </a:r>
            <a:r>
              <a:rPr sz="1600" dirty="0" err="1">
                <a:solidFill>
                  <a:schemeClr val="tx1"/>
                </a:solidFill>
                <a:latin typeface="+mn-lt"/>
              </a:rPr>
              <a:t>koupí</a:t>
            </a:r>
            <a:r>
              <a:rPr sz="1600" dirty="0">
                <a:solidFill>
                  <a:schemeClr val="tx1"/>
                </a:solidFill>
                <a:latin typeface="+mn-lt"/>
              </a:rPr>
              <a:t> za </a:t>
            </a:r>
            <a:r>
              <a:rPr sz="1600" dirty="0" err="1">
                <a:solidFill>
                  <a:schemeClr val="tx1"/>
                </a:solidFill>
                <a:latin typeface="+mn-lt"/>
              </a:rPr>
              <a:t>plnou</a:t>
            </a:r>
            <a:r>
              <a:rPr sz="1600" dirty="0">
                <a:solidFill>
                  <a:schemeClr val="tx1"/>
                </a:solidFill>
                <a:latin typeface="+mn-lt"/>
              </a:rPr>
              <a:t> </a:t>
            </a:r>
            <a:r>
              <a:rPr sz="1600" dirty="0" err="1">
                <a:solidFill>
                  <a:schemeClr val="tx1"/>
                </a:solidFill>
                <a:latin typeface="+mn-lt"/>
              </a:rPr>
              <a:t>cenu</a:t>
            </a:r>
            <a:r>
              <a:rPr sz="1600" dirty="0">
                <a:solidFill>
                  <a:schemeClr val="tx1"/>
                </a:solidFill>
                <a:latin typeface="+mn-lt"/>
              </a:rPr>
              <a:t>.</a:t>
            </a:r>
          </a:p>
          <a:p>
            <a:pPr marL="246888" indent="-246888">
              <a:spcAft>
                <a:spcPts val="690"/>
              </a:spcAft>
              <a:buFont typeface="Arial"/>
              <a:buChar char="•"/>
            </a:pPr>
            <a:r>
              <a:rPr sz="1600" dirty="0">
                <a:solidFill>
                  <a:schemeClr val="tx1"/>
                </a:solidFill>
                <a:latin typeface="+mn-lt"/>
              </a:rPr>
              <a:t>Po </a:t>
            </a:r>
            <a:r>
              <a:rPr sz="1600" dirty="0" err="1">
                <a:solidFill>
                  <a:schemeClr val="tx1"/>
                </a:solidFill>
                <a:latin typeface="+mn-lt"/>
              </a:rPr>
              <a:t>zákroku</a:t>
            </a:r>
            <a:r>
              <a:rPr sz="1600" dirty="0">
                <a:solidFill>
                  <a:schemeClr val="tx1"/>
                </a:solidFill>
                <a:latin typeface="+mn-lt"/>
              </a:rPr>
              <a:t> </a:t>
            </a:r>
            <a:r>
              <a:rPr sz="1600" dirty="0" err="1">
                <a:solidFill>
                  <a:schemeClr val="tx1"/>
                </a:solidFill>
                <a:latin typeface="+mn-lt"/>
              </a:rPr>
              <a:t>jej</a:t>
            </a:r>
            <a:r>
              <a:rPr sz="1600" dirty="0">
                <a:solidFill>
                  <a:schemeClr val="tx1"/>
                </a:solidFill>
                <a:latin typeface="+mn-lt"/>
              </a:rPr>
              <a:t> </a:t>
            </a:r>
            <a:r>
              <a:rPr sz="1600" dirty="0" err="1">
                <a:solidFill>
                  <a:schemeClr val="tx1"/>
                </a:solidFill>
                <a:latin typeface="+mn-lt"/>
              </a:rPr>
              <a:t>pošle</a:t>
            </a:r>
            <a:r>
              <a:rPr sz="1600" dirty="0">
                <a:solidFill>
                  <a:schemeClr val="tx1"/>
                </a:solidFill>
                <a:latin typeface="+mn-lt"/>
              </a:rPr>
              <a:t> </a:t>
            </a:r>
            <a:r>
              <a:rPr sz="1600" dirty="0" err="1">
                <a:solidFill>
                  <a:schemeClr val="tx1"/>
                </a:solidFill>
                <a:latin typeface="+mn-lt"/>
              </a:rPr>
              <a:t>certifikovanému</a:t>
            </a:r>
            <a:r>
              <a:rPr sz="1600" dirty="0">
                <a:solidFill>
                  <a:schemeClr val="tx1"/>
                </a:solidFill>
                <a:latin typeface="+mn-lt"/>
              </a:rPr>
              <a:t> </a:t>
            </a:r>
            <a:r>
              <a:rPr sz="1600" dirty="0" err="1">
                <a:solidFill>
                  <a:schemeClr val="tx1"/>
                </a:solidFill>
                <a:latin typeface="+mn-lt"/>
              </a:rPr>
              <a:t>zpracovateli</a:t>
            </a:r>
            <a:r>
              <a:rPr sz="1600" dirty="0">
                <a:solidFill>
                  <a:schemeClr val="tx1"/>
                </a:solidFill>
                <a:latin typeface="+mn-lt"/>
              </a:rPr>
              <a:t>.</a:t>
            </a:r>
          </a:p>
          <a:p>
            <a:pPr marL="246888" indent="-246888">
              <a:spcAft>
                <a:spcPts val="690"/>
              </a:spcAft>
              <a:buFont typeface="Arial"/>
              <a:buChar char="•"/>
            </a:pPr>
            <a:r>
              <a:rPr sz="1600" dirty="0" err="1">
                <a:solidFill>
                  <a:schemeClr val="tx1"/>
                </a:solidFill>
                <a:latin typeface="+mn-lt"/>
              </a:rPr>
              <a:t>Dostane</a:t>
            </a:r>
            <a:r>
              <a:rPr sz="1600" dirty="0">
                <a:solidFill>
                  <a:schemeClr val="tx1"/>
                </a:solidFill>
                <a:latin typeface="+mn-lt"/>
              </a:rPr>
              <a:t> </a:t>
            </a:r>
            <a:r>
              <a:rPr sz="1600" dirty="0" err="1">
                <a:solidFill>
                  <a:schemeClr val="tx1"/>
                </a:solidFill>
                <a:latin typeface="+mn-lt"/>
              </a:rPr>
              <a:t>jej</a:t>
            </a:r>
            <a:r>
              <a:rPr sz="1600" dirty="0">
                <a:solidFill>
                  <a:schemeClr val="tx1"/>
                </a:solidFill>
                <a:latin typeface="+mn-lt"/>
              </a:rPr>
              <a:t> </a:t>
            </a:r>
            <a:r>
              <a:rPr sz="1600" dirty="0" err="1">
                <a:solidFill>
                  <a:schemeClr val="tx1"/>
                </a:solidFill>
                <a:latin typeface="+mn-lt"/>
              </a:rPr>
              <a:t>zpět</a:t>
            </a:r>
            <a:r>
              <a:rPr sz="1600" dirty="0">
                <a:solidFill>
                  <a:schemeClr val="tx1"/>
                </a:solidFill>
                <a:latin typeface="+mn-lt"/>
              </a:rPr>
              <a:t>, </a:t>
            </a:r>
            <a:r>
              <a:rPr sz="1600" dirty="0" err="1">
                <a:solidFill>
                  <a:schemeClr val="tx1"/>
                </a:solidFill>
                <a:latin typeface="+mn-lt"/>
              </a:rPr>
              <a:t>nebo</a:t>
            </a:r>
            <a:r>
              <a:rPr sz="1600" dirty="0">
                <a:solidFill>
                  <a:schemeClr val="tx1"/>
                </a:solidFill>
                <a:latin typeface="+mn-lt"/>
              </a:rPr>
              <a:t> </a:t>
            </a:r>
            <a:r>
              <a:rPr sz="1600" dirty="0" err="1">
                <a:solidFill>
                  <a:schemeClr val="tx1"/>
                </a:solidFill>
                <a:latin typeface="+mn-lt"/>
              </a:rPr>
              <a:t>koupí</a:t>
            </a:r>
            <a:r>
              <a:rPr sz="1600" dirty="0">
                <a:solidFill>
                  <a:schemeClr val="tx1"/>
                </a:solidFill>
                <a:latin typeface="+mn-lt"/>
              </a:rPr>
              <a:t> </a:t>
            </a:r>
            <a:r>
              <a:rPr sz="1600" dirty="0" err="1">
                <a:solidFill>
                  <a:schemeClr val="tx1"/>
                </a:solidFill>
                <a:latin typeface="+mn-lt"/>
              </a:rPr>
              <a:t>obnovený</a:t>
            </a:r>
            <a:r>
              <a:rPr sz="1600" dirty="0">
                <a:solidFill>
                  <a:schemeClr val="tx1"/>
                </a:solidFill>
                <a:latin typeface="+mn-lt"/>
              </a:rPr>
              <a:t> za </a:t>
            </a:r>
            <a:r>
              <a:rPr sz="1600" dirty="0" err="1">
                <a:solidFill>
                  <a:schemeClr val="tx1"/>
                </a:solidFill>
                <a:latin typeface="+mn-lt"/>
              </a:rPr>
              <a:t>zlomek</a:t>
            </a:r>
            <a:r>
              <a:rPr sz="1600" dirty="0">
                <a:solidFill>
                  <a:schemeClr val="tx1"/>
                </a:solidFill>
                <a:latin typeface="+mn-lt"/>
              </a:rPr>
              <a:t> </a:t>
            </a:r>
            <a:r>
              <a:rPr sz="1600" dirty="0" err="1">
                <a:solidFill>
                  <a:schemeClr val="tx1"/>
                </a:solidFill>
                <a:latin typeface="+mn-lt"/>
              </a:rPr>
              <a:t>ceny</a:t>
            </a:r>
            <a:r>
              <a:rPr sz="1600" dirty="0">
                <a:solidFill>
                  <a:schemeClr val="tx1"/>
                </a:solidFill>
                <a:latin typeface="+mn-lt"/>
              </a:rPr>
              <a:t>.</a:t>
            </a:r>
          </a:p>
        </p:txBody>
      </p:sp>
      <p:sp>
        <p:nvSpPr>
          <p:cNvPr id="12" name="TextBox 11"/>
          <p:cNvSpPr txBox="1"/>
          <p:nvPr/>
        </p:nvSpPr>
        <p:spPr>
          <a:xfrm>
            <a:off x="6696456" y="2791391"/>
            <a:ext cx="4600041" cy="1924564"/>
          </a:xfrm>
          <a:prstGeom prst="rect">
            <a:avLst/>
          </a:prstGeom>
          <a:noFill/>
        </p:spPr>
        <p:txBody>
          <a:bodyPr wrap="square" lIns="0" tIns="0" rIns="0" bIns="0" anchor="t">
            <a:noAutofit/>
          </a:bodyPr>
          <a:lstStyle/>
          <a:p>
            <a:pPr marL="246888" indent="-246888">
              <a:spcAft>
                <a:spcPts val="690"/>
              </a:spcAft>
              <a:buFont typeface="Arial"/>
              <a:buChar char="•"/>
            </a:pPr>
            <a:r>
              <a:rPr sz="1600">
                <a:solidFill>
                  <a:schemeClr val="tx1"/>
                </a:solidFill>
                <a:latin typeface="+mn-lt"/>
              </a:rPr>
              <a:t>Stejný katetr koupí za stejnou cenu.</a:t>
            </a:r>
          </a:p>
          <a:p>
            <a:pPr marL="246888" indent="-246888">
              <a:spcAft>
                <a:spcPts val="690"/>
              </a:spcAft>
              <a:buFont typeface="Arial"/>
              <a:buChar char="•"/>
            </a:pPr>
            <a:r>
              <a:rPr sz="1600">
                <a:solidFill>
                  <a:schemeClr val="tx1"/>
                </a:solidFill>
                <a:latin typeface="+mn-lt"/>
              </a:rPr>
              <a:t>Po zákroku jej musí zlikvidovat.</a:t>
            </a:r>
          </a:p>
          <a:p>
            <a:pPr marL="246888" indent="-246888">
              <a:spcAft>
                <a:spcPts val="690"/>
              </a:spcAft>
              <a:buFont typeface="Arial"/>
              <a:buChar char="•"/>
            </a:pPr>
            <a:r>
              <a:rPr sz="1600">
                <a:solidFill>
                  <a:schemeClr val="tx1"/>
                </a:solidFill>
                <a:latin typeface="+mn-lt"/>
              </a:rPr>
              <a:t>Použít obnovený katetr s označením CE je přestupek.</a:t>
            </a:r>
          </a:p>
        </p:txBody>
      </p:sp>
      <p:sp>
        <p:nvSpPr>
          <p:cNvPr id="13" name="TextBox 12"/>
          <p:cNvSpPr txBox="1"/>
          <p:nvPr/>
        </p:nvSpPr>
        <p:spPr>
          <a:xfrm>
            <a:off x="722376" y="5100869"/>
            <a:ext cx="10753344" cy="549875"/>
          </a:xfrm>
          <a:prstGeom prst="rect">
            <a:avLst/>
          </a:prstGeom>
          <a:noFill/>
        </p:spPr>
        <p:txBody>
          <a:bodyPr wrap="square" lIns="0" tIns="0" rIns="0" bIns="0" anchor="ctr">
            <a:noAutofit/>
          </a:bodyPr>
          <a:lstStyle/>
          <a:p>
            <a:pPr algn="ctr"/>
            <a:r>
              <a:rPr sz="2300" b="1" i="1">
                <a:solidFill>
                  <a:schemeClr val="accent2"/>
                </a:solidFill>
                <a:latin typeface="+mn-lt"/>
              </a:rPr>
              <a:t>Stejné nařízení MDR. Rozdíl je jen v národním právu.</a:t>
            </a:r>
          </a:p>
        </p:txBody>
      </p:sp>
      <p:sp>
        <p:nvSpPr>
          <p:cNvPr id="14" name="Zástupný symbol pro zápatí 1"/>
          <p:cNvSpPr>
            <a:spLocks noGrp="1"/>
          </p:cNvSpPr>
          <p:nvPr>
            <p:ph type="ftr" sz="quarter" idx="10"/>
          </p:nvPr>
        </p:nvSpPr>
        <p:spPr/>
        <p:txBody>
          <a:bodyPr/>
          <a:lstStyle>
            <a:lvl1pPr>
              <a:defRPr/>
            </a:lvl1pPr>
          </a:lstStyle>
          <a:p>
            <a:r>
              <a:rPr lang="cs-CZ"/>
              <a:t>Obnova prostředků pro jedno použití v EU</a:t>
            </a:r>
          </a:p>
        </p:txBody>
      </p:sp>
      <p:sp>
        <p:nvSpPr>
          <p:cNvPr id="15" name="Zástupný symbol pro číslo snímku 2"/>
          <p:cNvSpPr>
            <a:spLocks noGrp="1"/>
          </p:cNvSpPr>
          <p:nvPr>
            <p:ph type="sldNum" sz="quarter" idx="11"/>
          </p:nvPr>
        </p:nvSpPr>
        <p:spPr/>
        <p:txBody>
          <a:bodyPr/>
          <a:lstStyle>
            <a:lvl1pPr>
              <a:defRPr/>
            </a:lvl1pPr>
          </a:lstStyle>
          <a:p>
            <a:fld id="{D5441A00-61A3-4E03-9CAE-A4B6FC93B48D}" type="slidenum">
              <a:rPr lang="cs-CZ"/>
              <a:t>3</a:t>
            </a:fld>
            <a:endParaRPr lang="cs-CZ"/>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z="3200" dirty="0"/>
              <a:t>Osnova</a:t>
            </a:r>
            <a:endParaRPr sz="3200" dirty="0"/>
          </a:p>
        </p:txBody>
      </p:sp>
      <p:sp>
        <p:nvSpPr>
          <p:cNvPr id="3" name="číslo"/>
          <p:cNvSpPr/>
          <p:nvPr/>
        </p:nvSpPr>
        <p:spPr>
          <a:xfrm>
            <a:off x="745191" y="1801615"/>
            <a:ext cx="527880" cy="527880"/>
          </a:xfrm>
          <a:prstGeom prst="ellipse">
            <a:avLst/>
          </a:prstGeom>
          <a:solidFill>
            <a:schemeClr val="tx2"/>
          </a:solidFill>
          <a:ln>
            <a:noFill/>
          </a:ln>
        </p:spPr>
        <p:txBody>
          <a:bodyPr rtlCol="0" anchor="ctr"/>
          <a:lstStyle/>
          <a:p>
            <a:pPr algn="ctr"/>
            <a:endParaRPr/>
          </a:p>
        </p:txBody>
      </p:sp>
      <p:sp>
        <p:nvSpPr>
          <p:cNvPr id="4" name="TextBox 3"/>
          <p:cNvSpPr txBox="1"/>
          <p:nvPr/>
        </p:nvSpPr>
        <p:spPr>
          <a:xfrm>
            <a:off x="745191" y="1801615"/>
            <a:ext cx="527880" cy="527880"/>
          </a:xfrm>
          <a:prstGeom prst="rect">
            <a:avLst/>
          </a:prstGeom>
          <a:noFill/>
        </p:spPr>
        <p:txBody>
          <a:bodyPr wrap="square" lIns="0" tIns="0" rIns="0" bIns="0" anchor="ctr">
            <a:noAutofit/>
          </a:bodyPr>
          <a:lstStyle/>
          <a:p>
            <a:pPr algn="ctr"/>
            <a:r>
              <a:rPr sz="1850" b="1">
                <a:solidFill>
                  <a:schemeClr val="bg1"/>
                </a:solidFill>
                <a:latin typeface="+mn-lt"/>
              </a:rPr>
              <a:t>1</a:t>
            </a:r>
          </a:p>
        </p:txBody>
      </p:sp>
      <p:sp>
        <p:nvSpPr>
          <p:cNvPr id="5" name="TextBox 4"/>
          <p:cNvSpPr txBox="1"/>
          <p:nvPr/>
        </p:nvSpPr>
        <p:spPr>
          <a:xfrm>
            <a:off x="1558747" y="1746627"/>
            <a:ext cx="4480560" cy="637855"/>
          </a:xfrm>
          <a:prstGeom prst="rect">
            <a:avLst/>
          </a:prstGeom>
          <a:noFill/>
        </p:spPr>
        <p:txBody>
          <a:bodyPr wrap="square" lIns="0" tIns="0" rIns="0" bIns="0" anchor="ctr">
            <a:noAutofit/>
          </a:bodyPr>
          <a:lstStyle/>
          <a:p>
            <a:r>
              <a:rPr sz="2050" b="1">
                <a:solidFill>
                  <a:schemeClr val="tx2"/>
                </a:solidFill>
                <a:latin typeface="+mn-lt"/>
              </a:rPr>
              <a:t>Právní rámec</a:t>
            </a:r>
          </a:p>
        </p:txBody>
      </p:sp>
      <p:sp>
        <p:nvSpPr>
          <p:cNvPr id="6" name="TextBox 5"/>
          <p:cNvSpPr txBox="1"/>
          <p:nvPr/>
        </p:nvSpPr>
        <p:spPr>
          <a:xfrm>
            <a:off x="6158788" y="1746627"/>
            <a:ext cx="5316931" cy="637855"/>
          </a:xfrm>
          <a:prstGeom prst="rect">
            <a:avLst/>
          </a:prstGeom>
          <a:noFill/>
        </p:spPr>
        <p:txBody>
          <a:bodyPr wrap="square" lIns="0" tIns="0" rIns="0" bIns="0" anchor="ctr">
            <a:noAutofit/>
          </a:bodyPr>
          <a:lstStyle/>
          <a:p>
            <a:r>
              <a:rPr sz="1600">
                <a:solidFill>
                  <a:srgbClr val="3C3C3C"/>
                </a:solidFill>
                <a:latin typeface="+mn-lt"/>
              </a:rPr>
              <a:t>Definice, článek 17 MDR, společné specifikace, německý model</a:t>
            </a:r>
          </a:p>
        </p:txBody>
      </p:sp>
      <p:sp>
        <p:nvSpPr>
          <p:cNvPr id="7" name="číslo"/>
          <p:cNvSpPr/>
          <p:nvPr/>
        </p:nvSpPr>
        <p:spPr>
          <a:xfrm>
            <a:off x="745191" y="2593436"/>
            <a:ext cx="527880" cy="527880"/>
          </a:xfrm>
          <a:prstGeom prst="ellipse">
            <a:avLst/>
          </a:prstGeom>
          <a:solidFill>
            <a:schemeClr val="tx2"/>
          </a:solidFill>
          <a:ln>
            <a:noFill/>
          </a:ln>
        </p:spPr>
        <p:txBody>
          <a:bodyPr rtlCol="0" anchor="ctr"/>
          <a:lstStyle/>
          <a:p>
            <a:pPr algn="ctr"/>
            <a:endParaRPr/>
          </a:p>
        </p:txBody>
      </p:sp>
      <p:sp>
        <p:nvSpPr>
          <p:cNvPr id="8" name="TextBox 7"/>
          <p:cNvSpPr txBox="1"/>
          <p:nvPr/>
        </p:nvSpPr>
        <p:spPr>
          <a:xfrm>
            <a:off x="745191" y="2593436"/>
            <a:ext cx="527880" cy="527880"/>
          </a:xfrm>
          <a:prstGeom prst="rect">
            <a:avLst/>
          </a:prstGeom>
          <a:noFill/>
        </p:spPr>
        <p:txBody>
          <a:bodyPr wrap="square" lIns="0" tIns="0" rIns="0" bIns="0" anchor="ctr">
            <a:noAutofit/>
          </a:bodyPr>
          <a:lstStyle/>
          <a:p>
            <a:pPr algn="ctr"/>
            <a:r>
              <a:rPr sz="1850" b="1">
                <a:solidFill>
                  <a:schemeClr val="bg1"/>
                </a:solidFill>
                <a:latin typeface="+mn-lt"/>
              </a:rPr>
              <a:t>2</a:t>
            </a:r>
          </a:p>
        </p:txBody>
      </p:sp>
      <p:sp>
        <p:nvSpPr>
          <p:cNvPr id="9" name="TextBox 8"/>
          <p:cNvSpPr txBox="1"/>
          <p:nvPr/>
        </p:nvSpPr>
        <p:spPr>
          <a:xfrm>
            <a:off x="1558747" y="2538448"/>
            <a:ext cx="4480560" cy="637855"/>
          </a:xfrm>
          <a:prstGeom prst="rect">
            <a:avLst/>
          </a:prstGeom>
          <a:noFill/>
        </p:spPr>
        <p:txBody>
          <a:bodyPr wrap="square" lIns="0" tIns="0" rIns="0" bIns="0" anchor="ctr">
            <a:noAutofit/>
          </a:bodyPr>
          <a:lstStyle/>
          <a:p>
            <a:r>
              <a:rPr sz="2050" b="1">
                <a:solidFill>
                  <a:schemeClr val="tx2"/>
                </a:solidFill>
                <a:latin typeface="+mn-lt"/>
              </a:rPr>
              <a:t>Praxe a data</a:t>
            </a:r>
          </a:p>
        </p:txBody>
      </p:sp>
      <p:sp>
        <p:nvSpPr>
          <p:cNvPr id="10" name="TextBox 9"/>
          <p:cNvSpPr txBox="1"/>
          <p:nvPr/>
        </p:nvSpPr>
        <p:spPr>
          <a:xfrm>
            <a:off x="6158788" y="2538448"/>
            <a:ext cx="5316931" cy="637855"/>
          </a:xfrm>
          <a:prstGeom prst="rect">
            <a:avLst/>
          </a:prstGeom>
          <a:noFill/>
        </p:spPr>
        <p:txBody>
          <a:bodyPr wrap="square" lIns="0" tIns="0" rIns="0" bIns="0" anchor="ctr">
            <a:noAutofit/>
          </a:bodyPr>
          <a:lstStyle/>
          <a:p>
            <a:r>
              <a:rPr sz="1600">
                <a:solidFill>
                  <a:srgbClr val="3C3C3C"/>
                </a:solidFill>
                <a:latin typeface="+mn-lt"/>
              </a:rPr>
              <a:t>Co se obnovuje, proč vázne certifikace, přínosy a rizika</a:t>
            </a:r>
          </a:p>
        </p:txBody>
      </p:sp>
      <p:sp>
        <p:nvSpPr>
          <p:cNvPr id="11" name="číslo"/>
          <p:cNvSpPr/>
          <p:nvPr/>
        </p:nvSpPr>
        <p:spPr>
          <a:xfrm>
            <a:off x="745191" y="3385257"/>
            <a:ext cx="527880" cy="527880"/>
          </a:xfrm>
          <a:prstGeom prst="ellipse">
            <a:avLst/>
          </a:prstGeom>
          <a:solidFill>
            <a:schemeClr val="tx2"/>
          </a:solidFill>
          <a:ln>
            <a:noFill/>
          </a:ln>
        </p:spPr>
        <p:txBody>
          <a:bodyPr rtlCol="0" anchor="ctr"/>
          <a:lstStyle/>
          <a:p>
            <a:pPr algn="ctr"/>
            <a:endParaRPr/>
          </a:p>
        </p:txBody>
      </p:sp>
      <p:sp>
        <p:nvSpPr>
          <p:cNvPr id="12" name="TextBox 11"/>
          <p:cNvSpPr txBox="1"/>
          <p:nvPr/>
        </p:nvSpPr>
        <p:spPr>
          <a:xfrm>
            <a:off x="745191" y="3385257"/>
            <a:ext cx="527880" cy="527880"/>
          </a:xfrm>
          <a:prstGeom prst="rect">
            <a:avLst/>
          </a:prstGeom>
          <a:noFill/>
        </p:spPr>
        <p:txBody>
          <a:bodyPr wrap="square" lIns="0" tIns="0" rIns="0" bIns="0" anchor="ctr">
            <a:noAutofit/>
          </a:bodyPr>
          <a:lstStyle/>
          <a:p>
            <a:pPr algn="ctr"/>
            <a:r>
              <a:rPr sz="1850" b="1">
                <a:solidFill>
                  <a:schemeClr val="bg1"/>
                </a:solidFill>
                <a:latin typeface="+mn-lt"/>
              </a:rPr>
              <a:t>3</a:t>
            </a:r>
          </a:p>
        </p:txBody>
      </p:sp>
      <p:sp>
        <p:nvSpPr>
          <p:cNvPr id="13" name="TextBox 12"/>
          <p:cNvSpPr txBox="1"/>
          <p:nvPr/>
        </p:nvSpPr>
        <p:spPr>
          <a:xfrm>
            <a:off x="1558747" y="3330269"/>
            <a:ext cx="4480560" cy="637855"/>
          </a:xfrm>
          <a:prstGeom prst="rect">
            <a:avLst/>
          </a:prstGeom>
          <a:noFill/>
        </p:spPr>
        <p:txBody>
          <a:bodyPr wrap="square" lIns="0" tIns="0" rIns="0" bIns="0" anchor="ctr">
            <a:noAutofit/>
          </a:bodyPr>
          <a:lstStyle/>
          <a:p>
            <a:r>
              <a:rPr sz="2050" b="1">
                <a:solidFill>
                  <a:schemeClr val="tx2"/>
                </a:solidFill>
                <a:latin typeface="+mn-lt"/>
              </a:rPr>
              <a:t>Evropa a Česko</a:t>
            </a:r>
          </a:p>
        </p:txBody>
      </p:sp>
      <p:sp>
        <p:nvSpPr>
          <p:cNvPr id="14" name="TextBox 13"/>
          <p:cNvSpPr txBox="1"/>
          <p:nvPr/>
        </p:nvSpPr>
        <p:spPr>
          <a:xfrm>
            <a:off x="6158788" y="3330269"/>
            <a:ext cx="5316931" cy="637855"/>
          </a:xfrm>
          <a:prstGeom prst="rect">
            <a:avLst/>
          </a:prstGeom>
          <a:noFill/>
        </p:spPr>
        <p:txBody>
          <a:bodyPr wrap="square" lIns="0" tIns="0" rIns="0" bIns="0" anchor="ctr">
            <a:noAutofit/>
          </a:bodyPr>
          <a:lstStyle/>
          <a:p>
            <a:r>
              <a:rPr sz="1600">
                <a:solidFill>
                  <a:srgbClr val="3C3C3C"/>
                </a:solidFill>
                <a:latin typeface="+mn-lt"/>
              </a:rPr>
              <a:t>Mapa států, Francie, informování pacienta, česká úprava a právo EU</a:t>
            </a:r>
          </a:p>
        </p:txBody>
      </p:sp>
      <p:sp>
        <p:nvSpPr>
          <p:cNvPr id="15" name="číslo"/>
          <p:cNvSpPr/>
          <p:nvPr/>
        </p:nvSpPr>
        <p:spPr>
          <a:xfrm>
            <a:off x="745191" y="4177078"/>
            <a:ext cx="527880" cy="527880"/>
          </a:xfrm>
          <a:prstGeom prst="ellipse">
            <a:avLst/>
          </a:prstGeom>
          <a:solidFill>
            <a:schemeClr val="accent2"/>
          </a:solidFill>
          <a:ln>
            <a:noFill/>
          </a:ln>
        </p:spPr>
        <p:txBody>
          <a:bodyPr rtlCol="0" anchor="ctr"/>
          <a:lstStyle/>
          <a:p>
            <a:pPr algn="ctr"/>
            <a:endParaRPr/>
          </a:p>
        </p:txBody>
      </p:sp>
      <p:sp>
        <p:nvSpPr>
          <p:cNvPr id="16" name="TextBox 15"/>
          <p:cNvSpPr txBox="1"/>
          <p:nvPr/>
        </p:nvSpPr>
        <p:spPr>
          <a:xfrm>
            <a:off x="745191" y="4177078"/>
            <a:ext cx="527880" cy="527880"/>
          </a:xfrm>
          <a:prstGeom prst="rect">
            <a:avLst/>
          </a:prstGeom>
          <a:noFill/>
        </p:spPr>
        <p:txBody>
          <a:bodyPr wrap="square" lIns="0" tIns="0" rIns="0" bIns="0" anchor="ctr">
            <a:noAutofit/>
          </a:bodyPr>
          <a:lstStyle/>
          <a:p>
            <a:pPr algn="ctr"/>
            <a:r>
              <a:rPr sz="1850" b="1">
                <a:solidFill>
                  <a:schemeClr val="bg1"/>
                </a:solidFill>
                <a:latin typeface="+mn-lt"/>
              </a:rPr>
              <a:t>4</a:t>
            </a:r>
          </a:p>
        </p:txBody>
      </p:sp>
      <p:sp>
        <p:nvSpPr>
          <p:cNvPr id="17" name="TextBox 16"/>
          <p:cNvSpPr txBox="1"/>
          <p:nvPr/>
        </p:nvSpPr>
        <p:spPr>
          <a:xfrm>
            <a:off x="1558747" y="4122090"/>
            <a:ext cx="4480560" cy="637855"/>
          </a:xfrm>
          <a:prstGeom prst="rect">
            <a:avLst/>
          </a:prstGeom>
          <a:noFill/>
        </p:spPr>
        <p:txBody>
          <a:bodyPr wrap="square" lIns="0" tIns="0" rIns="0" bIns="0" anchor="ctr">
            <a:noAutofit/>
          </a:bodyPr>
          <a:lstStyle/>
          <a:p>
            <a:r>
              <a:rPr sz="2050" b="1">
                <a:solidFill>
                  <a:schemeClr val="tx2"/>
                </a:solidFill>
                <a:latin typeface="+mn-lt"/>
              </a:rPr>
              <a:t>Turistika zdravotnického odpadu</a:t>
            </a:r>
          </a:p>
        </p:txBody>
      </p:sp>
      <p:sp>
        <p:nvSpPr>
          <p:cNvPr id="18" name="TextBox 17"/>
          <p:cNvSpPr txBox="1"/>
          <p:nvPr/>
        </p:nvSpPr>
        <p:spPr>
          <a:xfrm>
            <a:off x="6158788" y="4122090"/>
            <a:ext cx="5316931" cy="637855"/>
          </a:xfrm>
          <a:prstGeom prst="rect">
            <a:avLst/>
          </a:prstGeom>
          <a:noFill/>
        </p:spPr>
        <p:txBody>
          <a:bodyPr wrap="square" lIns="0" tIns="0" rIns="0" bIns="0" anchor="ctr">
            <a:noAutofit/>
          </a:bodyPr>
          <a:lstStyle/>
          <a:p>
            <a:r>
              <a:rPr sz="1600">
                <a:solidFill>
                  <a:srgbClr val="3C3C3C"/>
                </a:solidFill>
                <a:latin typeface="+mn-lt"/>
              </a:rPr>
              <a:t>Odpad, nebo zboží; kam použitý prostředek může odejít</a:t>
            </a:r>
          </a:p>
        </p:txBody>
      </p:sp>
      <p:sp>
        <p:nvSpPr>
          <p:cNvPr id="19" name="číslo"/>
          <p:cNvSpPr/>
          <p:nvPr/>
        </p:nvSpPr>
        <p:spPr>
          <a:xfrm>
            <a:off x="745191" y="4968899"/>
            <a:ext cx="527880" cy="527880"/>
          </a:xfrm>
          <a:prstGeom prst="ellipse">
            <a:avLst/>
          </a:prstGeom>
          <a:solidFill>
            <a:schemeClr val="tx2"/>
          </a:solidFill>
          <a:ln>
            <a:noFill/>
          </a:ln>
        </p:spPr>
        <p:txBody>
          <a:bodyPr rtlCol="0" anchor="ctr"/>
          <a:lstStyle/>
          <a:p>
            <a:pPr algn="ctr"/>
            <a:endParaRPr/>
          </a:p>
        </p:txBody>
      </p:sp>
      <p:sp>
        <p:nvSpPr>
          <p:cNvPr id="20" name="TextBox 19"/>
          <p:cNvSpPr txBox="1"/>
          <p:nvPr/>
        </p:nvSpPr>
        <p:spPr>
          <a:xfrm>
            <a:off x="745191" y="4968899"/>
            <a:ext cx="527880" cy="527880"/>
          </a:xfrm>
          <a:prstGeom prst="rect">
            <a:avLst/>
          </a:prstGeom>
          <a:noFill/>
        </p:spPr>
        <p:txBody>
          <a:bodyPr wrap="square" lIns="0" tIns="0" rIns="0" bIns="0" anchor="ctr">
            <a:noAutofit/>
          </a:bodyPr>
          <a:lstStyle/>
          <a:p>
            <a:pPr algn="ctr"/>
            <a:r>
              <a:rPr sz="1850" b="1">
                <a:solidFill>
                  <a:schemeClr val="bg1"/>
                </a:solidFill>
                <a:latin typeface="+mn-lt"/>
              </a:rPr>
              <a:t>5</a:t>
            </a:r>
          </a:p>
        </p:txBody>
      </p:sp>
      <p:sp>
        <p:nvSpPr>
          <p:cNvPr id="21" name="TextBox 20"/>
          <p:cNvSpPr txBox="1"/>
          <p:nvPr/>
        </p:nvSpPr>
        <p:spPr>
          <a:xfrm>
            <a:off x="1558747" y="4913911"/>
            <a:ext cx="4480560" cy="637855"/>
          </a:xfrm>
          <a:prstGeom prst="rect">
            <a:avLst/>
          </a:prstGeom>
          <a:noFill/>
        </p:spPr>
        <p:txBody>
          <a:bodyPr wrap="square" lIns="0" tIns="0" rIns="0" bIns="0" anchor="ctr">
            <a:noAutofit/>
          </a:bodyPr>
          <a:lstStyle/>
          <a:p>
            <a:r>
              <a:rPr lang="cs-CZ" sz="2050" b="1" dirty="0">
                <a:solidFill>
                  <a:schemeClr val="tx2"/>
                </a:solidFill>
                <a:latin typeface="+mn-lt"/>
              </a:rPr>
              <a:t>Pohled do budoucnosti</a:t>
            </a:r>
            <a:endParaRPr sz="2050" b="1" dirty="0">
              <a:solidFill>
                <a:schemeClr val="tx2"/>
              </a:solidFill>
              <a:latin typeface="+mn-lt"/>
            </a:endParaRPr>
          </a:p>
        </p:txBody>
      </p:sp>
      <p:sp>
        <p:nvSpPr>
          <p:cNvPr id="22" name="TextBox 21"/>
          <p:cNvSpPr txBox="1"/>
          <p:nvPr/>
        </p:nvSpPr>
        <p:spPr>
          <a:xfrm>
            <a:off x="6158788" y="4913911"/>
            <a:ext cx="5316931" cy="637855"/>
          </a:xfrm>
          <a:prstGeom prst="rect">
            <a:avLst/>
          </a:prstGeom>
          <a:noFill/>
        </p:spPr>
        <p:txBody>
          <a:bodyPr wrap="square" lIns="0" tIns="0" rIns="0" bIns="0" anchor="ctr">
            <a:noAutofit/>
          </a:bodyPr>
          <a:lstStyle/>
          <a:p>
            <a:r>
              <a:rPr sz="1600">
                <a:solidFill>
                  <a:srgbClr val="3C3C3C"/>
                </a:solidFill>
                <a:latin typeface="+mn-lt"/>
              </a:rPr>
              <a:t>Návrh Komise z prosince 2025 a dopady na sterilizace</a:t>
            </a:r>
          </a:p>
        </p:txBody>
      </p:sp>
      <p:sp>
        <p:nvSpPr>
          <p:cNvPr id="23" name="Zástupný symbol pro zápatí 1"/>
          <p:cNvSpPr>
            <a:spLocks noGrp="1"/>
          </p:cNvSpPr>
          <p:nvPr>
            <p:ph type="ftr" sz="quarter" idx="10"/>
          </p:nvPr>
        </p:nvSpPr>
        <p:spPr/>
        <p:txBody>
          <a:bodyPr/>
          <a:lstStyle>
            <a:lvl1pPr>
              <a:defRPr/>
            </a:lvl1pPr>
          </a:lstStyle>
          <a:p>
            <a:r>
              <a:rPr lang="cs-CZ"/>
              <a:t>Obnova prostředků pro jedno použití v EU</a:t>
            </a:r>
          </a:p>
        </p:txBody>
      </p:sp>
      <p:sp>
        <p:nvSpPr>
          <p:cNvPr id="24" name="Zástupný symbol pro číslo snímku 2"/>
          <p:cNvSpPr>
            <a:spLocks noGrp="1"/>
          </p:cNvSpPr>
          <p:nvPr>
            <p:ph type="sldNum" sz="quarter" idx="11"/>
          </p:nvPr>
        </p:nvSpPr>
        <p:spPr/>
        <p:txBody>
          <a:bodyPr/>
          <a:lstStyle>
            <a:lvl1pPr>
              <a:defRPr/>
            </a:lvl1pPr>
          </a:lstStyle>
          <a:p>
            <a:fld id="{B40DD51A-C5B4-4FD0-92B8-8DD6CB570DC2}" type="slidenum">
              <a:rPr lang="cs-CZ"/>
              <a:t>4</a:t>
            </a:fld>
            <a:endParaRPr lang="cs-CZ"/>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dirty="0" err="1"/>
              <a:t>Tři</a:t>
            </a:r>
            <a:r>
              <a:rPr sz="3200" dirty="0"/>
              <a:t> </a:t>
            </a:r>
            <a:r>
              <a:rPr sz="3200" dirty="0" err="1"/>
              <a:t>pojmy</a:t>
            </a:r>
            <a:r>
              <a:rPr sz="3200" dirty="0"/>
              <a:t>, </a:t>
            </a:r>
            <a:r>
              <a:rPr sz="3200" dirty="0" err="1"/>
              <a:t>které</a:t>
            </a:r>
            <a:r>
              <a:rPr sz="3200" dirty="0"/>
              <a:t> je </a:t>
            </a:r>
            <a:r>
              <a:rPr sz="3200" dirty="0" err="1"/>
              <a:t>třeba</a:t>
            </a:r>
            <a:r>
              <a:rPr sz="3200" dirty="0"/>
              <a:t> </a:t>
            </a:r>
            <a:r>
              <a:rPr sz="3200" dirty="0" err="1"/>
              <a:t>rozlišovat</a:t>
            </a:r>
            <a:r>
              <a:rPr lang="cs-CZ" sz="3200" dirty="0"/>
              <a:t> dle MDR</a:t>
            </a:r>
            <a:endParaRPr sz="3200" dirty="0"/>
          </a:p>
        </p:txBody>
      </p:sp>
      <p:sp>
        <p:nvSpPr>
          <p:cNvPr id="3" name="pojem 1"/>
          <p:cNvSpPr/>
          <p:nvPr/>
        </p:nvSpPr>
        <p:spPr>
          <a:xfrm>
            <a:off x="722376" y="1746627"/>
            <a:ext cx="3417173" cy="3244266"/>
          </a:xfrm>
          <a:prstGeom prst="roundRect">
            <a:avLst>
              <a:gd name="adj" fmla="val 2818"/>
            </a:avLst>
          </a:prstGeom>
          <a:solidFill>
            <a:schemeClr val="accent1">
              <a:lumMod val="10000"/>
              <a:lumOff val="90000"/>
            </a:schemeClr>
          </a:solidFill>
          <a:ln>
            <a:noFill/>
          </a:ln>
        </p:spPr>
        <p:txBody>
          <a:bodyPr rtlCol="0" anchor="ctr"/>
          <a:lstStyle/>
          <a:p>
            <a:pPr algn="ctr"/>
            <a:endParaRPr/>
          </a:p>
        </p:txBody>
      </p:sp>
      <p:sp>
        <p:nvSpPr>
          <p:cNvPr id="4" name="TextBox 3"/>
          <p:cNvSpPr txBox="1"/>
          <p:nvPr/>
        </p:nvSpPr>
        <p:spPr>
          <a:xfrm>
            <a:off x="985235" y="1944582"/>
            <a:ext cx="2927299" cy="681845"/>
          </a:xfrm>
          <a:prstGeom prst="rect">
            <a:avLst/>
          </a:prstGeom>
          <a:noFill/>
        </p:spPr>
        <p:txBody>
          <a:bodyPr wrap="square" lIns="0" tIns="0" rIns="0" bIns="0" anchor="b">
            <a:noAutofit/>
          </a:bodyPr>
          <a:lstStyle/>
          <a:p>
            <a:r>
              <a:rPr sz="1950" b="1">
                <a:solidFill>
                  <a:schemeClr val="tx2"/>
                </a:solidFill>
                <a:latin typeface="+mn-lt"/>
              </a:rPr>
              <a:t>Prostředek pro jedno použití</a:t>
            </a:r>
          </a:p>
        </p:txBody>
      </p:sp>
      <p:sp>
        <p:nvSpPr>
          <p:cNvPr id="5" name="TextBox 4"/>
          <p:cNvSpPr txBox="1"/>
          <p:nvPr/>
        </p:nvSpPr>
        <p:spPr>
          <a:xfrm>
            <a:off x="985235" y="2659421"/>
            <a:ext cx="2927299" cy="329925"/>
          </a:xfrm>
          <a:prstGeom prst="rect">
            <a:avLst/>
          </a:prstGeom>
          <a:noFill/>
        </p:spPr>
        <p:txBody>
          <a:bodyPr wrap="square" lIns="0" tIns="0" rIns="0" bIns="0" anchor="t">
            <a:noAutofit/>
          </a:bodyPr>
          <a:lstStyle/>
          <a:p>
            <a:r>
              <a:rPr sz="1400" i="1">
                <a:solidFill>
                  <a:schemeClr val="accent2"/>
                </a:solidFill>
                <a:latin typeface="+mn-lt"/>
              </a:rPr>
              <a:t>čl. 2 bod 8 MDR</a:t>
            </a:r>
          </a:p>
        </p:txBody>
      </p:sp>
      <p:sp>
        <p:nvSpPr>
          <p:cNvPr id="6" name="TextBox 5"/>
          <p:cNvSpPr txBox="1"/>
          <p:nvPr/>
        </p:nvSpPr>
        <p:spPr>
          <a:xfrm>
            <a:off x="985235" y="3066329"/>
            <a:ext cx="2927299" cy="1869577"/>
          </a:xfrm>
          <a:prstGeom prst="rect">
            <a:avLst/>
          </a:prstGeom>
          <a:noFill/>
        </p:spPr>
        <p:txBody>
          <a:bodyPr wrap="square" lIns="0" tIns="0" rIns="0" bIns="0" anchor="t">
            <a:noAutofit/>
          </a:bodyPr>
          <a:lstStyle/>
          <a:p>
            <a:r>
              <a:rPr sz="1550">
                <a:solidFill>
                  <a:schemeClr val="tx1"/>
                </a:solidFill>
                <a:latin typeface="+mn-lt"/>
              </a:rPr>
              <a:t>Prostředek určený k použití u jedné osoby během jediného zákroku.</a:t>
            </a:r>
          </a:p>
        </p:txBody>
      </p:sp>
      <p:sp>
        <p:nvSpPr>
          <p:cNvPr id="7" name="pojem 2"/>
          <p:cNvSpPr/>
          <p:nvPr/>
        </p:nvSpPr>
        <p:spPr>
          <a:xfrm>
            <a:off x="4390461" y="1746627"/>
            <a:ext cx="3417173" cy="3244266"/>
          </a:xfrm>
          <a:prstGeom prst="roundRect">
            <a:avLst>
              <a:gd name="adj" fmla="val 2818"/>
            </a:avLst>
          </a:prstGeom>
          <a:solidFill>
            <a:schemeClr val="tx2"/>
          </a:solidFill>
          <a:ln>
            <a:noFill/>
          </a:ln>
        </p:spPr>
        <p:txBody>
          <a:bodyPr rtlCol="0" anchor="ctr"/>
          <a:lstStyle/>
          <a:p>
            <a:pPr algn="ctr"/>
            <a:endParaRPr/>
          </a:p>
        </p:txBody>
      </p:sp>
      <p:sp>
        <p:nvSpPr>
          <p:cNvPr id="8" name="TextBox 7"/>
          <p:cNvSpPr txBox="1"/>
          <p:nvPr/>
        </p:nvSpPr>
        <p:spPr>
          <a:xfrm>
            <a:off x="4653320" y="1944582"/>
            <a:ext cx="2927299" cy="681845"/>
          </a:xfrm>
          <a:prstGeom prst="rect">
            <a:avLst/>
          </a:prstGeom>
          <a:noFill/>
        </p:spPr>
        <p:txBody>
          <a:bodyPr wrap="square" lIns="0" tIns="0" rIns="0" bIns="0" anchor="b">
            <a:noAutofit/>
          </a:bodyPr>
          <a:lstStyle/>
          <a:p>
            <a:r>
              <a:rPr sz="1950" b="1">
                <a:solidFill>
                  <a:schemeClr val="bg1"/>
                </a:solidFill>
                <a:latin typeface="+mn-lt"/>
              </a:rPr>
              <a:t>Obnova</a:t>
            </a:r>
          </a:p>
        </p:txBody>
      </p:sp>
      <p:sp>
        <p:nvSpPr>
          <p:cNvPr id="9" name="TextBox 8"/>
          <p:cNvSpPr txBox="1"/>
          <p:nvPr/>
        </p:nvSpPr>
        <p:spPr>
          <a:xfrm>
            <a:off x="4653320" y="2659421"/>
            <a:ext cx="2927299" cy="329925"/>
          </a:xfrm>
          <a:prstGeom prst="rect">
            <a:avLst/>
          </a:prstGeom>
          <a:noFill/>
        </p:spPr>
        <p:txBody>
          <a:bodyPr wrap="square" lIns="0" tIns="0" rIns="0" bIns="0" anchor="t">
            <a:noAutofit/>
          </a:bodyPr>
          <a:lstStyle/>
          <a:p>
            <a:r>
              <a:rPr sz="1400" i="1">
                <a:solidFill>
                  <a:schemeClr val="accent1">
                    <a:lumMod val="25000"/>
                    <a:lumOff val="75000"/>
                  </a:schemeClr>
                </a:solidFill>
                <a:latin typeface="+mn-lt"/>
              </a:rPr>
              <a:t>čl. 2 bod 39 MDR</a:t>
            </a:r>
          </a:p>
        </p:txBody>
      </p:sp>
      <p:sp>
        <p:nvSpPr>
          <p:cNvPr id="10" name="TextBox 9"/>
          <p:cNvSpPr txBox="1"/>
          <p:nvPr/>
        </p:nvSpPr>
        <p:spPr>
          <a:xfrm>
            <a:off x="4653320" y="3066329"/>
            <a:ext cx="2927299" cy="1869577"/>
          </a:xfrm>
          <a:prstGeom prst="rect">
            <a:avLst/>
          </a:prstGeom>
          <a:noFill/>
        </p:spPr>
        <p:txBody>
          <a:bodyPr wrap="square" lIns="0" tIns="0" rIns="0" bIns="0" anchor="t">
            <a:noAutofit/>
          </a:bodyPr>
          <a:lstStyle/>
          <a:p>
            <a:r>
              <a:rPr sz="1550" dirty="0" err="1">
                <a:solidFill>
                  <a:schemeClr val="bg1"/>
                </a:solidFill>
                <a:latin typeface="+mn-lt"/>
              </a:rPr>
              <a:t>Proces</a:t>
            </a:r>
            <a:r>
              <a:rPr sz="1550" dirty="0">
                <a:solidFill>
                  <a:schemeClr val="bg1"/>
                </a:solidFill>
                <a:latin typeface="+mn-lt"/>
              </a:rPr>
              <a:t> </a:t>
            </a:r>
            <a:r>
              <a:rPr sz="1550" dirty="0" err="1">
                <a:solidFill>
                  <a:schemeClr val="bg1"/>
                </a:solidFill>
                <a:latin typeface="+mn-lt"/>
              </a:rPr>
              <a:t>na</a:t>
            </a:r>
            <a:r>
              <a:rPr sz="1550" dirty="0">
                <a:solidFill>
                  <a:schemeClr val="bg1"/>
                </a:solidFill>
                <a:latin typeface="+mn-lt"/>
              </a:rPr>
              <a:t> </a:t>
            </a:r>
            <a:r>
              <a:rPr sz="1550" dirty="0" err="1">
                <a:solidFill>
                  <a:schemeClr val="bg1"/>
                </a:solidFill>
                <a:latin typeface="+mn-lt"/>
              </a:rPr>
              <a:t>použitém</a:t>
            </a:r>
            <a:r>
              <a:rPr sz="1550" dirty="0">
                <a:solidFill>
                  <a:schemeClr val="bg1"/>
                </a:solidFill>
                <a:latin typeface="+mn-lt"/>
              </a:rPr>
              <a:t> </a:t>
            </a:r>
            <a:r>
              <a:rPr sz="1550" dirty="0" err="1">
                <a:solidFill>
                  <a:schemeClr val="bg1"/>
                </a:solidFill>
                <a:latin typeface="+mn-lt"/>
              </a:rPr>
              <a:t>prostředku</a:t>
            </a:r>
            <a:r>
              <a:rPr sz="1550" dirty="0">
                <a:solidFill>
                  <a:schemeClr val="bg1"/>
                </a:solidFill>
                <a:latin typeface="+mn-lt"/>
              </a:rPr>
              <a:t>, </a:t>
            </a:r>
            <a:r>
              <a:rPr sz="1550" dirty="0" err="1">
                <a:solidFill>
                  <a:schemeClr val="bg1"/>
                </a:solidFill>
                <a:latin typeface="+mn-lt"/>
              </a:rPr>
              <a:t>který</a:t>
            </a:r>
            <a:r>
              <a:rPr sz="1550" dirty="0">
                <a:solidFill>
                  <a:schemeClr val="bg1"/>
                </a:solidFill>
                <a:latin typeface="+mn-lt"/>
              </a:rPr>
              <a:t> </a:t>
            </a:r>
            <a:r>
              <a:rPr sz="1550" dirty="0" err="1">
                <a:solidFill>
                  <a:schemeClr val="bg1"/>
                </a:solidFill>
                <a:latin typeface="+mn-lt"/>
              </a:rPr>
              <a:t>umožní</a:t>
            </a:r>
            <a:r>
              <a:rPr sz="1550" dirty="0">
                <a:solidFill>
                  <a:schemeClr val="bg1"/>
                </a:solidFill>
                <a:latin typeface="+mn-lt"/>
              </a:rPr>
              <a:t> </a:t>
            </a:r>
            <a:r>
              <a:rPr sz="1550" dirty="0" err="1">
                <a:solidFill>
                  <a:schemeClr val="bg1"/>
                </a:solidFill>
                <a:latin typeface="+mn-lt"/>
              </a:rPr>
              <a:t>jeho</a:t>
            </a:r>
            <a:r>
              <a:rPr sz="1550" dirty="0">
                <a:solidFill>
                  <a:schemeClr val="bg1"/>
                </a:solidFill>
                <a:latin typeface="+mn-lt"/>
              </a:rPr>
              <a:t> </a:t>
            </a:r>
            <a:r>
              <a:rPr sz="1550" dirty="0" err="1">
                <a:solidFill>
                  <a:schemeClr val="bg1"/>
                </a:solidFill>
                <a:latin typeface="+mn-lt"/>
              </a:rPr>
              <a:t>bezpečné</a:t>
            </a:r>
            <a:r>
              <a:rPr sz="1550" dirty="0">
                <a:solidFill>
                  <a:schemeClr val="bg1"/>
                </a:solidFill>
                <a:latin typeface="+mn-lt"/>
              </a:rPr>
              <a:t> </a:t>
            </a:r>
            <a:r>
              <a:rPr sz="1550" dirty="0" err="1">
                <a:solidFill>
                  <a:schemeClr val="bg1"/>
                </a:solidFill>
                <a:latin typeface="+mn-lt"/>
              </a:rPr>
              <a:t>opakované</a:t>
            </a:r>
            <a:r>
              <a:rPr sz="1550" dirty="0">
                <a:solidFill>
                  <a:schemeClr val="bg1"/>
                </a:solidFill>
                <a:latin typeface="+mn-lt"/>
              </a:rPr>
              <a:t> </a:t>
            </a:r>
            <a:r>
              <a:rPr sz="1550" dirty="0" err="1">
                <a:solidFill>
                  <a:schemeClr val="bg1"/>
                </a:solidFill>
                <a:latin typeface="+mn-lt"/>
              </a:rPr>
              <a:t>použití</a:t>
            </a:r>
            <a:r>
              <a:rPr sz="1550" dirty="0">
                <a:solidFill>
                  <a:schemeClr val="bg1"/>
                </a:solidFill>
                <a:latin typeface="+mn-lt"/>
              </a:rPr>
              <a:t>: </a:t>
            </a:r>
            <a:r>
              <a:rPr sz="1550" dirty="0" err="1">
                <a:solidFill>
                  <a:schemeClr val="bg1"/>
                </a:solidFill>
                <a:latin typeface="+mn-lt"/>
              </a:rPr>
              <a:t>čištění</a:t>
            </a:r>
            <a:r>
              <a:rPr sz="1550" dirty="0">
                <a:solidFill>
                  <a:schemeClr val="bg1"/>
                </a:solidFill>
                <a:latin typeface="+mn-lt"/>
              </a:rPr>
              <a:t>, </a:t>
            </a:r>
            <a:r>
              <a:rPr sz="1550" dirty="0" err="1">
                <a:solidFill>
                  <a:schemeClr val="bg1"/>
                </a:solidFill>
                <a:latin typeface="+mn-lt"/>
              </a:rPr>
              <a:t>dezinfekce</a:t>
            </a:r>
            <a:r>
              <a:rPr sz="1550" dirty="0">
                <a:solidFill>
                  <a:schemeClr val="bg1"/>
                </a:solidFill>
                <a:latin typeface="+mn-lt"/>
              </a:rPr>
              <a:t>, </a:t>
            </a:r>
            <a:r>
              <a:rPr sz="1550" dirty="0" err="1">
                <a:solidFill>
                  <a:schemeClr val="bg1"/>
                </a:solidFill>
                <a:latin typeface="+mn-lt"/>
              </a:rPr>
              <a:t>sterilizace</a:t>
            </a:r>
            <a:r>
              <a:rPr sz="1550" dirty="0">
                <a:solidFill>
                  <a:schemeClr val="bg1"/>
                </a:solidFill>
                <a:latin typeface="+mn-lt"/>
              </a:rPr>
              <a:t> a </a:t>
            </a:r>
            <a:r>
              <a:rPr sz="1550" dirty="0" err="1">
                <a:solidFill>
                  <a:schemeClr val="bg1"/>
                </a:solidFill>
                <a:latin typeface="+mn-lt"/>
              </a:rPr>
              <a:t>související</a:t>
            </a:r>
            <a:r>
              <a:rPr sz="1550" dirty="0">
                <a:solidFill>
                  <a:schemeClr val="bg1"/>
                </a:solidFill>
                <a:latin typeface="+mn-lt"/>
              </a:rPr>
              <a:t> </a:t>
            </a:r>
            <a:r>
              <a:rPr sz="1550" dirty="0" err="1">
                <a:solidFill>
                  <a:schemeClr val="bg1"/>
                </a:solidFill>
                <a:latin typeface="+mn-lt"/>
              </a:rPr>
              <a:t>postupy</a:t>
            </a:r>
            <a:r>
              <a:rPr sz="1550" dirty="0">
                <a:solidFill>
                  <a:schemeClr val="bg1"/>
                </a:solidFill>
                <a:latin typeface="+mn-lt"/>
              </a:rPr>
              <a:t>, </a:t>
            </a:r>
            <a:r>
              <a:rPr sz="1550" dirty="0" err="1">
                <a:solidFill>
                  <a:schemeClr val="bg1"/>
                </a:solidFill>
                <a:latin typeface="+mn-lt"/>
              </a:rPr>
              <a:t>zkoušení</a:t>
            </a:r>
            <a:r>
              <a:rPr sz="1550" dirty="0">
                <a:solidFill>
                  <a:schemeClr val="bg1"/>
                </a:solidFill>
                <a:latin typeface="+mn-lt"/>
              </a:rPr>
              <a:t> a </a:t>
            </a:r>
            <a:r>
              <a:rPr sz="1550" dirty="0" err="1">
                <a:solidFill>
                  <a:schemeClr val="bg1"/>
                </a:solidFill>
                <a:latin typeface="+mn-lt"/>
              </a:rPr>
              <a:t>obnovení</a:t>
            </a:r>
            <a:r>
              <a:rPr sz="1550" dirty="0">
                <a:solidFill>
                  <a:schemeClr val="bg1"/>
                </a:solidFill>
                <a:latin typeface="+mn-lt"/>
              </a:rPr>
              <a:t> </a:t>
            </a:r>
            <a:r>
              <a:rPr sz="1550" dirty="0" err="1">
                <a:solidFill>
                  <a:schemeClr val="bg1"/>
                </a:solidFill>
                <a:latin typeface="+mn-lt"/>
              </a:rPr>
              <a:t>technické</a:t>
            </a:r>
            <a:r>
              <a:rPr sz="1550" dirty="0">
                <a:solidFill>
                  <a:schemeClr val="bg1"/>
                </a:solidFill>
                <a:latin typeface="+mn-lt"/>
              </a:rPr>
              <a:t> a </a:t>
            </a:r>
            <a:r>
              <a:rPr sz="1550" dirty="0" err="1">
                <a:solidFill>
                  <a:schemeClr val="bg1"/>
                </a:solidFill>
                <a:latin typeface="+mn-lt"/>
              </a:rPr>
              <a:t>funkční</a:t>
            </a:r>
            <a:r>
              <a:rPr sz="1550" dirty="0">
                <a:solidFill>
                  <a:schemeClr val="bg1"/>
                </a:solidFill>
                <a:latin typeface="+mn-lt"/>
              </a:rPr>
              <a:t> </a:t>
            </a:r>
            <a:r>
              <a:rPr sz="1550" dirty="0" err="1">
                <a:solidFill>
                  <a:schemeClr val="bg1"/>
                </a:solidFill>
                <a:latin typeface="+mn-lt"/>
              </a:rPr>
              <a:t>bezpečnosti</a:t>
            </a:r>
            <a:r>
              <a:rPr sz="1550" dirty="0">
                <a:solidFill>
                  <a:schemeClr val="bg1"/>
                </a:solidFill>
                <a:latin typeface="+mn-lt"/>
              </a:rPr>
              <a:t>.</a:t>
            </a:r>
          </a:p>
        </p:txBody>
      </p:sp>
      <p:sp>
        <p:nvSpPr>
          <p:cNvPr id="11" name="pojem 3"/>
          <p:cNvSpPr/>
          <p:nvPr/>
        </p:nvSpPr>
        <p:spPr>
          <a:xfrm>
            <a:off x="8058546" y="1746627"/>
            <a:ext cx="3417173" cy="3244266"/>
          </a:xfrm>
          <a:prstGeom prst="roundRect">
            <a:avLst>
              <a:gd name="adj" fmla="val 2818"/>
            </a:avLst>
          </a:prstGeom>
          <a:solidFill>
            <a:schemeClr val="accent1">
              <a:lumMod val="10000"/>
              <a:lumOff val="90000"/>
            </a:schemeClr>
          </a:solidFill>
          <a:ln>
            <a:noFill/>
          </a:ln>
        </p:spPr>
        <p:txBody>
          <a:bodyPr rtlCol="0" anchor="ctr"/>
          <a:lstStyle/>
          <a:p>
            <a:pPr algn="ctr"/>
            <a:endParaRPr/>
          </a:p>
        </p:txBody>
      </p:sp>
      <p:sp>
        <p:nvSpPr>
          <p:cNvPr id="12" name="TextBox 11"/>
          <p:cNvSpPr txBox="1"/>
          <p:nvPr/>
        </p:nvSpPr>
        <p:spPr>
          <a:xfrm>
            <a:off x="8321405" y="1944582"/>
            <a:ext cx="2927299" cy="681845"/>
          </a:xfrm>
          <a:prstGeom prst="rect">
            <a:avLst/>
          </a:prstGeom>
          <a:noFill/>
        </p:spPr>
        <p:txBody>
          <a:bodyPr wrap="square" lIns="0" tIns="0" rIns="0" bIns="0" anchor="b">
            <a:noAutofit/>
          </a:bodyPr>
          <a:lstStyle/>
          <a:p>
            <a:r>
              <a:rPr sz="1950" b="1">
                <a:solidFill>
                  <a:schemeClr val="tx2"/>
                </a:solidFill>
                <a:latin typeface="+mn-lt"/>
              </a:rPr>
              <a:t>Úplná renovace</a:t>
            </a:r>
          </a:p>
        </p:txBody>
      </p:sp>
      <p:sp>
        <p:nvSpPr>
          <p:cNvPr id="13" name="TextBox 12"/>
          <p:cNvSpPr txBox="1"/>
          <p:nvPr/>
        </p:nvSpPr>
        <p:spPr>
          <a:xfrm>
            <a:off x="8321405" y="2659421"/>
            <a:ext cx="2927299" cy="329925"/>
          </a:xfrm>
          <a:prstGeom prst="rect">
            <a:avLst/>
          </a:prstGeom>
          <a:noFill/>
        </p:spPr>
        <p:txBody>
          <a:bodyPr wrap="square" lIns="0" tIns="0" rIns="0" bIns="0" anchor="t">
            <a:noAutofit/>
          </a:bodyPr>
          <a:lstStyle/>
          <a:p>
            <a:r>
              <a:rPr sz="1400" i="1">
                <a:solidFill>
                  <a:schemeClr val="accent2"/>
                </a:solidFill>
                <a:latin typeface="+mn-lt"/>
              </a:rPr>
              <a:t>čl. 2 bod 31 MDR</a:t>
            </a:r>
          </a:p>
        </p:txBody>
      </p:sp>
      <p:sp>
        <p:nvSpPr>
          <p:cNvPr id="14" name="TextBox 13"/>
          <p:cNvSpPr txBox="1"/>
          <p:nvPr/>
        </p:nvSpPr>
        <p:spPr>
          <a:xfrm>
            <a:off x="8321405" y="3066329"/>
            <a:ext cx="2927299" cy="1869577"/>
          </a:xfrm>
          <a:prstGeom prst="rect">
            <a:avLst/>
          </a:prstGeom>
          <a:noFill/>
        </p:spPr>
        <p:txBody>
          <a:bodyPr wrap="square" lIns="0" tIns="0" rIns="0" bIns="0" anchor="t">
            <a:noAutofit/>
          </a:bodyPr>
          <a:lstStyle/>
          <a:p>
            <a:r>
              <a:rPr sz="1550" dirty="0" err="1">
                <a:solidFill>
                  <a:schemeClr val="tx1"/>
                </a:solidFill>
                <a:latin typeface="+mn-lt"/>
              </a:rPr>
              <a:t>Úplná</a:t>
            </a:r>
            <a:r>
              <a:rPr sz="1550" dirty="0">
                <a:solidFill>
                  <a:schemeClr val="tx1"/>
                </a:solidFill>
                <a:latin typeface="+mn-lt"/>
              </a:rPr>
              <a:t> </a:t>
            </a:r>
            <a:r>
              <a:rPr sz="1550" dirty="0" err="1">
                <a:solidFill>
                  <a:schemeClr val="tx1"/>
                </a:solidFill>
                <a:latin typeface="+mn-lt"/>
              </a:rPr>
              <a:t>přestavba</a:t>
            </a:r>
            <a:r>
              <a:rPr sz="1550" dirty="0">
                <a:solidFill>
                  <a:schemeClr val="tx1"/>
                </a:solidFill>
                <a:latin typeface="+mn-lt"/>
              </a:rPr>
              <a:t> </a:t>
            </a:r>
            <a:r>
              <a:rPr sz="1550" dirty="0" err="1">
                <a:solidFill>
                  <a:schemeClr val="tx1"/>
                </a:solidFill>
                <a:latin typeface="+mn-lt"/>
              </a:rPr>
              <a:t>prostředku</a:t>
            </a:r>
            <a:r>
              <a:rPr sz="1550" dirty="0">
                <a:solidFill>
                  <a:schemeClr val="tx1"/>
                </a:solidFill>
                <a:latin typeface="+mn-lt"/>
              </a:rPr>
              <a:t> </a:t>
            </a:r>
            <a:r>
              <a:rPr sz="1550" dirty="0" err="1">
                <a:solidFill>
                  <a:schemeClr val="tx1"/>
                </a:solidFill>
                <a:latin typeface="+mn-lt"/>
              </a:rPr>
              <a:t>již</a:t>
            </a:r>
            <a:r>
              <a:rPr sz="1550" dirty="0">
                <a:solidFill>
                  <a:schemeClr val="tx1"/>
                </a:solidFill>
                <a:latin typeface="+mn-lt"/>
              </a:rPr>
              <a:t> </a:t>
            </a:r>
            <a:r>
              <a:rPr sz="1550" dirty="0" err="1">
                <a:solidFill>
                  <a:schemeClr val="tx1"/>
                </a:solidFill>
                <a:latin typeface="+mn-lt"/>
              </a:rPr>
              <a:t>uvedeného</a:t>
            </a:r>
            <a:r>
              <a:rPr sz="1550" dirty="0">
                <a:solidFill>
                  <a:schemeClr val="tx1"/>
                </a:solidFill>
                <a:latin typeface="+mn-lt"/>
              </a:rPr>
              <a:t> </a:t>
            </a:r>
            <a:r>
              <a:rPr sz="1550" dirty="0" err="1">
                <a:solidFill>
                  <a:schemeClr val="tx1"/>
                </a:solidFill>
                <a:latin typeface="+mn-lt"/>
              </a:rPr>
              <a:t>na</a:t>
            </a:r>
            <a:r>
              <a:rPr sz="1550" dirty="0">
                <a:solidFill>
                  <a:schemeClr val="tx1"/>
                </a:solidFill>
                <a:latin typeface="+mn-lt"/>
              </a:rPr>
              <a:t> </a:t>
            </a:r>
            <a:r>
              <a:rPr sz="1550" dirty="0" err="1">
                <a:solidFill>
                  <a:schemeClr val="tx1"/>
                </a:solidFill>
                <a:latin typeface="+mn-lt"/>
              </a:rPr>
              <a:t>trh</a:t>
            </a:r>
            <a:r>
              <a:rPr sz="1550" dirty="0">
                <a:solidFill>
                  <a:schemeClr val="tx1"/>
                </a:solidFill>
                <a:latin typeface="+mn-lt"/>
              </a:rPr>
              <a:t> </a:t>
            </a:r>
            <a:r>
              <a:rPr sz="1550" dirty="0" err="1">
                <a:solidFill>
                  <a:schemeClr val="tx1"/>
                </a:solidFill>
                <a:latin typeface="+mn-lt"/>
              </a:rPr>
              <a:t>nebo</a:t>
            </a:r>
            <a:r>
              <a:rPr sz="1550" dirty="0">
                <a:solidFill>
                  <a:schemeClr val="tx1"/>
                </a:solidFill>
                <a:latin typeface="+mn-lt"/>
              </a:rPr>
              <a:t> </a:t>
            </a:r>
            <a:r>
              <a:rPr sz="1550" dirty="0" err="1">
                <a:solidFill>
                  <a:schemeClr val="tx1"/>
                </a:solidFill>
                <a:latin typeface="+mn-lt"/>
              </a:rPr>
              <a:t>výroba</a:t>
            </a:r>
            <a:r>
              <a:rPr sz="1550" dirty="0">
                <a:solidFill>
                  <a:schemeClr val="tx1"/>
                </a:solidFill>
                <a:latin typeface="+mn-lt"/>
              </a:rPr>
              <a:t> </a:t>
            </a:r>
            <a:r>
              <a:rPr sz="1550" dirty="0" err="1">
                <a:solidFill>
                  <a:schemeClr val="tx1"/>
                </a:solidFill>
                <a:latin typeface="+mn-lt"/>
              </a:rPr>
              <a:t>nového</a:t>
            </a:r>
            <a:r>
              <a:rPr sz="1550" dirty="0">
                <a:solidFill>
                  <a:schemeClr val="tx1"/>
                </a:solidFill>
                <a:latin typeface="+mn-lt"/>
              </a:rPr>
              <a:t> </a:t>
            </a:r>
            <a:r>
              <a:rPr sz="1550" dirty="0" err="1">
                <a:solidFill>
                  <a:schemeClr val="tx1"/>
                </a:solidFill>
                <a:latin typeface="+mn-lt"/>
              </a:rPr>
              <a:t>prostředku</a:t>
            </a:r>
            <a:r>
              <a:rPr sz="1550" dirty="0">
                <a:solidFill>
                  <a:schemeClr val="tx1"/>
                </a:solidFill>
                <a:latin typeface="+mn-lt"/>
              </a:rPr>
              <a:t> z </a:t>
            </a:r>
            <a:r>
              <a:rPr sz="1550" dirty="0" err="1">
                <a:solidFill>
                  <a:schemeClr val="tx1"/>
                </a:solidFill>
                <a:latin typeface="+mn-lt"/>
              </a:rPr>
              <a:t>použitých</a:t>
            </a:r>
            <a:r>
              <a:rPr sz="1550" dirty="0">
                <a:solidFill>
                  <a:schemeClr val="tx1"/>
                </a:solidFill>
                <a:latin typeface="+mn-lt"/>
              </a:rPr>
              <a:t> </a:t>
            </a:r>
            <a:r>
              <a:rPr sz="1550" dirty="0" err="1">
                <a:solidFill>
                  <a:schemeClr val="tx1"/>
                </a:solidFill>
                <a:latin typeface="+mn-lt"/>
              </a:rPr>
              <a:t>prostředků</a:t>
            </a:r>
            <a:r>
              <a:rPr sz="1550" dirty="0">
                <a:solidFill>
                  <a:schemeClr val="tx1"/>
                </a:solidFill>
                <a:latin typeface="+mn-lt"/>
              </a:rPr>
              <a:t>, </a:t>
            </a:r>
            <a:r>
              <a:rPr sz="1550" dirty="0" err="1">
                <a:solidFill>
                  <a:schemeClr val="tx1"/>
                </a:solidFill>
                <a:latin typeface="+mn-lt"/>
              </a:rPr>
              <a:t>spojená</a:t>
            </a:r>
            <a:r>
              <a:rPr sz="1550" dirty="0">
                <a:solidFill>
                  <a:schemeClr val="tx1"/>
                </a:solidFill>
                <a:latin typeface="+mn-lt"/>
              </a:rPr>
              <a:t> s </a:t>
            </a:r>
            <a:r>
              <a:rPr sz="1550" dirty="0" err="1">
                <a:solidFill>
                  <a:schemeClr val="tx1"/>
                </a:solidFill>
                <a:latin typeface="+mn-lt"/>
              </a:rPr>
              <a:t>přidělením</a:t>
            </a:r>
            <a:r>
              <a:rPr sz="1550" dirty="0">
                <a:solidFill>
                  <a:schemeClr val="tx1"/>
                </a:solidFill>
                <a:latin typeface="+mn-lt"/>
              </a:rPr>
              <a:t> </a:t>
            </a:r>
            <a:r>
              <a:rPr sz="1550" dirty="0" err="1">
                <a:solidFill>
                  <a:schemeClr val="tx1"/>
                </a:solidFill>
                <a:latin typeface="+mn-lt"/>
              </a:rPr>
              <a:t>nové</a:t>
            </a:r>
            <a:r>
              <a:rPr sz="1550" dirty="0">
                <a:solidFill>
                  <a:schemeClr val="tx1"/>
                </a:solidFill>
                <a:latin typeface="+mn-lt"/>
              </a:rPr>
              <a:t> </a:t>
            </a:r>
            <a:r>
              <a:rPr sz="1550" dirty="0" err="1">
                <a:solidFill>
                  <a:schemeClr val="tx1"/>
                </a:solidFill>
                <a:latin typeface="+mn-lt"/>
              </a:rPr>
              <a:t>životnosti</a:t>
            </a:r>
            <a:r>
              <a:rPr sz="1550" dirty="0">
                <a:solidFill>
                  <a:schemeClr val="tx1"/>
                </a:solidFill>
                <a:latin typeface="+mn-lt"/>
              </a:rPr>
              <a:t>.</a:t>
            </a:r>
          </a:p>
        </p:txBody>
      </p:sp>
      <p:sp>
        <p:nvSpPr>
          <p:cNvPr id="15" name="TextBox 14"/>
          <p:cNvSpPr txBox="1"/>
          <p:nvPr/>
        </p:nvSpPr>
        <p:spPr>
          <a:xfrm>
            <a:off x="722376" y="5177851"/>
            <a:ext cx="10753344" cy="494888"/>
          </a:xfrm>
          <a:prstGeom prst="rect">
            <a:avLst/>
          </a:prstGeom>
          <a:noFill/>
        </p:spPr>
        <p:txBody>
          <a:bodyPr wrap="square" lIns="0" tIns="0" rIns="0" bIns="0" anchor="ctr">
            <a:noAutofit/>
          </a:bodyPr>
          <a:lstStyle/>
          <a:p>
            <a:pPr algn="ctr"/>
            <a:r>
              <a:rPr sz="1950" b="1" i="1">
                <a:solidFill>
                  <a:schemeClr val="accent2"/>
                </a:solidFill>
                <a:latin typeface="+mn-lt"/>
              </a:rPr>
              <a:t>Jednorázovost je údaj výrobce o určeném účelu, ne fyzikální vlastnost prostředku.</a:t>
            </a:r>
          </a:p>
        </p:txBody>
      </p:sp>
      <p:sp>
        <p:nvSpPr>
          <p:cNvPr id="16" name="Zástupný symbol pro zápatí 1"/>
          <p:cNvSpPr>
            <a:spLocks noGrp="1"/>
          </p:cNvSpPr>
          <p:nvPr>
            <p:ph type="ftr" sz="quarter" idx="10"/>
          </p:nvPr>
        </p:nvSpPr>
        <p:spPr/>
        <p:txBody>
          <a:bodyPr/>
          <a:lstStyle>
            <a:lvl1pPr>
              <a:defRPr/>
            </a:lvl1pPr>
          </a:lstStyle>
          <a:p>
            <a:r>
              <a:rPr lang="cs-CZ"/>
              <a:t>Obnova prostředků pro jedno použití v EU</a:t>
            </a:r>
          </a:p>
        </p:txBody>
      </p:sp>
      <p:sp>
        <p:nvSpPr>
          <p:cNvPr id="17" name="Zástupný symbol pro číslo snímku 2"/>
          <p:cNvSpPr>
            <a:spLocks noGrp="1"/>
          </p:cNvSpPr>
          <p:nvPr>
            <p:ph type="sldNum" sz="quarter" idx="11"/>
          </p:nvPr>
        </p:nvSpPr>
        <p:spPr/>
        <p:txBody>
          <a:bodyPr/>
          <a:lstStyle>
            <a:lvl1pPr>
              <a:defRPr/>
            </a:lvl1pPr>
          </a:lstStyle>
          <a:p>
            <a:fld id="{61A0AC08-ADE5-4A56-8EFA-F0B01BA6E55B}" type="slidenum">
              <a:rPr lang="cs-CZ"/>
              <a:t>5</a:t>
            </a:fld>
            <a:endParaRPr lang="cs-CZ"/>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Obnovou vzniká nový výrobek s novým výrobcem</a:t>
            </a:r>
          </a:p>
        </p:txBody>
      </p:sp>
      <p:sp>
        <p:nvSpPr>
          <p:cNvPr id="3" name="definice"/>
          <p:cNvSpPr/>
          <p:nvPr/>
        </p:nvSpPr>
        <p:spPr>
          <a:xfrm>
            <a:off x="722376" y="1801615"/>
            <a:ext cx="4898745" cy="3849129"/>
          </a:xfrm>
          <a:prstGeom prst="roundRect">
            <a:avLst>
              <a:gd name="adj" fmla="val 2375"/>
            </a:avLst>
          </a:prstGeom>
          <a:solidFill>
            <a:schemeClr val="tx2"/>
          </a:solidFill>
          <a:ln>
            <a:noFill/>
          </a:ln>
        </p:spPr>
        <p:txBody>
          <a:bodyPr rtlCol="0" anchor="ctr"/>
          <a:lstStyle/>
          <a:p>
            <a:pPr algn="ctr"/>
            <a:endParaRPr/>
          </a:p>
        </p:txBody>
      </p:sp>
      <p:sp>
        <p:nvSpPr>
          <p:cNvPr id="4" name="TextBox 3"/>
          <p:cNvSpPr txBox="1"/>
          <p:nvPr/>
        </p:nvSpPr>
        <p:spPr>
          <a:xfrm>
            <a:off x="1080820" y="2076552"/>
            <a:ext cx="4181856" cy="439900"/>
          </a:xfrm>
          <a:prstGeom prst="rect">
            <a:avLst/>
          </a:prstGeom>
          <a:noFill/>
        </p:spPr>
        <p:txBody>
          <a:bodyPr wrap="square" lIns="0" tIns="0" rIns="0" bIns="0" anchor="t">
            <a:noAutofit/>
          </a:bodyPr>
          <a:lstStyle/>
          <a:p>
            <a:r>
              <a:rPr sz="1850" b="1">
                <a:solidFill>
                  <a:schemeClr val="accent1">
                    <a:lumMod val="25000"/>
                    <a:lumOff val="75000"/>
                  </a:schemeClr>
                </a:solidFill>
                <a:latin typeface="+mn-lt"/>
              </a:rPr>
              <a:t>Právní fikce</a:t>
            </a:r>
          </a:p>
        </p:txBody>
      </p:sp>
      <p:sp>
        <p:nvSpPr>
          <p:cNvPr id="5" name="TextBox 4"/>
          <p:cNvSpPr txBox="1"/>
          <p:nvPr/>
        </p:nvSpPr>
        <p:spPr>
          <a:xfrm>
            <a:off x="1080820" y="2626428"/>
            <a:ext cx="4181856" cy="2749378"/>
          </a:xfrm>
          <a:prstGeom prst="rect">
            <a:avLst/>
          </a:prstGeom>
          <a:noFill/>
        </p:spPr>
        <p:txBody>
          <a:bodyPr wrap="square" lIns="0" tIns="0" rIns="0" bIns="0" anchor="t">
            <a:noAutofit/>
          </a:bodyPr>
          <a:lstStyle/>
          <a:p>
            <a:r>
              <a:rPr sz="1850">
                <a:solidFill>
                  <a:schemeClr val="bg1"/>
                </a:solidFill>
                <a:latin typeface="+mn-lt"/>
              </a:rPr>
              <a:t>Fyzicky jde o tentýž katetr. Právo s ním zachází jako s novým výrobkem, stejně jako u úplné renovace (čl. 2 bod 31) nebo u změny určeného účelu (čl. 16 odst. 1).</a:t>
            </a:r>
          </a:p>
        </p:txBody>
      </p:sp>
      <p:sp>
        <p:nvSpPr>
          <p:cNvPr id="6" name="kruh ikony"/>
          <p:cNvSpPr/>
          <p:nvPr/>
        </p:nvSpPr>
        <p:spPr>
          <a:xfrm>
            <a:off x="6063073" y="1911590"/>
            <a:ext cx="549875" cy="549875"/>
          </a:xfrm>
          <a:prstGeom prst="ellipse">
            <a:avLst/>
          </a:prstGeom>
          <a:solidFill>
            <a:schemeClr val="tx2"/>
          </a:solidFill>
          <a:ln>
            <a:noFill/>
          </a:ln>
        </p:spPr>
        <p:txBody>
          <a:bodyPr rtlCol="0" anchor="ctr"/>
          <a:lstStyle/>
          <a:p>
            <a:pPr algn="ctr"/>
            <a:endParaRPr/>
          </a:p>
        </p:txBody>
      </p:sp>
      <p:pic>
        <p:nvPicPr>
          <p:cNvPr id="7" name="ikona" descr="image.png"/>
          <p:cNvPicPr>
            <a:picLocks noChangeAspect="1"/>
          </p:cNvPicPr>
          <p:nvPr/>
        </p:nvPicPr>
        <p:blipFill>
          <a:blip r:embed="rId3"/>
          <a:stretch>
            <a:fillRect/>
          </a:stretch>
        </p:blipFill>
        <p:spPr>
          <a:xfrm>
            <a:off x="6206041" y="2054557"/>
            <a:ext cx="263940" cy="263940"/>
          </a:xfrm>
          <a:prstGeom prst="rect">
            <a:avLst/>
          </a:prstGeom>
        </p:spPr>
      </p:pic>
      <p:sp>
        <p:nvSpPr>
          <p:cNvPr id="8" name="TextBox 7"/>
          <p:cNvSpPr txBox="1"/>
          <p:nvPr/>
        </p:nvSpPr>
        <p:spPr>
          <a:xfrm>
            <a:off x="6875678" y="1856602"/>
            <a:ext cx="4600041" cy="384912"/>
          </a:xfrm>
          <a:prstGeom prst="rect">
            <a:avLst/>
          </a:prstGeom>
          <a:noFill/>
        </p:spPr>
        <p:txBody>
          <a:bodyPr wrap="square" lIns="0" tIns="0" rIns="0" bIns="0" anchor="t">
            <a:noAutofit/>
          </a:bodyPr>
          <a:lstStyle/>
          <a:p>
            <a:r>
              <a:rPr sz="1850" b="1">
                <a:solidFill>
                  <a:schemeClr val="tx2"/>
                </a:solidFill>
                <a:latin typeface="+mn-lt"/>
              </a:rPr>
              <a:t>Zpracovatel je výrobce</a:t>
            </a:r>
          </a:p>
        </p:txBody>
      </p:sp>
      <p:sp>
        <p:nvSpPr>
          <p:cNvPr id="9" name="TextBox 8"/>
          <p:cNvSpPr txBox="1"/>
          <p:nvPr/>
        </p:nvSpPr>
        <p:spPr>
          <a:xfrm>
            <a:off x="6875678" y="2263510"/>
            <a:ext cx="4600041" cy="769825"/>
          </a:xfrm>
          <a:prstGeom prst="rect">
            <a:avLst/>
          </a:prstGeom>
          <a:noFill/>
        </p:spPr>
        <p:txBody>
          <a:bodyPr wrap="square" lIns="0" tIns="0" rIns="0" bIns="0" anchor="t">
            <a:noAutofit/>
          </a:bodyPr>
          <a:lstStyle/>
          <a:p>
            <a:r>
              <a:rPr sz="1600">
                <a:solidFill>
                  <a:schemeClr val="tx1"/>
                </a:solidFill>
                <a:latin typeface="+mn-lt"/>
              </a:rPr>
              <a:t>Nese povinnosti výrobce i odpovědnost za vadný výrobek (čl. 17 odst. 2).</a:t>
            </a:r>
          </a:p>
        </p:txBody>
      </p:sp>
      <p:sp>
        <p:nvSpPr>
          <p:cNvPr id="10" name="kruh ikony"/>
          <p:cNvSpPr/>
          <p:nvPr/>
        </p:nvSpPr>
        <p:spPr>
          <a:xfrm>
            <a:off x="6063073" y="3198299"/>
            <a:ext cx="549875" cy="549875"/>
          </a:xfrm>
          <a:prstGeom prst="ellipse">
            <a:avLst/>
          </a:prstGeom>
          <a:solidFill>
            <a:schemeClr val="tx2"/>
          </a:solidFill>
          <a:ln>
            <a:noFill/>
          </a:ln>
        </p:spPr>
        <p:txBody>
          <a:bodyPr rtlCol="0" anchor="ctr"/>
          <a:lstStyle/>
          <a:p>
            <a:pPr algn="ctr"/>
            <a:endParaRPr/>
          </a:p>
        </p:txBody>
      </p:sp>
      <p:pic>
        <p:nvPicPr>
          <p:cNvPr id="11" name="ikona" descr="image.png"/>
          <p:cNvPicPr>
            <a:picLocks noChangeAspect="1"/>
          </p:cNvPicPr>
          <p:nvPr/>
        </p:nvPicPr>
        <p:blipFill>
          <a:blip r:embed="rId4"/>
          <a:stretch>
            <a:fillRect/>
          </a:stretch>
        </p:blipFill>
        <p:spPr>
          <a:xfrm>
            <a:off x="6206041" y="3341267"/>
            <a:ext cx="263940" cy="263940"/>
          </a:xfrm>
          <a:prstGeom prst="rect">
            <a:avLst/>
          </a:prstGeom>
        </p:spPr>
      </p:pic>
      <p:sp>
        <p:nvSpPr>
          <p:cNvPr id="12" name="TextBox 11"/>
          <p:cNvSpPr txBox="1"/>
          <p:nvPr/>
        </p:nvSpPr>
        <p:spPr>
          <a:xfrm>
            <a:off x="6875678" y="3143311"/>
            <a:ext cx="4600041" cy="384912"/>
          </a:xfrm>
          <a:prstGeom prst="rect">
            <a:avLst/>
          </a:prstGeom>
          <a:noFill/>
        </p:spPr>
        <p:txBody>
          <a:bodyPr wrap="square" lIns="0" tIns="0" rIns="0" bIns="0" anchor="t">
            <a:noAutofit/>
          </a:bodyPr>
          <a:lstStyle/>
          <a:p>
            <a:r>
              <a:rPr sz="1850" b="1">
                <a:solidFill>
                  <a:schemeClr val="tx2"/>
                </a:solidFill>
                <a:latin typeface="+mn-lt"/>
              </a:rPr>
              <a:t>Posouzení shody podle třídy</a:t>
            </a:r>
          </a:p>
        </p:txBody>
      </p:sp>
      <p:sp>
        <p:nvSpPr>
          <p:cNvPr id="13" name="TextBox 12"/>
          <p:cNvSpPr txBox="1"/>
          <p:nvPr/>
        </p:nvSpPr>
        <p:spPr>
          <a:xfrm>
            <a:off x="6875678" y="3550219"/>
            <a:ext cx="4600041" cy="769825"/>
          </a:xfrm>
          <a:prstGeom prst="rect">
            <a:avLst/>
          </a:prstGeom>
          <a:noFill/>
        </p:spPr>
        <p:txBody>
          <a:bodyPr wrap="square" lIns="0" tIns="0" rIns="0" bIns="0" anchor="t">
            <a:noAutofit/>
          </a:bodyPr>
          <a:lstStyle/>
          <a:p>
            <a:r>
              <a:rPr sz="1600">
                <a:solidFill>
                  <a:schemeClr val="tx1"/>
                </a:solidFill>
                <a:latin typeface="+mn-lt"/>
              </a:rPr>
              <a:t>U třídy III s plnou účastí oznámeného subjektu; značka CE, UDI, prohlášení o shodě.</a:t>
            </a:r>
          </a:p>
        </p:txBody>
      </p:sp>
      <p:sp>
        <p:nvSpPr>
          <p:cNvPr id="14" name="kruh ikony"/>
          <p:cNvSpPr/>
          <p:nvPr/>
        </p:nvSpPr>
        <p:spPr>
          <a:xfrm>
            <a:off x="6063073" y="4485008"/>
            <a:ext cx="549875" cy="549875"/>
          </a:xfrm>
          <a:prstGeom prst="ellipse">
            <a:avLst/>
          </a:prstGeom>
          <a:solidFill>
            <a:schemeClr val="tx2"/>
          </a:solidFill>
          <a:ln>
            <a:noFill/>
          </a:ln>
        </p:spPr>
        <p:txBody>
          <a:bodyPr rtlCol="0" anchor="ctr"/>
          <a:lstStyle/>
          <a:p>
            <a:pPr algn="ctr"/>
            <a:endParaRPr/>
          </a:p>
        </p:txBody>
      </p:sp>
      <p:pic>
        <p:nvPicPr>
          <p:cNvPr id="15" name="ikona" descr="image.png"/>
          <p:cNvPicPr>
            <a:picLocks noChangeAspect="1"/>
          </p:cNvPicPr>
          <p:nvPr/>
        </p:nvPicPr>
        <p:blipFill>
          <a:blip r:embed="rId5"/>
          <a:stretch>
            <a:fillRect/>
          </a:stretch>
        </p:blipFill>
        <p:spPr>
          <a:xfrm>
            <a:off x="6206041" y="4627976"/>
            <a:ext cx="263940" cy="263940"/>
          </a:xfrm>
          <a:prstGeom prst="rect">
            <a:avLst/>
          </a:prstGeom>
        </p:spPr>
      </p:pic>
      <p:sp>
        <p:nvSpPr>
          <p:cNvPr id="16" name="TextBox 15"/>
          <p:cNvSpPr txBox="1"/>
          <p:nvPr/>
        </p:nvSpPr>
        <p:spPr>
          <a:xfrm>
            <a:off x="6875678" y="4430020"/>
            <a:ext cx="4600041" cy="384912"/>
          </a:xfrm>
          <a:prstGeom prst="rect">
            <a:avLst/>
          </a:prstGeom>
          <a:noFill/>
        </p:spPr>
        <p:txBody>
          <a:bodyPr wrap="square" lIns="0" tIns="0" rIns="0" bIns="0" anchor="t">
            <a:noAutofit/>
          </a:bodyPr>
          <a:lstStyle/>
          <a:p>
            <a:r>
              <a:rPr sz="1850" b="1">
                <a:solidFill>
                  <a:schemeClr val="tx2"/>
                </a:solidFill>
                <a:latin typeface="+mn-lt"/>
              </a:rPr>
              <a:t>Nové označení</a:t>
            </a:r>
          </a:p>
        </p:txBody>
      </p:sp>
      <p:sp>
        <p:nvSpPr>
          <p:cNvPr id="17" name="TextBox 16"/>
          <p:cNvSpPr txBox="1"/>
          <p:nvPr/>
        </p:nvSpPr>
        <p:spPr>
          <a:xfrm>
            <a:off x="6875678" y="4836928"/>
            <a:ext cx="4600041" cy="769825"/>
          </a:xfrm>
          <a:prstGeom prst="rect">
            <a:avLst/>
          </a:prstGeom>
          <a:noFill/>
        </p:spPr>
        <p:txBody>
          <a:bodyPr wrap="square" lIns="0" tIns="0" rIns="0" bIns="0" anchor="t">
            <a:noAutofit/>
          </a:bodyPr>
          <a:lstStyle/>
          <a:p>
            <a:r>
              <a:rPr sz="1600">
                <a:solidFill>
                  <a:schemeClr val="tx1"/>
                </a:solidFill>
                <a:latin typeface="+mn-lt"/>
              </a:rPr>
              <a:t>Na štítku zpracovatel; původní výrobce už jen v návodu k použití (čl. 17 odst. 8).</a:t>
            </a:r>
          </a:p>
        </p:txBody>
      </p:sp>
      <p:sp>
        <p:nvSpPr>
          <p:cNvPr id="18" name="Zástupný symbol pro zápatí 1"/>
          <p:cNvSpPr>
            <a:spLocks noGrp="1"/>
          </p:cNvSpPr>
          <p:nvPr>
            <p:ph type="ftr" sz="quarter" idx="10"/>
          </p:nvPr>
        </p:nvSpPr>
        <p:spPr/>
        <p:txBody>
          <a:bodyPr/>
          <a:lstStyle>
            <a:lvl1pPr>
              <a:defRPr/>
            </a:lvl1pPr>
          </a:lstStyle>
          <a:p>
            <a:r>
              <a:rPr lang="cs-CZ"/>
              <a:t>Obnova prostředků pro jedno použití v EU</a:t>
            </a:r>
          </a:p>
        </p:txBody>
      </p:sp>
      <p:sp>
        <p:nvSpPr>
          <p:cNvPr id="19" name="Zástupný symbol pro číslo snímku 2"/>
          <p:cNvSpPr>
            <a:spLocks noGrp="1"/>
          </p:cNvSpPr>
          <p:nvPr>
            <p:ph type="sldNum" sz="quarter" idx="11"/>
          </p:nvPr>
        </p:nvSpPr>
        <p:spPr/>
        <p:txBody>
          <a:bodyPr/>
          <a:lstStyle>
            <a:lvl1pPr>
              <a:defRPr/>
            </a:lvl1pPr>
          </a:lstStyle>
          <a:p>
            <a:fld id="{30566A10-3B82-4C7F-BBE2-6BE93F16798C}" type="slidenum">
              <a:rPr lang="cs-CZ"/>
              <a:t>6</a:t>
            </a:fld>
            <a:endParaRPr lang="cs-CZ"/>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Článek 17 MDR obsahuje čtyři režimy</a:t>
            </a:r>
          </a:p>
        </p:txBody>
      </p:sp>
      <p:sp>
        <p:nvSpPr>
          <p:cNvPr id="3" name="režim 1"/>
          <p:cNvSpPr/>
          <p:nvPr/>
        </p:nvSpPr>
        <p:spPr>
          <a:xfrm>
            <a:off x="722376" y="1746627"/>
            <a:ext cx="5257190" cy="1517656"/>
          </a:xfrm>
          <a:prstGeom prst="roundRect">
            <a:avLst>
              <a:gd name="adj" fmla="val 6025"/>
            </a:avLst>
          </a:prstGeom>
          <a:solidFill>
            <a:schemeClr val="accent1">
              <a:lumMod val="10000"/>
              <a:lumOff val="90000"/>
            </a:schemeClr>
          </a:solidFill>
          <a:ln>
            <a:noFill/>
          </a:ln>
        </p:spPr>
        <p:txBody>
          <a:bodyPr rtlCol="0" anchor="ctr"/>
          <a:lstStyle/>
          <a:p>
            <a:pPr algn="ctr"/>
            <a:endParaRPr/>
          </a:p>
        </p:txBody>
      </p:sp>
      <p:sp>
        <p:nvSpPr>
          <p:cNvPr id="4" name="číslo"/>
          <p:cNvSpPr/>
          <p:nvPr/>
        </p:nvSpPr>
        <p:spPr>
          <a:xfrm>
            <a:off x="1006625" y="1988572"/>
            <a:ext cx="494888" cy="494888"/>
          </a:xfrm>
          <a:prstGeom prst="ellipse">
            <a:avLst/>
          </a:prstGeom>
          <a:solidFill>
            <a:schemeClr val="accent2"/>
          </a:solidFill>
          <a:ln>
            <a:noFill/>
          </a:ln>
        </p:spPr>
        <p:txBody>
          <a:bodyPr rtlCol="0" anchor="ctr"/>
          <a:lstStyle/>
          <a:p>
            <a:pPr algn="ctr"/>
            <a:endParaRPr/>
          </a:p>
        </p:txBody>
      </p:sp>
      <p:sp>
        <p:nvSpPr>
          <p:cNvPr id="5" name="TextBox 4"/>
          <p:cNvSpPr txBox="1"/>
          <p:nvPr/>
        </p:nvSpPr>
        <p:spPr>
          <a:xfrm>
            <a:off x="1006625" y="1988572"/>
            <a:ext cx="494888" cy="494888"/>
          </a:xfrm>
          <a:prstGeom prst="rect">
            <a:avLst/>
          </a:prstGeom>
          <a:noFill/>
        </p:spPr>
        <p:txBody>
          <a:bodyPr wrap="square" lIns="0" tIns="0" rIns="0" bIns="0" anchor="ctr">
            <a:noAutofit/>
          </a:bodyPr>
          <a:lstStyle/>
          <a:p>
            <a:pPr algn="ctr"/>
            <a:r>
              <a:rPr sz="1850" b="1">
                <a:solidFill>
                  <a:schemeClr val="bg1"/>
                </a:solidFill>
                <a:latin typeface="+mn-lt"/>
              </a:rPr>
              <a:t>1</a:t>
            </a:r>
          </a:p>
        </p:txBody>
      </p:sp>
      <p:sp>
        <p:nvSpPr>
          <p:cNvPr id="6" name="TextBox 5"/>
          <p:cNvSpPr txBox="1"/>
          <p:nvPr/>
        </p:nvSpPr>
        <p:spPr>
          <a:xfrm>
            <a:off x="1737969" y="1966577"/>
            <a:ext cx="4002633" cy="439900"/>
          </a:xfrm>
          <a:prstGeom prst="rect">
            <a:avLst/>
          </a:prstGeom>
          <a:noFill/>
        </p:spPr>
        <p:txBody>
          <a:bodyPr wrap="square" lIns="0" tIns="0" rIns="0" bIns="0" anchor="t">
            <a:noAutofit/>
          </a:bodyPr>
          <a:lstStyle/>
          <a:p>
            <a:r>
              <a:rPr sz="1950" b="1" dirty="0" err="1">
                <a:solidFill>
                  <a:schemeClr val="tx2"/>
                </a:solidFill>
                <a:latin typeface="+mn-lt"/>
              </a:rPr>
              <a:t>Výchozí</a:t>
            </a:r>
            <a:r>
              <a:rPr sz="1950" b="1" dirty="0">
                <a:solidFill>
                  <a:schemeClr val="tx2"/>
                </a:solidFill>
                <a:latin typeface="+mn-lt"/>
              </a:rPr>
              <a:t> </a:t>
            </a:r>
            <a:r>
              <a:rPr lang="cs-CZ" sz="1950" b="1" dirty="0">
                <a:solidFill>
                  <a:schemeClr val="tx2"/>
                </a:solidFill>
                <a:latin typeface="+mn-lt"/>
              </a:rPr>
              <a:t>režim - </a:t>
            </a:r>
            <a:r>
              <a:rPr sz="1950" b="1" dirty="0" err="1">
                <a:solidFill>
                  <a:schemeClr val="tx2"/>
                </a:solidFill>
                <a:latin typeface="+mn-lt"/>
              </a:rPr>
              <a:t>zákaz</a:t>
            </a:r>
            <a:endParaRPr sz="1950" b="1" dirty="0">
              <a:solidFill>
                <a:schemeClr val="tx2"/>
              </a:solidFill>
              <a:latin typeface="+mn-lt"/>
            </a:endParaRPr>
          </a:p>
        </p:txBody>
      </p:sp>
      <p:sp>
        <p:nvSpPr>
          <p:cNvPr id="7" name="TextBox 6"/>
          <p:cNvSpPr txBox="1"/>
          <p:nvPr/>
        </p:nvSpPr>
        <p:spPr>
          <a:xfrm>
            <a:off x="1737969" y="2428473"/>
            <a:ext cx="4002633" cy="769825"/>
          </a:xfrm>
          <a:prstGeom prst="rect">
            <a:avLst/>
          </a:prstGeom>
          <a:noFill/>
        </p:spPr>
        <p:txBody>
          <a:bodyPr wrap="square" lIns="0" tIns="0" rIns="0" bIns="0" anchor="t">
            <a:noAutofit/>
          </a:bodyPr>
          <a:lstStyle/>
          <a:p>
            <a:r>
              <a:rPr sz="1600">
                <a:solidFill>
                  <a:schemeClr val="tx1"/>
                </a:solidFill>
                <a:latin typeface="+mn-lt"/>
              </a:rPr>
              <a:t>Odst. 1: obnova jen tam, kde ji povolí národní právo. Mlčení státu znamená zákaz.</a:t>
            </a:r>
          </a:p>
        </p:txBody>
      </p:sp>
      <p:sp>
        <p:nvSpPr>
          <p:cNvPr id="8" name="režim 2"/>
          <p:cNvSpPr/>
          <p:nvPr/>
        </p:nvSpPr>
        <p:spPr>
          <a:xfrm>
            <a:off x="6218529" y="1746627"/>
            <a:ext cx="5257190" cy="1517656"/>
          </a:xfrm>
          <a:prstGeom prst="roundRect">
            <a:avLst>
              <a:gd name="adj" fmla="val 6025"/>
            </a:avLst>
          </a:prstGeom>
          <a:solidFill>
            <a:schemeClr val="accent1">
              <a:lumMod val="10000"/>
              <a:lumOff val="90000"/>
            </a:schemeClr>
          </a:solidFill>
          <a:ln>
            <a:noFill/>
          </a:ln>
        </p:spPr>
        <p:txBody>
          <a:bodyPr rtlCol="0" anchor="ctr"/>
          <a:lstStyle/>
          <a:p>
            <a:pPr algn="ctr"/>
            <a:endParaRPr/>
          </a:p>
        </p:txBody>
      </p:sp>
      <p:sp>
        <p:nvSpPr>
          <p:cNvPr id="9" name="číslo"/>
          <p:cNvSpPr/>
          <p:nvPr/>
        </p:nvSpPr>
        <p:spPr>
          <a:xfrm>
            <a:off x="6502778" y="1988572"/>
            <a:ext cx="494888" cy="494888"/>
          </a:xfrm>
          <a:prstGeom prst="ellipse">
            <a:avLst/>
          </a:prstGeom>
          <a:solidFill>
            <a:schemeClr val="tx2"/>
          </a:solidFill>
          <a:ln>
            <a:noFill/>
          </a:ln>
        </p:spPr>
        <p:txBody>
          <a:bodyPr rtlCol="0" anchor="ctr"/>
          <a:lstStyle/>
          <a:p>
            <a:pPr algn="ctr"/>
            <a:endParaRPr/>
          </a:p>
        </p:txBody>
      </p:sp>
      <p:sp>
        <p:nvSpPr>
          <p:cNvPr id="10" name="TextBox 9"/>
          <p:cNvSpPr txBox="1"/>
          <p:nvPr/>
        </p:nvSpPr>
        <p:spPr>
          <a:xfrm>
            <a:off x="6502778" y="1988572"/>
            <a:ext cx="494888" cy="494888"/>
          </a:xfrm>
          <a:prstGeom prst="rect">
            <a:avLst/>
          </a:prstGeom>
          <a:noFill/>
        </p:spPr>
        <p:txBody>
          <a:bodyPr wrap="square" lIns="0" tIns="0" rIns="0" bIns="0" anchor="ctr">
            <a:noAutofit/>
          </a:bodyPr>
          <a:lstStyle/>
          <a:p>
            <a:pPr algn="ctr"/>
            <a:r>
              <a:rPr sz="1850" b="1">
                <a:solidFill>
                  <a:schemeClr val="bg1"/>
                </a:solidFill>
                <a:latin typeface="+mn-lt"/>
              </a:rPr>
              <a:t>2</a:t>
            </a:r>
          </a:p>
        </p:txBody>
      </p:sp>
      <p:sp>
        <p:nvSpPr>
          <p:cNvPr id="11" name="TextBox 10"/>
          <p:cNvSpPr txBox="1"/>
          <p:nvPr/>
        </p:nvSpPr>
        <p:spPr>
          <a:xfrm>
            <a:off x="7234123" y="1966577"/>
            <a:ext cx="4002633" cy="439900"/>
          </a:xfrm>
          <a:prstGeom prst="rect">
            <a:avLst/>
          </a:prstGeom>
          <a:noFill/>
        </p:spPr>
        <p:txBody>
          <a:bodyPr wrap="square" lIns="0" tIns="0" rIns="0" bIns="0" anchor="t">
            <a:noAutofit/>
          </a:bodyPr>
          <a:lstStyle/>
          <a:p>
            <a:r>
              <a:rPr lang="cs-CZ" sz="1950" b="1" dirty="0">
                <a:solidFill>
                  <a:schemeClr val="tx2"/>
                </a:solidFill>
                <a:latin typeface="+mn-lt"/>
              </a:rPr>
              <a:t>O</a:t>
            </a:r>
            <a:r>
              <a:rPr sz="1950" b="1" dirty="0" err="1">
                <a:solidFill>
                  <a:schemeClr val="tx2"/>
                </a:solidFill>
                <a:latin typeface="+mn-lt"/>
              </a:rPr>
              <a:t>bnova</a:t>
            </a:r>
            <a:r>
              <a:rPr lang="cs-CZ" sz="1950" b="1" dirty="0">
                <a:solidFill>
                  <a:schemeClr val="tx2"/>
                </a:solidFill>
                <a:latin typeface="+mn-lt"/>
              </a:rPr>
              <a:t> externím dodavatelem</a:t>
            </a:r>
            <a:endParaRPr sz="1950" b="1" dirty="0">
              <a:solidFill>
                <a:schemeClr val="tx2"/>
              </a:solidFill>
              <a:latin typeface="+mn-lt"/>
            </a:endParaRPr>
          </a:p>
        </p:txBody>
      </p:sp>
      <p:sp>
        <p:nvSpPr>
          <p:cNvPr id="12" name="TextBox 11"/>
          <p:cNvSpPr txBox="1"/>
          <p:nvPr/>
        </p:nvSpPr>
        <p:spPr>
          <a:xfrm>
            <a:off x="7234123" y="2428473"/>
            <a:ext cx="4002633" cy="769825"/>
          </a:xfrm>
          <a:prstGeom prst="rect">
            <a:avLst/>
          </a:prstGeom>
          <a:noFill/>
        </p:spPr>
        <p:txBody>
          <a:bodyPr wrap="square" lIns="0" tIns="0" rIns="0" bIns="0" anchor="t">
            <a:noAutofit/>
          </a:bodyPr>
          <a:lstStyle/>
          <a:p>
            <a:r>
              <a:rPr sz="1600" dirty="0" err="1">
                <a:solidFill>
                  <a:schemeClr val="tx1"/>
                </a:solidFill>
                <a:latin typeface="+mn-lt"/>
              </a:rPr>
              <a:t>Odst</a:t>
            </a:r>
            <a:r>
              <a:rPr sz="1600" dirty="0">
                <a:solidFill>
                  <a:schemeClr val="tx1"/>
                </a:solidFill>
                <a:latin typeface="+mn-lt"/>
              </a:rPr>
              <a:t>. 2: </a:t>
            </a:r>
            <a:r>
              <a:rPr sz="1600" dirty="0" err="1">
                <a:solidFill>
                  <a:schemeClr val="tx1"/>
                </a:solidFill>
                <a:latin typeface="+mn-lt"/>
              </a:rPr>
              <a:t>zpracovatel</a:t>
            </a:r>
            <a:r>
              <a:rPr sz="1600" dirty="0">
                <a:solidFill>
                  <a:schemeClr val="tx1"/>
                </a:solidFill>
                <a:latin typeface="+mn-lt"/>
              </a:rPr>
              <a:t> </a:t>
            </a:r>
            <a:r>
              <a:rPr sz="1600" dirty="0" err="1">
                <a:solidFill>
                  <a:schemeClr val="tx1"/>
                </a:solidFill>
                <a:latin typeface="+mn-lt"/>
              </a:rPr>
              <a:t>jako</a:t>
            </a:r>
            <a:r>
              <a:rPr sz="1600" dirty="0">
                <a:solidFill>
                  <a:schemeClr val="tx1"/>
                </a:solidFill>
                <a:latin typeface="+mn-lt"/>
              </a:rPr>
              <a:t> </a:t>
            </a:r>
            <a:r>
              <a:rPr sz="1600" dirty="0" err="1">
                <a:solidFill>
                  <a:schemeClr val="tx1"/>
                </a:solidFill>
                <a:latin typeface="+mn-lt"/>
              </a:rPr>
              <a:t>výrobce</a:t>
            </a:r>
            <a:r>
              <a:rPr sz="1600" dirty="0">
                <a:solidFill>
                  <a:schemeClr val="tx1"/>
                </a:solidFill>
                <a:latin typeface="+mn-lt"/>
              </a:rPr>
              <a:t> </a:t>
            </a:r>
            <a:r>
              <a:rPr sz="1600" dirty="0" err="1">
                <a:solidFill>
                  <a:schemeClr val="tx1"/>
                </a:solidFill>
                <a:latin typeface="+mn-lt"/>
              </a:rPr>
              <a:t>uvádí</a:t>
            </a:r>
            <a:r>
              <a:rPr sz="1600" dirty="0">
                <a:solidFill>
                  <a:schemeClr val="tx1"/>
                </a:solidFill>
                <a:latin typeface="+mn-lt"/>
              </a:rPr>
              <a:t> </a:t>
            </a:r>
            <a:r>
              <a:rPr sz="1600" dirty="0" err="1">
                <a:solidFill>
                  <a:schemeClr val="tx1"/>
                </a:solidFill>
                <a:latin typeface="+mn-lt"/>
              </a:rPr>
              <a:t>obnovený</a:t>
            </a:r>
            <a:r>
              <a:rPr sz="1600" dirty="0">
                <a:solidFill>
                  <a:schemeClr val="tx1"/>
                </a:solidFill>
                <a:latin typeface="+mn-lt"/>
              </a:rPr>
              <a:t> </a:t>
            </a:r>
            <a:r>
              <a:rPr sz="1600" dirty="0" err="1">
                <a:solidFill>
                  <a:schemeClr val="tx1"/>
                </a:solidFill>
                <a:latin typeface="+mn-lt"/>
              </a:rPr>
              <a:t>prostředek</a:t>
            </a:r>
            <a:r>
              <a:rPr sz="1600" dirty="0">
                <a:solidFill>
                  <a:schemeClr val="tx1"/>
                </a:solidFill>
                <a:latin typeface="+mn-lt"/>
              </a:rPr>
              <a:t> s </a:t>
            </a:r>
            <a:r>
              <a:rPr sz="1600" dirty="0" err="1">
                <a:solidFill>
                  <a:schemeClr val="tx1"/>
                </a:solidFill>
                <a:latin typeface="+mn-lt"/>
              </a:rPr>
              <a:t>označením</a:t>
            </a:r>
            <a:r>
              <a:rPr sz="1600" dirty="0">
                <a:solidFill>
                  <a:schemeClr val="tx1"/>
                </a:solidFill>
                <a:latin typeface="+mn-lt"/>
              </a:rPr>
              <a:t> CE </a:t>
            </a:r>
            <a:r>
              <a:rPr sz="1600" dirty="0" err="1">
                <a:solidFill>
                  <a:schemeClr val="tx1"/>
                </a:solidFill>
                <a:latin typeface="+mn-lt"/>
              </a:rPr>
              <a:t>na</a:t>
            </a:r>
            <a:r>
              <a:rPr sz="1600" dirty="0">
                <a:solidFill>
                  <a:schemeClr val="tx1"/>
                </a:solidFill>
                <a:latin typeface="+mn-lt"/>
              </a:rPr>
              <a:t> </a:t>
            </a:r>
            <a:r>
              <a:rPr sz="1600" dirty="0" err="1">
                <a:solidFill>
                  <a:schemeClr val="tx1"/>
                </a:solidFill>
                <a:latin typeface="+mn-lt"/>
              </a:rPr>
              <a:t>trh</a:t>
            </a:r>
            <a:r>
              <a:rPr sz="1600" dirty="0">
                <a:solidFill>
                  <a:schemeClr val="tx1"/>
                </a:solidFill>
                <a:latin typeface="+mn-lt"/>
              </a:rPr>
              <a:t>.</a:t>
            </a:r>
          </a:p>
        </p:txBody>
      </p:sp>
      <p:sp>
        <p:nvSpPr>
          <p:cNvPr id="13" name="režim 3"/>
          <p:cNvSpPr/>
          <p:nvPr/>
        </p:nvSpPr>
        <p:spPr>
          <a:xfrm>
            <a:off x="722376" y="3451242"/>
            <a:ext cx="5257190" cy="1517656"/>
          </a:xfrm>
          <a:prstGeom prst="roundRect">
            <a:avLst>
              <a:gd name="adj" fmla="val 6025"/>
            </a:avLst>
          </a:prstGeom>
          <a:solidFill>
            <a:schemeClr val="accent1">
              <a:lumMod val="10000"/>
              <a:lumOff val="90000"/>
            </a:schemeClr>
          </a:solidFill>
          <a:ln>
            <a:noFill/>
          </a:ln>
        </p:spPr>
        <p:txBody>
          <a:bodyPr rtlCol="0" anchor="ctr"/>
          <a:lstStyle/>
          <a:p>
            <a:pPr algn="ctr"/>
            <a:endParaRPr/>
          </a:p>
        </p:txBody>
      </p:sp>
      <p:sp>
        <p:nvSpPr>
          <p:cNvPr id="14" name="číslo"/>
          <p:cNvSpPr/>
          <p:nvPr/>
        </p:nvSpPr>
        <p:spPr>
          <a:xfrm>
            <a:off x="1006625" y="3693187"/>
            <a:ext cx="494888" cy="494888"/>
          </a:xfrm>
          <a:prstGeom prst="ellipse">
            <a:avLst/>
          </a:prstGeom>
          <a:solidFill>
            <a:schemeClr val="tx2"/>
          </a:solidFill>
          <a:ln>
            <a:noFill/>
          </a:ln>
        </p:spPr>
        <p:txBody>
          <a:bodyPr rtlCol="0" anchor="ctr"/>
          <a:lstStyle/>
          <a:p>
            <a:pPr algn="ctr"/>
            <a:endParaRPr/>
          </a:p>
        </p:txBody>
      </p:sp>
      <p:sp>
        <p:nvSpPr>
          <p:cNvPr id="15" name="TextBox 14"/>
          <p:cNvSpPr txBox="1"/>
          <p:nvPr/>
        </p:nvSpPr>
        <p:spPr>
          <a:xfrm>
            <a:off x="1006625" y="3693187"/>
            <a:ext cx="494888" cy="494888"/>
          </a:xfrm>
          <a:prstGeom prst="rect">
            <a:avLst/>
          </a:prstGeom>
          <a:noFill/>
        </p:spPr>
        <p:txBody>
          <a:bodyPr wrap="square" lIns="0" tIns="0" rIns="0" bIns="0" anchor="ctr">
            <a:noAutofit/>
          </a:bodyPr>
          <a:lstStyle/>
          <a:p>
            <a:pPr algn="ctr"/>
            <a:r>
              <a:rPr sz="1850" b="1">
                <a:solidFill>
                  <a:schemeClr val="bg1"/>
                </a:solidFill>
                <a:latin typeface="+mn-lt"/>
              </a:rPr>
              <a:t>3</a:t>
            </a:r>
          </a:p>
        </p:txBody>
      </p:sp>
      <p:sp>
        <p:nvSpPr>
          <p:cNvPr id="16" name="TextBox 15"/>
          <p:cNvSpPr txBox="1"/>
          <p:nvPr/>
        </p:nvSpPr>
        <p:spPr>
          <a:xfrm>
            <a:off x="1737969" y="3671192"/>
            <a:ext cx="4002633" cy="439900"/>
          </a:xfrm>
          <a:prstGeom prst="rect">
            <a:avLst/>
          </a:prstGeom>
          <a:noFill/>
        </p:spPr>
        <p:txBody>
          <a:bodyPr wrap="square" lIns="0" tIns="0" rIns="0" bIns="0" anchor="t">
            <a:noAutofit/>
          </a:bodyPr>
          <a:lstStyle/>
          <a:p>
            <a:r>
              <a:rPr sz="1950" b="1">
                <a:solidFill>
                  <a:schemeClr val="tx2"/>
                </a:solidFill>
                <a:latin typeface="+mn-lt"/>
              </a:rPr>
              <a:t>Obnova v nemocnici</a:t>
            </a:r>
          </a:p>
        </p:txBody>
      </p:sp>
      <p:sp>
        <p:nvSpPr>
          <p:cNvPr id="17" name="TextBox 16"/>
          <p:cNvSpPr txBox="1"/>
          <p:nvPr/>
        </p:nvSpPr>
        <p:spPr>
          <a:xfrm>
            <a:off x="1737969" y="4133087"/>
            <a:ext cx="4002633" cy="769825"/>
          </a:xfrm>
          <a:prstGeom prst="rect">
            <a:avLst/>
          </a:prstGeom>
          <a:noFill/>
        </p:spPr>
        <p:txBody>
          <a:bodyPr wrap="square" lIns="0" tIns="0" rIns="0" bIns="0" anchor="t">
            <a:noAutofit/>
          </a:bodyPr>
          <a:lstStyle/>
          <a:p>
            <a:r>
              <a:rPr sz="1600" dirty="0" err="1">
                <a:solidFill>
                  <a:schemeClr val="tx1"/>
                </a:solidFill>
                <a:latin typeface="+mn-lt"/>
              </a:rPr>
              <a:t>Odst</a:t>
            </a:r>
            <a:r>
              <a:rPr sz="1600" dirty="0">
                <a:solidFill>
                  <a:schemeClr val="tx1"/>
                </a:solidFill>
                <a:latin typeface="+mn-lt"/>
              </a:rPr>
              <a:t>. 3: </a:t>
            </a:r>
            <a:r>
              <a:rPr sz="1600" dirty="0" err="1">
                <a:solidFill>
                  <a:schemeClr val="tx1"/>
                </a:solidFill>
                <a:latin typeface="+mn-lt"/>
              </a:rPr>
              <a:t>obnova</a:t>
            </a:r>
            <a:r>
              <a:rPr sz="1600" dirty="0">
                <a:solidFill>
                  <a:schemeClr val="tx1"/>
                </a:solidFill>
                <a:latin typeface="+mn-lt"/>
              </a:rPr>
              <a:t> a </a:t>
            </a:r>
            <a:r>
              <a:rPr sz="1600" dirty="0" err="1">
                <a:solidFill>
                  <a:schemeClr val="tx1"/>
                </a:solidFill>
                <a:latin typeface="+mn-lt"/>
              </a:rPr>
              <a:t>použití</a:t>
            </a:r>
            <a:r>
              <a:rPr sz="1600" dirty="0">
                <a:solidFill>
                  <a:schemeClr val="tx1"/>
                </a:solidFill>
                <a:latin typeface="+mn-lt"/>
              </a:rPr>
              <a:t> </a:t>
            </a:r>
            <a:r>
              <a:rPr sz="1600" dirty="0" err="1">
                <a:solidFill>
                  <a:schemeClr val="tx1"/>
                </a:solidFill>
                <a:latin typeface="+mn-lt"/>
              </a:rPr>
              <a:t>uvnitř</a:t>
            </a:r>
            <a:r>
              <a:rPr sz="1600" dirty="0">
                <a:solidFill>
                  <a:schemeClr val="tx1"/>
                </a:solidFill>
                <a:latin typeface="+mn-lt"/>
              </a:rPr>
              <a:t> </a:t>
            </a:r>
            <a:r>
              <a:rPr sz="1600" dirty="0" err="1">
                <a:solidFill>
                  <a:schemeClr val="tx1"/>
                </a:solidFill>
                <a:latin typeface="+mn-lt"/>
              </a:rPr>
              <a:t>zdravotnického</a:t>
            </a:r>
            <a:r>
              <a:rPr sz="1600" dirty="0">
                <a:solidFill>
                  <a:schemeClr val="tx1"/>
                </a:solidFill>
                <a:latin typeface="+mn-lt"/>
              </a:rPr>
              <a:t> </a:t>
            </a:r>
            <a:r>
              <a:rPr sz="1600" dirty="0" err="1">
                <a:solidFill>
                  <a:schemeClr val="tx1"/>
                </a:solidFill>
                <a:latin typeface="+mn-lt"/>
              </a:rPr>
              <a:t>zařízení</a:t>
            </a:r>
            <a:r>
              <a:rPr sz="1600" dirty="0">
                <a:solidFill>
                  <a:schemeClr val="tx1"/>
                </a:solidFill>
                <a:latin typeface="+mn-lt"/>
              </a:rPr>
              <a:t> </a:t>
            </a:r>
            <a:r>
              <a:rPr sz="1600" dirty="0" err="1">
                <a:solidFill>
                  <a:schemeClr val="tx1"/>
                </a:solidFill>
                <a:latin typeface="+mn-lt"/>
              </a:rPr>
              <a:t>podle</a:t>
            </a:r>
            <a:r>
              <a:rPr sz="1600" dirty="0">
                <a:solidFill>
                  <a:schemeClr val="tx1"/>
                </a:solidFill>
                <a:latin typeface="+mn-lt"/>
              </a:rPr>
              <a:t> </a:t>
            </a:r>
            <a:r>
              <a:rPr sz="1600" dirty="0" err="1">
                <a:solidFill>
                  <a:schemeClr val="tx1"/>
                </a:solidFill>
                <a:latin typeface="+mn-lt"/>
              </a:rPr>
              <a:t>společných</a:t>
            </a:r>
            <a:r>
              <a:rPr sz="1600" dirty="0">
                <a:solidFill>
                  <a:schemeClr val="tx1"/>
                </a:solidFill>
                <a:latin typeface="+mn-lt"/>
              </a:rPr>
              <a:t> </a:t>
            </a:r>
            <a:r>
              <a:rPr sz="1600" dirty="0" err="1">
                <a:solidFill>
                  <a:schemeClr val="tx1"/>
                </a:solidFill>
                <a:latin typeface="+mn-lt"/>
              </a:rPr>
              <a:t>specifikací</a:t>
            </a:r>
            <a:r>
              <a:rPr sz="1600" dirty="0">
                <a:solidFill>
                  <a:schemeClr val="tx1"/>
                </a:solidFill>
                <a:latin typeface="+mn-lt"/>
              </a:rPr>
              <a:t>.</a:t>
            </a:r>
          </a:p>
        </p:txBody>
      </p:sp>
      <p:sp>
        <p:nvSpPr>
          <p:cNvPr id="18" name="režim 4"/>
          <p:cNvSpPr/>
          <p:nvPr/>
        </p:nvSpPr>
        <p:spPr>
          <a:xfrm>
            <a:off x="6218529" y="3451242"/>
            <a:ext cx="5257190" cy="1517656"/>
          </a:xfrm>
          <a:prstGeom prst="roundRect">
            <a:avLst>
              <a:gd name="adj" fmla="val 6025"/>
            </a:avLst>
          </a:prstGeom>
          <a:solidFill>
            <a:schemeClr val="accent1">
              <a:lumMod val="10000"/>
              <a:lumOff val="90000"/>
            </a:schemeClr>
          </a:solidFill>
          <a:ln>
            <a:noFill/>
          </a:ln>
        </p:spPr>
        <p:txBody>
          <a:bodyPr rtlCol="0" anchor="ctr"/>
          <a:lstStyle/>
          <a:p>
            <a:pPr algn="ctr"/>
            <a:endParaRPr/>
          </a:p>
        </p:txBody>
      </p:sp>
      <p:sp>
        <p:nvSpPr>
          <p:cNvPr id="19" name="číslo"/>
          <p:cNvSpPr/>
          <p:nvPr/>
        </p:nvSpPr>
        <p:spPr>
          <a:xfrm>
            <a:off x="6502778" y="3693187"/>
            <a:ext cx="494888" cy="494888"/>
          </a:xfrm>
          <a:prstGeom prst="ellipse">
            <a:avLst/>
          </a:prstGeom>
          <a:solidFill>
            <a:schemeClr val="tx2"/>
          </a:solidFill>
          <a:ln>
            <a:noFill/>
          </a:ln>
        </p:spPr>
        <p:txBody>
          <a:bodyPr rtlCol="0" anchor="ctr"/>
          <a:lstStyle/>
          <a:p>
            <a:pPr algn="ctr"/>
            <a:endParaRPr/>
          </a:p>
        </p:txBody>
      </p:sp>
      <p:sp>
        <p:nvSpPr>
          <p:cNvPr id="20" name="TextBox 19"/>
          <p:cNvSpPr txBox="1"/>
          <p:nvPr/>
        </p:nvSpPr>
        <p:spPr>
          <a:xfrm>
            <a:off x="6502778" y="3693187"/>
            <a:ext cx="494888" cy="494888"/>
          </a:xfrm>
          <a:prstGeom prst="rect">
            <a:avLst/>
          </a:prstGeom>
          <a:noFill/>
        </p:spPr>
        <p:txBody>
          <a:bodyPr wrap="square" lIns="0" tIns="0" rIns="0" bIns="0" anchor="ctr">
            <a:noAutofit/>
          </a:bodyPr>
          <a:lstStyle/>
          <a:p>
            <a:pPr algn="ctr"/>
            <a:r>
              <a:rPr sz="1850" b="1">
                <a:solidFill>
                  <a:schemeClr val="bg1"/>
                </a:solidFill>
                <a:latin typeface="+mn-lt"/>
              </a:rPr>
              <a:t>4</a:t>
            </a:r>
          </a:p>
        </p:txBody>
      </p:sp>
      <p:sp>
        <p:nvSpPr>
          <p:cNvPr id="21" name="TextBox 20"/>
          <p:cNvSpPr txBox="1"/>
          <p:nvPr/>
        </p:nvSpPr>
        <p:spPr>
          <a:xfrm>
            <a:off x="7234123" y="3671192"/>
            <a:ext cx="4002633" cy="439900"/>
          </a:xfrm>
          <a:prstGeom prst="rect">
            <a:avLst/>
          </a:prstGeom>
          <a:noFill/>
        </p:spPr>
        <p:txBody>
          <a:bodyPr wrap="square" lIns="0" tIns="0" rIns="0" bIns="0" anchor="t">
            <a:noAutofit/>
          </a:bodyPr>
          <a:lstStyle/>
          <a:p>
            <a:r>
              <a:rPr sz="1950" b="1">
                <a:solidFill>
                  <a:schemeClr val="tx2"/>
                </a:solidFill>
                <a:latin typeface="+mn-lt"/>
              </a:rPr>
              <a:t>Uzavřená smyčka</a:t>
            </a:r>
          </a:p>
        </p:txBody>
      </p:sp>
      <p:sp>
        <p:nvSpPr>
          <p:cNvPr id="22" name="TextBox 21"/>
          <p:cNvSpPr txBox="1"/>
          <p:nvPr/>
        </p:nvSpPr>
        <p:spPr>
          <a:xfrm>
            <a:off x="7234123" y="4133087"/>
            <a:ext cx="4002633" cy="769825"/>
          </a:xfrm>
          <a:prstGeom prst="rect">
            <a:avLst/>
          </a:prstGeom>
          <a:noFill/>
        </p:spPr>
        <p:txBody>
          <a:bodyPr wrap="square" lIns="0" tIns="0" rIns="0" bIns="0" anchor="t">
            <a:noAutofit/>
          </a:bodyPr>
          <a:lstStyle/>
          <a:p>
            <a:r>
              <a:rPr sz="1600" dirty="0" err="1">
                <a:solidFill>
                  <a:schemeClr val="tx1"/>
                </a:solidFill>
                <a:latin typeface="+mn-lt"/>
              </a:rPr>
              <a:t>Odst</a:t>
            </a:r>
            <a:r>
              <a:rPr sz="1600" dirty="0">
                <a:solidFill>
                  <a:schemeClr val="tx1"/>
                </a:solidFill>
                <a:latin typeface="+mn-lt"/>
              </a:rPr>
              <a:t>. 4: </a:t>
            </a:r>
            <a:r>
              <a:rPr sz="1600" dirty="0" err="1">
                <a:solidFill>
                  <a:schemeClr val="tx1"/>
                </a:solidFill>
                <a:latin typeface="+mn-lt"/>
              </a:rPr>
              <a:t>externí</a:t>
            </a:r>
            <a:r>
              <a:rPr sz="1600" dirty="0">
                <a:solidFill>
                  <a:schemeClr val="tx1"/>
                </a:solidFill>
                <a:latin typeface="+mn-lt"/>
              </a:rPr>
              <a:t> </a:t>
            </a:r>
            <a:r>
              <a:rPr sz="1600" dirty="0" err="1">
                <a:solidFill>
                  <a:schemeClr val="tx1"/>
                </a:solidFill>
                <a:latin typeface="+mn-lt"/>
              </a:rPr>
              <a:t>zpracovatel</a:t>
            </a:r>
            <a:r>
              <a:rPr sz="1600" dirty="0">
                <a:solidFill>
                  <a:schemeClr val="tx1"/>
                </a:solidFill>
                <a:latin typeface="+mn-lt"/>
              </a:rPr>
              <a:t> </a:t>
            </a:r>
            <a:r>
              <a:rPr sz="1600" dirty="0" err="1">
                <a:solidFill>
                  <a:schemeClr val="tx1"/>
                </a:solidFill>
                <a:latin typeface="+mn-lt"/>
              </a:rPr>
              <a:t>obnoví</a:t>
            </a:r>
            <a:r>
              <a:rPr sz="1600" dirty="0">
                <a:solidFill>
                  <a:schemeClr val="tx1"/>
                </a:solidFill>
                <a:latin typeface="+mn-lt"/>
              </a:rPr>
              <a:t> </a:t>
            </a:r>
            <a:r>
              <a:rPr sz="1600" dirty="0" err="1">
                <a:solidFill>
                  <a:schemeClr val="tx1"/>
                </a:solidFill>
                <a:latin typeface="+mn-lt"/>
              </a:rPr>
              <a:t>prostředky</a:t>
            </a:r>
            <a:r>
              <a:rPr sz="1600" dirty="0">
                <a:solidFill>
                  <a:schemeClr val="tx1"/>
                </a:solidFill>
                <a:latin typeface="+mn-lt"/>
              </a:rPr>
              <a:t> </a:t>
            </a:r>
            <a:r>
              <a:rPr sz="1600" dirty="0" err="1">
                <a:solidFill>
                  <a:schemeClr val="tx1"/>
                </a:solidFill>
                <a:latin typeface="+mn-lt"/>
              </a:rPr>
              <a:t>nemocnice</a:t>
            </a:r>
            <a:r>
              <a:rPr sz="1600" dirty="0">
                <a:solidFill>
                  <a:schemeClr val="tx1"/>
                </a:solidFill>
                <a:latin typeface="+mn-lt"/>
              </a:rPr>
              <a:t> a </a:t>
            </a:r>
            <a:r>
              <a:rPr sz="1600" dirty="0" err="1">
                <a:solidFill>
                  <a:schemeClr val="tx1"/>
                </a:solidFill>
                <a:latin typeface="+mn-lt"/>
              </a:rPr>
              <a:t>celé</a:t>
            </a:r>
            <a:r>
              <a:rPr sz="1600" dirty="0">
                <a:solidFill>
                  <a:schemeClr val="tx1"/>
                </a:solidFill>
                <a:latin typeface="+mn-lt"/>
              </a:rPr>
              <a:t> je </a:t>
            </a:r>
            <a:r>
              <a:rPr sz="1600" dirty="0" err="1">
                <a:solidFill>
                  <a:schemeClr val="tx1"/>
                </a:solidFill>
                <a:latin typeface="+mn-lt"/>
              </a:rPr>
              <a:t>vrátí</a:t>
            </a:r>
            <a:r>
              <a:rPr sz="1600" dirty="0">
                <a:solidFill>
                  <a:schemeClr val="tx1"/>
                </a:solidFill>
                <a:latin typeface="+mn-lt"/>
              </a:rPr>
              <a:t> </a:t>
            </a:r>
            <a:r>
              <a:rPr sz="1600" dirty="0" err="1">
                <a:solidFill>
                  <a:schemeClr val="tx1"/>
                </a:solidFill>
                <a:latin typeface="+mn-lt"/>
              </a:rPr>
              <a:t>téže</a:t>
            </a:r>
            <a:r>
              <a:rPr sz="1600" dirty="0">
                <a:solidFill>
                  <a:schemeClr val="tx1"/>
                </a:solidFill>
                <a:latin typeface="+mn-lt"/>
              </a:rPr>
              <a:t> </a:t>
            </a:r>
            <a:r>
              <a:rPr sz="1600" dirty="0" err="1">
                <a:solidFill>
                  <a:schemeClr val="tx1"/>
                </a:solidFill>
                <a:latin typeface="+mn-lt"/>
              </a:rPr>
              <a:t>nemocnici</a:t>
            </a:r>
            <a:r>
              <a:rPr sz="1600" dirty="0">
                <a:solidFill>
                  <a:schemeClr val="tx1"/>
                </a:solidFill>
                <a:latin typeface="+mn-lt"/>
              </a:rPr>
              <a:t>.</a:t>
            </a:r>
          </a:p>
        </p:txBody>
      </p:sp>
      <p:sp>
        <p:nvSpPr>
          <p:cNvPr id="23" name="TextBox 22"/>
          <p:cNvSpPr txBox="1"/>
          <p:nvPr/>
        </p:nvSpPr>
        <p:spPr>
          <a:xfrm>
            <a:off x="722376" y="5210844"/>
            <a:ext cx="10753344" cy="549875"/>
          </a:xfrm>
          <a:prstGeom prst="rect">
            <a:avLst/>
          </a:prstGeom>
          <a:noFill/>
        </p:spPr>
        <p:txBody>
          <a:bodyPr wrap="square" lIns="0" tIns="0" rIns="0" bIns="0" anchor="t">
            <a:noAutofit/>
          </a:bodyPr>
          <a:lstStyle/>
          <a:p>
            <a:r>
              <a:rPr sz="1600" b="1" dirty="0" err="1">
                <a:solidFill>
                  <a:schemeClr val="accent2"/>
                </a:solidFill>
                <a:latin typeface="+mn-lt"/>
              </a:rPr>
              <a:t>Odst</a:t>
            </a:r>
            <a:r>
              <a:rPr sz="1600" b="1" dirty="0">
                <a:solidFill>
                  <a:schemeClr val="accent2"/>
                </a:solidFill>
                <a:latin typeface="+mn-lt"/>
              </a:rPr>
              <a:t>. 9: </a:t>
            </a:r>
            <a:r>
              <a:rPr sz="1600" dirty="0" err="1">
                <a:solidFill>
                  <a:schemeClr val="tx1"/>
                </a:solidFill>
                <a:latin typeface="+mn-lt"/>
              </a:rPr>
              <a:t>stát</a:t>
            </a:r>
            <a:r>
              <a:rPr sz="1600" dirty="0">
                <a:solidFill>
                  <a:schemeClr val="tx1"/>
                </a:solidFill>
                <a:latin typeface="+mn-lt"/>
              </a:rPr>
              <a:t>, </a:t>
            </a:r>
            <a:r>
              <a:rPr sz="1600" dirty="0" err="1">
                <a:solidFill>
                  <a:schemeClr val="tx1"/>
                </a:solidFill>
                <a:latin typeface="+mn-lt"/>
              </a:rPr>
              <a:t>který</a:t>
            </a:r>
            <a:r>
              <a:rPr sz="1600" dirty="0">
                <a:solidFill>
                  <a:schemeClr val="tx1"/>
                </a:solidFill>
                <a:latin typeface="+mn-lt"/>
              </a:rPr>
              <a:t> </a:t>
            </a:r>
            <a:r>
              <a:rPr sz="1600" dirty="0" err="1">
                <a:solidFill>
                  <a:schemeClr val="tx1"/>
                </a:solidFill>
                <a:latin typeface="+mn-lt"/>
              </a:rPr>
              <a:t>obnovu</a:t>
            </a:r>
            <a:r>
              <a:rPr sz="1600" dirty="0">
                <a:solidFill>
                  <a:schemeClr val="tx1"/>
                </a:solidFill>
                <a:latin typeface="+mn-lt"/>
              </a:rPr>
              <a:t> </a:t>
            </a:r>
            <a:r>
              <a:rPr sz="1600" dirty="0" err="1">
                <a:solidFill>
                  <a:schemeClr val="tx1"/>
                </a:solidFill>
                <a:latin typeface="+mn-lt"/>
              </a:rPr>
              <a:t>povolí</a:t>
            </a:r>
            <a:r>
              <a:rPr sz="1600" dirty="0">
                <a:solidFill>
                  <a:schemeClr val="tx1"/>
                </a:solidFill>
                <a:latin typeface="+mn-lt"/>
              </a:rPr>
              <a:t>, ji </a:t>
            </a:r>
            <a:r>
              <a:rPr sz="1600" dirty="0" err="1">
                <a:solidFill>
                  <a:schemeClr val="tx1"/>
                </a:solidFill>
                <a:latin typeface="+mn-lt"/>
              </a:rPr>
              <a:t>může</a:t>
            </a:r>
            <a:r>
              <a:rPr sz="1600" dirty="0">
                <a:solidFill>
                  <a:schemeClr val="tx1"/>
                </a:solidFill>
                <a:latin typeface="+mn-lt"/>
              </a:rPr>
              <a:t> </a:t>
            </a:r>
            <a:r>
              <a:rPr sz="1600" dirty="0" err="1">
                <a:solidFill>
                  <a:schemeClr val="tx1"/>
                </a:solidFill>
                <a:latin typeface="+mn-lt"/>
              </a:rPr>
              <a:t>dále</a:t>
            </a:r>
            <a:r>
              <a:rPr sz="1600" dirty="0">
                <a:solidFill>
                  <a:schemeClr val="tx1"/>
                </a:solidFill>
                <a:latin typeface="+mn-lt"/>
              </a:rPr>
              <a:t> </a:t>
            </a:r>
            <a:r>
              <a:rPr sz="1600" dirty="0" err="1">
                <a:solidFill>
                  <a:schemeClr val="tx1"/>
                </a:solidFill>
                <a:latin typeface="+mn-lt"/>
              </a:rPr>
              <a:t>omezit</a:t>
            </a:r>
            <a:r>
              <a:rPr sz="1600" dirty="0">
                <a:solidFill>
                  <a:schemeClr val="tx1"/>
                </a:solidFill>
                <a:latin typeface="+mn-lt"/>
              </a:rPr>
              <a:t> </a:t>
            </a:r>
            <a:r>
              <a:rPr sz="1600" dirty="0" err="1">
                <a:solidFill>
                  <a:schemeClr val="tx1"/>
                </a:solidFill>
                <a:latin typeface="+mn-lt"/>
              </a:rPr>
              <a:t>nebo</a:t>
            </a:r>
            <a:r>
              <a:rPr sz="1600" dirty="0">
                <a:solidFill>
                  <a:schemeClr val="tx1"/>
                </a:solidFill>
                <a:latin typeface="+mn-lt"/>
              </a:rPr>
              <a:t> </a:t>
            </a:r>
            <a:r>
              <a:rPr sz="1600" dirty="0" err="1">
                <a:solidFill>
                  <a:schemeClr val="tx1"/>
                </a:solidFill>
                <a:latin typeface="+mn-lt"/>
              </a:rPr>
              <a:t>zakázat</a:t>
            </a:r>
            <a:r>
              <a:rPr sz="1600" dirty="0">
                <a:solidFill>
                  <a:schemeClr val="tx1"/>
                </a:solidFill>
                <a:latin typeface="+mn-lt"/>
              </a:rPr>
              <a:t>, </a:t>
            </a:r>
            <a:r>
              <a:rPr sz="1600" dirty="0" err="1">
                <a:solidFill>
                  <a:schemeClr val="tx1"/>
                </a:solidFill>
                <a:latin typeface="+mn-lt"/>
              </a:rPr>
              <a:t>včetně</a:t>
            </a:r>
            <a:r>
              <a:rPr sz="1600" dirty="0">
                <a:solidFill>
                  <a:schemeClr val="tx1"/>
                </a:solidFill>
                <a:latin typeface="+mn-lt"/>
              </a:rPr>
              <a:t> </a:t>
            </a:r>
            <a:r>
              <a:rPr sz="1600" dirty="0" err="1">
                <a:solidFill>
                  <a:schemeClr val="tx1"/>
                </a:solidFill>
                <a:latin typeface="+mn-lt"/>
              </a:rPr>
              <a:t>převozu</a:t>
            </a:r>
            <a:r>
              <a:rPr sz="1600" dirty="0">
                <a:solidFill>
                  <a:schemeClr val="tx1"/>
                </a:solidFill>
                <a:latin typeface="+mn-lt"/>
              </a:rPr>
              <a:t> </a:t>
            </a:r>
            <a:r>
              <a:rPr sz="1600" dirty="0" err="1">
                <a:solidFill>
                  <a:schemeClr val="tx1"/>
                </a:solidFill>
                <a:latin typeface="+mn-lt"/>
              </a:rPr>
              <a:t>použitých</a:t>
            </a:r>
            <a:r>
              <a:rPr sz="1600" dirty="0">
                <a:solidFill>
                  <a:schemeClr val="tx1"/>
                </a:solidFill>
                <a:latin typeface="+mn-lt"/>
              </a:rPr>
              <a:t> </a:t>
            </a:r>
            <a:r>
              <a:rPr sz="1600" dirty="0" err="1">
                <a:solidFill>
                  <a:schemeClr val="tx1"/>
                </a:solidFill>
                <a:latin typeface="+mn-lt"/>
              </a:rPr>
              <a:t>prostředků</a:t>
            </a:r>
            <a:r>
              <a:rPr sz="1600" dirty="0">
                <a:solidFill>
                  <a:schemeClr val="tx1"/>
                </a:solidFill>
                <a:latin typeface="+mn-lt"/>
              </a:rPr>
              <a:t> do </a:t>
            </a:r>
            <a:r>
              <a:rPr sz="1600" dirty="0" err="1">
                <a:solidFill>
                  <a:schemeClr val="tx1"/>
                </a:solidFill>
                <a:latin typeface="+mn-lt"/>
              </a:rPr>
              <a:t>ciziny</a:t>
            </a:r>
            <a:r>
              <a:rPr sz="1600" dirty="0">
                <a:solidFill>
                  <a:schemeClr val="tx1"/>
                </a:solidFill>
                <a:latin typeface="+mn-lt"/>
              </a:rPr>
              <a:t> a </a:t>
            </a:r>
            <a:r>
              <a:rPr sz="1600" dirty="0" err="1">
                <a:solidFill>
                  <a:schemeClr val="tx1"/>
                </a:solidFill>
                <a:latin typeface="+mn-lt"/>
              </a:rPr>
              <a:t>používání</a:t>
            </a:r>
            <a:r>
              <a:rPr sz="1600" dirty="0">
                <a:solidFill>
                  <a:schemeClr val="tx1"/>
                </a:solidFill>
                <a:latin typeface="+mn-lt"/>
              </a:rPr>
              <a:t> </a:t>
            </a:r>
            <a:r>
              <a:rPr sz="1600" dirty="0" err="1">
                <a:solidFill>
                  <a:schemeClr val="tx1"/>
                </a:solidFill>
                <a:latin typeface="+mn-lt"/>
              </a:rPr>
              <a:t>obnovených</a:t>
            </a:r>
            <a:r>
              <a:rPr sz="1600" dirty="0">
                <a:solidFill>
                  <a:schemeClr val="tx1"/>
                </a:solidFill>
                <a:latin typeface="+mn-lt"/>
              </a:rPr>
              <a:t> </a:t>
            </a:r>
            <a:r>
              <a:rPr sz="1600" dirty="0" err="1">
                <a:solidFill>
                  <a:schemeClr val="tx1"/>
                </a:solidFill>
                <a:latin typeface="+mn-lt"/>
              </a:rPr>
              <a:t>prostředků</a:t>
            </a:r>
            <a:r>
              <a:rPr sz="1600" dirty="0">
                <a:solidFill>
                  <a:schemeClr val="tx1"/>
                </a:solidFill>
                <a:latin typeface="+mn-lt"/>
              </a:rPr>
              <a:t>.</a:t>
            </a:r>
          </a:p>
        </p:txBody>
      </p:sp>
      <p:sp>
        <p:nvSpPr>
          <p:cNvPr id="24" name="Zástupný symbol pro zápatí 1"/>
          <p:cNvSpPr>
            <a:spLocks noGrp="1"/>
          </p:cNvSpPr>
          <p:nvPr>
            <p:ph type="ftr" sz="quarter" idx="10"/>
          </p:nvPr>
        </p:nvSpPr>
        <p:spPr/>
        <p:txBody>
          <a:bodyPr/>
          <a:lstStyle>
            <a:lvl1pPr>
              <a:defRPr/>
            </a:lvl1pPr>
          </a:lstStyle>
          <a:p>
            <a:r>
              <a:rPr lang="cs-CZ"/>
              <a:t>Obnova prostředků pro jedno použití v EU</a:t>
            </a:r>
          </a:p>
        </p:txBody>
      </p:sp>
      <p:sp>
        <p:nvSpPr>
          <p:cNvPr id="25" name="Zástupný symbol pro číslo snímku 2"/>
          <p:cNvSpPr>
            <a:spLocks noGrp="1"/>
          </p:cNvSpPr>
          <p:nvPr>
            <p:ph type="sldNum" sz="quarter" idx="11"/>
          </p:nvPr>
        </p:nvSpPr>
        <p:spPr/>
        <p:txBody>
          <a:bodyPr/>
          <a:lstStyle>
            <a:lvl1pPr>
              <a:defRPr/>
            </a:lvl1pPr>
          </a:lstStyle>
          <a:p>
            <a:fld id="{8F651738-5668-4861-A6F9-65CBFC5850CB}" type="slidenum">
              <a:rPr lang="cs-CZ"/>
              <a:t>7</a:t>
            </a:fld>
            <a:endParaRPr lang="cs-CZ"/>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Další podmínky článku 17</a:t>
            </a:r>
          </a:p>
        </p:txBody>
      </p:sp>
      <p:sp>
        <p:nvSpPr>
          <p:cNvPr id="3" name="podmínka 1"/>
          <p:cNvSpPr/>
          <p:nvPr/>
        </p:nvSpPr>
        <p:spPr>
          <a:xfrm>
            <a:off x="722376" y="1746627"/>
            <a:ext cx="5257190" cy="1704614"/>
          </a:xfrm>
          <a:prstGeom prst="roundRect">
            <a:avLst>
              <a:gd name="adj" fmla="val 5364"/>
            </a:avLst>
          </a:prstGeom>
          <a:solidFill>
            <a:schemeClr val="accent1">
              <a:lumMod val="10000"/>
              <a:lumOff val="90000"/>
            </a:schemeClr>
          </a:solidFill>
          <a:ln>
            <a:noFill/>
          </a:ln>
        </p:spPr>
        <p:txBody>
          <a:bodyPr rtlCol="0" anchor="ctr"/>
          <a:lstStyle/>
          <a:p>
            <a:pPr algn="ctr"/>
            <a:endParaRPr/>
          </a:p>
        </p:txBody>
      </p:sp>
      <p:sp>
        <p:nvSpPr>
          <p:cNvPr id="4" name="kruh ikony"/>
          <p:cNvSpPr/>
          <p:nvPr/>
        </p:nvSpPr>
        <p:spPr>
          <a:xfrm>
            <a:off x="1009001" y="1988572"/>
            <a:ext cx="549875" cy="549875"/>
          </a:xfrm>
          <a:prstGeom prst="ellipse">
            <a:avLst/>
          </a:prstGeom>
          <a:solidFill>
            <a:schemeClr val="tx2"/>
          </a:solidFill>
          <a:ln>
            <a:noFill/>
          </a:ln>
        </p:spPr>
        <p:txBody>
          <a:bodyPr rtlCol="0" anchor="ctr"/>
          <a:lstStyle/>
          <a:p>
            <a:pPr algn="ctr"/>
            <a:endParaRPr/>
          </a:p>
        </p:txBody>
      </p:sp>
      <p:pic>
        <p:nvPicPr>
          <p:cNvPr id="5" name="ikona" descr="image.png"/>
          <p:cNvPicPr>
            <a:picLocks noChangeAspect="1"/>
          </p:cNvPicPr>
          <p:nvPr/>
        </p:nvPicPr>
        <p:blipFill>
          <a:blip r:embed="rId3"/>
          <a:stretch>
            <a:fillRect/>
          </a:stretch>
        </p:blipFill>
        <p:spPr>
          <a:xfrm>
            <a:off x="1151969" y="2131540"/>
            <a:ext cx="263940" cy="263940"/>
          </a:xfrm>
          <a:prstGeom prst="rect">
            <a:avLst/>
          </a:prstGeom>
        </p:spPr>
      </p:pic>
      <p:sp>
        <p:nvSpPr>
          <p:cNvPr id="6" name="TextBox 5"/>
          <p:cNvSpPr txBox="1"/>
          <p:nvPr/>
        </p:nvSpPr>
        <p:spPr>
          <a:xfrm>
            <a:off x="1797710" y="1988572"/>
            <a:ext cx="3942892" cy="549875"/>
          </a:xfrm>
          <a:prstGeom prst="rect">
            <a:avLst/>
          </a:prstGeom>
          <a:noFill/>
        </p:spPr>
        <p:txBody>
          <a:bodyPr wrap="square" lIns="0" tIns="0" rIns="0" bIns="0" anchor="ctr">
            <a:noAutofit/>
          </a:bodyPr>
          <a:lstStyle/>
          <a:p>
            <a:r>
              <a:rPr sz="1850" b="1">
                <a:solidFill>
                  <a:schemeClr val="tx2"/>
                </a:solidFill>
                <a:latin typeface="+mn-lt"/>
              </a:rPr>
              <a:t>Rovnocennost s originálem</a:t>
            </a:r>
          </a:p>
        </p:txBody>
      </p:sp>
      <p:sp>
        <p:nvSpPr>
          <p:cNvPr id="7" name="TextBox 6"/>
          <p:cNvSpPr txBox="1"/>
          <p:nvPr/>
        </p:nvSpPr>
        <p:spPr>
          <a:xfrm>
            <a:off x="1797710" y="2571441"/>
            <a:ext cx="3942892" cy="824813"/>
          </a:xfrm>
          <a:prstGeom prst="rect">
            <a:avLst/>
          </a:prstGeom>
          <a:noFill/>
        </p:spPr>
        <p:txBody>
          <a:bodyPr wrap="square" lIns="0" tIns="0" rIns="0" bIns="0" anchor="t">
            <a:noAutofit/>
          </a:bodyPr>
          <a:lstStyle/>
          <a:p>
            <a:r>
              <a:rPr sz="1500">
                <a:solidFill>
                  <a:schemeClr val="tx1"/>
                </a:solidFill>
                <a:latin typeface="+mn-lt"/>
              </a:rPr>
              <a:t>Odst. 3 písm. a): bezpečnost a funkčnost obnoveného prostředku musí odpovídat původnímu prostředku.</a:t>
            </a:r>
          </a:p>
        </p:txBody>
      </p:sp>
      <p:sp>
        <p:nvSpPr>
          <p:cNvPr id="8" name="podmínka 2"/>
          <p:cNvSpPr/>
          <p:nvPr/>
        </p:nvSpPr>
        <p:spPr>
          <a:xfrm>
            <a:off x="6218529" y="1746627"/>
            <a:ext cx="5257190" cy="1704614"/>
          </a:xfrm>
          <a:prstGeom prst="roundRect">
            <a:avLst>
              <a:gd name="adj" fmla="val 5364"/>
            </a:avLst>
          </a:prstGeom>
          <a:solidFill>
            <a:schemeClr val="accent1">
              <a:lumMod val="10000"/>
              <a:lumOff val="90000"/>
            </a:schemeClr>
          </a:solidFill>
          <a:ln>
            <a:noFill/>
          </a:ln>
        </p:spPr>
        <p:txBody>
          <a:bodyPr rtlCol="0" anchor="ctr"/>
          <a:lstStyle/>
          <a:p>
            <a:pPr algn="ctr"/>
            <a:endParaRPr/>
          </a:p>
        </p:txBody>
      </p:sp>
      <p:sp>
        <p:nvSpPr>
          <p:cNvPr id="9" name="kruh ikony"/>
          <p:cNvSpPr/>
          <p:nvPr/>
        </p:nvSpPr>
        <p:spPr>
          <a:xfrm>
            <a:off x="6505155" y="1988572"/>
            <a:ext cx="549875" cy="549875"/>
          </a:xfrm>
          <a:prstGeom prst="ellipse">
            <a:avLst/>
          </a:prstGeom>
          <a:solidFill>
            <a:schemeClr val="tx2"/>
          </a:solidFill>
          <a:ln>
            <a:noFill/>
          </a:ln>
        </p:spPr>
        <p:txBody>
          <a:bodyPr rtlCol="0" anchor="ctr"/>
          <a:lstStyle/>
          <a:p>
            <a:pPr algn="ctr"/>
            <a:endParaRPr/>
          </a:p>
        </p:txBody>
      </p:sp>
      <p:pic>
        <p:nvPicPr>
          <p:cNvPr id="10" name="ikona" descr="image.png"/>
          <p:cNvPicPr>
            <a:picLocks noChangeAspect="1"/>
          </p:cNvPicPr>
          <p:nvPr/>
        </p:nvPicPr>
        <p:blipFill>
          <a:blip r:embed="rId4"/>
          <a:stretch>
            <a:fillRect/>
          </a:stretch>
        </p:blipFill>
        <p:spPr>
          <a:xfrm>
            <a:off x="6648122" y="2131540"/>
            <a:ext cx="263940" cy="263940"/>
          </a:xfrm>
          <a:prstGeom prst="rect">
            <a:avLst/>
          </a:prstGeom>
        </p:spPr>
      </p:pic>
      <p:sp>
        <p:nvSpPr>
          <p:cNvPr id="11" name="TextBox 10"/>
          <p:cNvSpPr txBox="1"/>
          <p:nvPr/>
        </p:nvSpPr>
        <p:spPr>
          <a:xfrm>
            <a:off x="7293864" y="1988572"/>
            <a:ext cx="3942892" cy="549875"/>
          </a:xfrm>
          <a:prstGeom prst="rect">
            <a:avLst/>
          </a:prstGeom>
          <a:noFill/>
        </p:spPr>
        <p:txBody>
          <a:bodyPr wrap="square" lIns="0" tIns="0" rIns="0" bIns="0" anchor="ctr">
            <a:noAutofit/>
          </a:bodyPr>
          <a:lstStyle/>
          <a:p>
            <a:r>
              <a:rPr sz="1850" b="1">
                <a:solidFill>
                  <a:schemeClr val="tx2"/>
                </a:solidFill>
                <a:latin typeface="+mn-lt"/>
              </a:rPr>
              <a:t>Jen prostředky z trhu EU</a:t>
            </a:r>
          </a:p>
        </p:txBody>
      </p:sp>
      <p:sp>
        <p:nvSpPr>
          <p:cNvPr id="12" name="TextBox 11"/>
          <p:cNvSpPr txBox="1"/>
          <p:nvPr/>
        </p:nvSpPr>
        <p:spPr>
          <a:xfrm>
            <a:off x="7293864" y="2571441"/>
            <a:ext cx="3942892" cy="824813"/>
          </a:xfrm>
          <a:prstGeom prst="rect">
            <a:avLst/>
          </a:prstGeom>
          <a:noFill/>
        </p:spPr>
        <p:txBody>
          <a:bodyPr wrap="square" lIns="0" tIns="0" rIns="0" bIns="0" anchor="t">
            <a:noAutofit/>
          </a:bodyPr>
          <a:lstStyle/>
          <a:p>
            <a:r>
              <a:rPr sz="1500">
                <a:solidFill>
                  <a:schemeClr val="tx1"/>
                </a:solidFill>
                <a:latin typeface="+mn-lt"/>
              </a:rPr>
              <a:t>Odst. 6: obnovit lze jen prostředek uvedený na trh podle MDR, případně dříve podle směrnice 93/42/EHS.</a:t>
            </a:r>
          </a:p>
        </p:txBody>
      </p:sp>
      <p:sp>
        <p:nvSpPr>
          <p:cNvPr id="13" name="podmínka 3"/>
          <p:cNvSpPr/>
          <p:nvPr/>
        </p:nvSpPr>
        <p:spPr>
          <a:xfrm>
            <a:off x="722376" y="3671192"/>
            <a:ext cx="5257190" cy="1704614"/>
          </a:xfrm>
          <a:prstGeom prst="roundRect">
            <a:avLst>
              <a:gd name="adj" fmla="val 5364"/>
            </a:avLst>
          </a:prstGeom>
          <a:solidFill>
            <a:schemeClr val="accent1">
              <a:lumMod val="10000"/>
              <a:lumOff val="90000"/>
            </a:schemeClr>
          </a:solidFill>
          <a:ln>
            <a:noFill/>
          </a:ln>
        </p:spPr>
        <p:txBody>
          <a:bodyPr rtlCol="0" anchor="ctr"/>
          <a:lstStyle/>
          <a:p>
            <a:pPr algn="ctr"/>
            <a:endParaRPr/>
          </a:p>
        </p:txBody>
      </p:sp>
      <p:sp>
        <p:nvSpPr>
          <p:cNvPr id="14" name="kruh ikony"/>
          <p:cNvSpPr/>
          <p:nvPr/>
        </p:nvSpPr>
        <p:spPr>
          <a:xfrm>
            <a:off x="1009001" y="3913137"/>
            <a:ext cx="549875" cy="549875"/>
          </a:xfrm>
          <a:prstGeom prst="ellipse">
            <a:avLst/>
          </a:prstGeom>
          <a:solidFill>
            <a:schemeClr val="tx2"/>
          </a:solidFill>
          <a:ln>
            <a:noFill/>
          </a:ln>
        </p:spPr>
        <p:txBody>
          <a:bodyPr rtlCol="0" anchor="ctr"/>
          <a:lstStyle/>
          <a:p>
            <a:pPr algn="ctr"/>
            <a:endParaRPr/>
          </a:p>
        </p:txBody>
      </p:sp>
      <p:pic>
        <p:nvPicPr>
          <p:cNvPr id="15" name="ikona" descr="image.png"/>
          <p:cNvPicPr>
            <a:picLocks noChangeAspect="1"/>
          </p:cNvPicPr>
          <p:nvPr/>
        </p:nvPicPr>
        <p:blipFill>
          <a:blip r:embed="rId5"/>
          <a:stretch>
            <a:fillRect/>
          </a:stretch>
        </p:blipFill>
        <p:spPr>
          <a:xfrm>
            <a:off x="1151969" y="4056105"/>
            <a:ext cx="263940" cy="263940"/>
          </a:xfrm>
          <a:prstGeom prst="rect">
            <a:avLst/>
          </a:prstGeom>
        </p:spPr>
      </p:pic>
      <p:sp>
        <p:nvSpPr>
          <p:cNvPr id="16" name="TextBox 15"/>
          <p:cNvSpPr txBox="1"/>
          <p:nvPr/>
        </p:nvSpPr>
        <p:spPr>
          <a:xfrm>
            <a:off x="1797710" y="3913137"/>
            <a:ext cx="3942892" cy="549875"/>
          </a:xfrm>
          <a:prstGeom prst="rect">
            <a:avLst/>
          </a:prstGeom>
          <a:noFill/>
        </p:spPr>
        <p:txBody>
          <a:bodyPr wrap="square" lIns="0" tIns="0" rIns="0" bIns="0" anchor="ctr">
            <a:noAutofit/>
          </a:bodyPr>
          <a:lstStyle/>
          <a:p>
            <a:r>
              <a:rPr sz="1850" b="1">
                <a:solidFill>
                  <a:schemeClr val="tx2"/>
                </a:solidFill>
                <a:latin typeface="+mn-lt"/>
              </a:rPr>
              <a:t>Nejnovější vědecké poznatky</a:t>
            </a:r>
          </a:p>
        </p:txBody>
      </p:sp>
      <p:sp>
        <p:nvSpPr>
          <p:cNvPr id="17" name="TextBox 16"/>
          <p:cNvSpPr txBox="1"/>
          <p:nvPr/>
        </p:nvSpPr>
        <p:spPr>
          <a:xfrm>
            <a:off x="1797710" y="4496005"/>
            <a:ext cx="3942892" cy="824813"/>
          </a:xfrm>
          <a:prstGeom prst="rect">
            <a:avLst/>
          </a:prstGeom>
          <a:noFill/>
        </p:spPr>
        <p:txBody>
          <a:bodyPr wrap="square" lIns="0" tIns="0" rIns="0" bIns="0" anchor="t">
            <a:noAutofit/>
          </a:bodyPr>
          <a:lstStyle/>
          <a:p>
            <a:r>
              <a:rPr sz="1500">
                <a:solidFill>
                  <a:schemeClr val="tx1"/>
                </a:solidFill>
                <a:latin typeface="+mn-lt"/>
              </a:rPr>
              <a:t>Odst. 7: provádět lze jen obnovu, kterou nejnovější vědecké poznatky považují za bezpečnou.</a:t>
            </a:r>
          </a:p>
        </p:txBody>
      </p:sp>
      <p:sp>
        <p:nvSpPr>
          <p:cNvPr id="18" name="podmínka 4"/>
          <p:cNvSpPr/>
          <p:nvPr/>
        </p:nvSpPr>
        <p:spPr>
          <a:xfrm>
            <a:off x="6218529" y="3671192"/>
            <a:ext cx="5257190" cy="1704614"/>
          </a:xfrm>
          <a:prstGeom prst="roundRect">
            <a:avLst>
              <a:gd name="adj" fmla="val 5364"/>
            </a:avLst>
          </a:prstGeom>
          <a:solidFill>
            <a:schemeClr val="accent1">
              <a:lumMod val="10000"/>
              <a:lumOff val="90000"/>
            </a:schemeClr>
          </a:solidFill>
          <a:ln>
            <a:noFill/>
          </a:ln>
        </p:spPr>
        <p:txBody>
          <a:bodyPr rtlCol="0" anchor="ctr"/>
          <a:lstStyle/>
          <a:p>
            <a:pPr algn="ctr"/>
            <a:endParaRPr/>
          </a:p>
        </p:txBody>
      </p:sp>
      <p:sp>
        <p:nvSpPr>
          <p:cNvPr id="19" name="kruh ikony"/>
          <p:cNvSpPr/>
          <p:nvPr/>
        </p:nvSpPr>
        <p:spPr>
          <a:xfrm>
            <a:off x="6505155" y="3913137"/>
            <a:ext cx="549875" cy="549875"/>
          </a:xfrm>
          <a:prstGeom prst="ellipse">
            <a:avLst/>
          </a:prstGeom>
          <a:solidFill>
            <a:schemeClr val="accent2"/>
          </a:solidFill>
          <a:ln>
            <a:noFill/>
          </a:ln>
        </p:spPr>
        <p:txBody>
          <a:bodyPr rtlCol="0" anchor="ctr"/>
          <a:lstStyle/>
          <a:p>
            <a:pPr algn="ctr"/>
            <a:endParaRPr/>
          </a:p>
        </p:txBody>
      </p:sp>
      <p:pic>
        <p:nvPicPr>
          <p:cNvPr id="20" name="ikona" descr="image.png"/>
          <p:cNvPicPr>
            <a:picLocks noChangeAspect="1"/>
          </p:cNvPicPr>
          <p:nvPr/>
        </p:nvPicPr>
        <p:blipFill>
          <a:blip r:embed="rId6"/>
          <a:stretch>
            <a:fillRect/>
          </a:stretch>
        </p:blipFill>
        <p:spPr>
          <a:xfrm>
            <a:off x="6648122" y="4056105"/>
            <a:ext cx="263940" cy="263940"/>
          </a:xfrm>
          <a:prstGeom prst="rect">
            <a:avLst/>
          </a:prstGeom>
        </p:spPr>
      </p:pic>
      <p:sp>
        <p:nvSpPr>
          <p:cNvPr id="21" name="TextBox 20"/>
          <p:cNvSpPr txBox="1"/>
          <p:nvPr/>
        </p:nvSpPr>
        <p:spPr>
          <a:xfrm>
            <a:off x="7293864" y="3913137"/>
            <a:ext cx="3942892" cy="549875"/>
          </a:xfrm>
          <a:prstGeom prst="rect">
            <a:avLst/>
          </a:prstGeom>
          <a:noFill/>
        </p:spPr>
        <p:txBody>
          <a:bodyPr wrap="square" lIns="0" tIns="0" rIns="0" bIns="0" anchor="ctr">
            <a:noAutofit/>
          </a:bodyPr>
          <a:lstStyle/>
          <a:p>
            <a:r>
              <a:rPr sz="1850" b="1">
                <a:solidFill>
                  <a:schemeClr val="tx2"/>
                </a:solidFill>
                <a:latin typeface="+mn-lt"/>
              </a:rPr>
              <a:t>Informace pro pacienty</a:t>
            </a:r>
          </a:p>
        </p:txBody>
      </p:sp>
      <p:sp>
        <p:nvSpPr>
          <p:cNvPr id="22" name="TextBox 21"/>
          <p:cNvSpPr txBox="1"/>
          <p:nvPr/>
        </p:nvSpPr>
        <p:spPr>
          <a:xfrm>
            <a:off x="7293864" y="4496005"/>
            <a:ext cx="3942892" cy="824813"/>
          </a:xfrm>
          <a:prstGeom prst="rect">
            <a:avLst/>
          </a:prstGeom>
          <a:noFill/>
        </p:spPr>
        <p:txBody>
          <a:bodyPr wrap="square" lIns="0" tIns="0" rIns="0" bIns="0" anchor="t">
            <a:noAutofit/>
          </a:bodyPr>
          <a:lstStyle/>
          <a:p>
            <a:r>
              <a:rPr sz="1500" dirty="0" err="1">
                <a:solidFill>
                  <a:schemeClr val="tx1"/>
                </a:solidFill>
                <a:latin typeface="+mn-lt"/>
              </a:rPr>
              <a:t>Odst</a:t>
            </a:r>
            <a:r>
              <a:rPr sz="1500" dirty="0">
                <a:solidFill>
                  <a:schemeClr val="tx1"/>
                </a:solidFill>
                <a:latin typeface="+mn-lt"/>
              </a:rPr>
              <a:t>. 3: </a:t>
            </a:r>
            <a:r>
              <a:rPr sz="1500" dirty="0" err="1">
                <a:solidFill>
                  <a:schemeClr val="tx1"/>
                </a:solidFill>
                <a:latin typeface="+mn-lt"/>
              </a:rPr>
              <a:t>státy</a:t>
            </a:r>
            <a:r>
              <a:rPr lang="cs-CZ" sz="1500" dirty="0">
                <a:solidFill>
                  <a:schemeClr val="tx1"/>
                </a:solidFill>
                <a:latin typeface="+mn-lt"/>
              </a:rPr>
              <a:t> mohou zavázat</a:t>
            </a:r>
            <a:r>
              <a:rPr sz="1500" dirty="0">
                <a:solidFill>
                  <a:schemeClr val="tx1"/>
                </a:solidFill>
                <a:latin typeface="+mn-lt"/>
              </a:rPr>
              <a:t> </a:t>
            </a:r>
            <a:r>
              <a:rPr sz="1500" dirty="0" err="1">
                <a:solidFill>
                  <a:schemeClr val="tx1"/>
                </a:solidFill>
                <a:latin typeface="+mn-lt"/>
              </a:rPr>
              <a:t>nemocnice</a:t>
            </a:r>
            <a:r>
              <a:rPr sz="1500" dirty="0">
                <a:solidFill>
                  <a:schemeClr val="tx1"/>
                </a:solidFill>
                <a:latin typeface="+mn-lt"/>
              </a:rPr>
              <a:t> k </a:t>
            </a:r>
            <a:r>
              <a:rPr sz="1500" dirty="0" err="1">
                <a:solidFill>
                  <a:schemeClr val="tx1"/>
                </a:solidFill>
                <a:latin typeface="+mn-lt"/>
              </a:rPr>
              <a:t>informování</a:t>
            </a:r>
            <a:r>
              <a:rPr sz="1500" dirty="0">
                <a:solidFill>
                  <a:schemeClr val="tx1"/>
                </a:solidFill>
                <a:latin typeface="+mn-lt"/>
              </a:rPr>
              <a:t> </a:t>
            </a:r>
            <a:r>
              <a:rPr sz="1500" dirty="0" err="1">
                <a:solidFill>
                  <a:schemeClr val="tx1"/>
                </a:solidFill>
                <a:latin typeface="+mn-lt"/>
              </a:rPr>
              <a:t>pacientů</a:t>
            </a:r>
            <a:r>
              <a:rPr sz="1500" dirty="0">
                <a:solidFill>
                  <a:schemeClr val="tx1"/>
                </a:solidFill>
                <a:latin typeface="+mn-lt"/>
              </a:rPr>
              <a:t>.</a:t>
            </a:r>
          </a:p>
        </p:txBody>
      </p:sp>
      <p:sp>
        <p:nvSpPr>
          <p:cNvPr id="23" name="TextBox 22"/>
          <p:cNvSpPr txBox="1"/>
          <p:nvPr/>
        </p:nvSpPr>
        <p:spPr>
          <a:xfrm>
            <a:off x="722376" y="5815707"/>
            <a:ext cx="10753344" cy="307930"/>
          </a:xfrm>
          <a:prstGeom prst="rect">
            <a:avLst/>
          </a:prstGeom>
          <a:noFill/>
        </p:spPr>
        <p:txBody>
          <a:bodyPr wrap="square" lIns="0" tIns="0" rIns="0" bIns="0" anchor="t">
            <a:noAutofit/>
          </a:bodyPr>
          <a:lstStyle/>
          <a:p>
            <a:r>
              <a:rPr sz="1150" i="1">
                <a:solidFill>
                  <a:srgbClr val="6E6E6E"/>
                </a:solidFill>
                <a:latin typeface="+mn-lt"/>
              </a:rPr>
              <a:t>Odst. 10 ukládal Komisi předložit zprávu o fungování článku; zpráva COM(2024) 560 je z listopadu 2024.</a:t>
            </a:r>
          </a:p>
        </p:txBody>
      </p:sp>
      <p:sp>
        <p:nvSpPr>
          <p:cNvPr id="24" name="Zástupný symbol pro zápatí 1"/>
          <p:cNvSpPr>
            <a:spLocks noGrp="1"/>
          </p:cNvSpPr>
          <p:nvPr>
            <p:ph type="ftr" sz="quarter" idx="10"/>
          </p:nvPr>
        </p:nvSpPr>
        <p:spPr/>
        <p:txBody>
          <a:bodyPr/>
          <a:lstStyle>
            <a:lvl1pPr>
              <a:defRPr/>
            </a:lvl1pPr>
          </a:lstStyle>
          <a:p>
            <a:r>
              <a:rPr lang="cs-CZ"/>
              <a:t>Obnova prostředků pro jedno použití v EU</a:t>
            </a:r>
          </a:p>
        </p:txBody>
      </p:sp>
      <p:sp>
        <p:nvSpPr>
          <p:cNvPr id="25" name="Zástupný symbol pro číslo snímku 2"/>
          <p:cNvSpPr>
            <a:spLocks noGrp="1"/>
          </p:cNvSpPr>
          <p:nvPr>
            <p:ph type="sldNum" sz="quarter" idx="11"/>
          </p:nvPr>
        </p:nvSpPr>
        <p:spPr/>
        <p:txBody>
          <a:bodyPr/>
          <a:lstStyle>
            <a:lvl1pPr>
              <a:defRPr/>
            </a:lvl1pPr>
          </a:lstStyle>
          <a:p>
            <a:fld id="{E35E17BE-F068-47B1-88B5-7B2C6101AA80}" type="slidenum">
              <a:rPr lang="cs-CZ"/>
              <a:t>8</a:t>
            </a:fld>
            <a:endParaRPr lang="cs-CZ"/>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dirty="0"/>
              <a:t>Německý model, z </a:t>
            </a:r>
            <a:r>
              <a:rPr sz="3200" dirty="0" err="1"/>
              <a:t>něhož</a:t>
            </a:r>
            <a:r>
              <a:rPr sz="3200" dirty="0"/>
              <a:t> </a:t>
            </a:r>
            <a:r>
              <a:rPr lang="cs-CZ" sz="3200" dirty="0"/>
              <a:t>MDR</a:t>
            </a:r>
            <a:r>
              <a:rPr sz="3200" dirty="0"/>
              <a:t> </a:t>
            </a:r>
            <a:r>
              <a:rPr sz="3200" dirty="0" err="1"/>
              <a:t>vzešl</a:t>
            </a:r>
            <a:r>
              <a:rPr lang="cs-CZ" sz="3200" dirty="0"/>
              <a:t>o</a:t>
            </a:r>
            <a:endParaRPr sz="3200" dirty="0"/>
          </a:p>
        </p:txBody>
      </p:sp>
      <p:sp>
        <p:nvSpPr>
          <p:cNvPr id="3" name="číslo"/>
          <p:cNvSpPr/>
          <p:nvPr/>
        </p:nvSpPr>
        <p:spPr>
          <a:xfrm>
            <a:off x="743765" y="1779620"/>
            <a:ext cx="494888" cy="494888"/>
          </a:xfrm>
          <a:prstGeom prst="ellipse">
            <a:avLst/>
          </a:prstGeom>
          <a:solidFill>
            <a:schemeClr val="tx2"/>
          </a:solidFill>
          <a:ln>
            <a:noFill/>
          </a:ln>
        </p:spPr>
        <p:txBody>
          <a:bodyPr rtlCol="0" anchor="ctr"/>
          <a:lstStyle/>
          <a:p>
            <a:pPr algn="ctr"/>
            <a:endParaRPr/>
          </a:p>
        </p:txBody>
      </p:sp>
      <p:sp>
        <p:nvSpPr>
          <p:cNvPr id="4" name="TextBox 3"/>
          <p:cNvSpPr txBox="1"/>
          <p:nvPr/>
        </p:nvSpPr>
        <p:spPr>
          <a:xfrm>
            <a:off x="743765" y="1779620"/>
            <a:ext cx="494888" cy="494888"/>
          </a:xfrm>
          <a:prstGeom prst="rect">
            <a:avLst/>
          </a:prstGeom>
          <a:noFill/>
        </p:spPr>
        <p:txBody>
          <a:bodyPr wrap="square" lIns="0" tIns="0" rIns="0" bIns="0" anchor="ctr">
            <a:noAutofit/>
          </a:bodyPr>
          <a:lstStyle/>
          <a:p>
            <a:pPr algn="ctr"/>
            <a:r>
              <a:rPr sz="1850" b="1">
                <a:solidFill>
                  <a:schemeClr val="bg1"/>
                </a:solidFill>
                <a:latin typeface="+mn-lt"/>
              </a:rPr>
              <a:t>1</a:t>
            </a:r>
          </a:p>
        </p:txBody>
      </p:sp>
      <p:sp>
        <p:nvSpPr>
          <p:cNvPr id="5" name="TextBox 4"/>
          <p:cNvSpPr txBox="1"/>
          <p:nvPr/>
        </p:nvSpPr>
        <p:spPr>
          <a:xfrm>
            <a:off x="1499006" y="1691640"/>
            <a:ext cx="9916972" cy="384912"/>
          </a:xfrm>
          <a:prstGeom prst="rect">
            <a:avLst/>
          </a:prstGeom>
          <a:noFill/>
        </p:spPr>
        <p:txBody>
          <a:bodyPr wrap="square" lIns="0" tIns="0" rIns="0" bIns="0" anchor="t">
            <a:noAutofit/>
          </a:bodyPr>
          <a:lstStyle/>
          <a:p>
            <a:r>
              <a:rPr sz="1850" b="1">
                <a:solidFill>
                  <a:schemeClr val="tx2"/>
                </a:solidFill>
                <a:latin typeface="+mn-lt"/>
              </a:rPr>
              <a:t>Povoleno už před MDR</a:t>
            </a:r>
          </a:p>
        </p:txBody>
      </p:sp>
      <p:sp>
        <p:nvSpPr>
          <p:cNvPr id="6" name="TextBox 5"/>
          <p:cNvSpPr txBox="1"/>
          <p:nvPr/>
        </p:nvSpPr>
        <p:spPr>
          <a:xfrm>
            <a:off x="1499006" y="2087550"/>
            <a:ext cx="9916972" cy="571870"/>
          </a:xfrm>
          <a:prstGeom prst="rect">
            <a:avLst/>
          </a:prstGeom>
          <a:noFill/>
        </p:spPr>
        <p:txBody>
          <a:bodyPr wrap="square" lIns="0" tIns="0" rIns="0" bIns="0" anchor="t">
            <a:noAutofit/>
          </a:bodyPr>
          <a:lstStyle/>
          <a:p>
            <a:r>
              <a:rPr sz="1500">
                <a:solidFill>
                  <a:schemeClr val="tx1"/>
                </a:solidFill>
                <a:latin typeface="+mn-lt"/>
              </a:rPr>
              <a:t>Vyhláška o provozování zdravotnických prostředků (MPBetreibV, §§ 5 a 8); Německo při vyjednávání MDR prosazovalo povolení z nákladových důvodů.</a:t>
            </a:r>
          </a:p>
        </p:txBody>
      </p:sp>
      <p:sp>
        <p:nvSpPr>
          <p:cNvPr id="7" name="číslo"/>
          <p:cNvSpPr/>
          <p:nvPr/>
        </p:nvSpPr>
        <p:spPr>
          <a:xfrm>
            <a:off x="743765" y="2802388"/>
            <a:ext cx="494888" cy="494888"/>
          </a:xfrm>
          <a:prstGeom prst="ellipse">
            <a:avLst/>
          </a:prstGeom>
          <a:solidFill>
            <a:schemeClr val="tx2"/>
          </a:solidFill>
          <a:ln>
            <a:noFill/>
          </a:ln>
        </p:spPr>
        <p:txBody>
          <a:bodyPr rtlCol="0" anchor="ctr"/>
          <a:lstStyle/>
          <a:p>
            <a:pPr algn="ctr"/>
            <a:endParaRPr/>
          </a:p>
        </p:txBody>
      </p:sp>
      <p:sp>
        <p:nvSpPr>
          <p:cNvPr id="8" name="TextBox 7"/>
          <p:cNvSpPr txBox="1"/>
          <p:nvPr/>
        </p:nvSpPr>
        <p:spPr>
          <a:xfrm>
            <a:off x="743765" y="2802388"/>
            <a:ext cx="494888" cy="494888"/>
          </a:xfrm>
          <a:prstGeom prst="rect">
            <a:avLst/>
          </a:prstGeom>
          <a:noFill/>
        </p:spPr>
        <p:txBody>
          <a:bodyPr wrap="square" lIns="0" tIns="0" rIns="0" bIns="0" anchor="ctr">
            <a:noAutofit/>
          </a:bodyPr>
          <a:lstStyle/>
          <a:p>
            <a:pPr algn="ctr"/>
            <a:r>
              <a:rPr sz="1850" b="1">
                <a:solidFill>
                  <a:schemeClr val="bg1"/>
                </a:solidFill>
                <a:latin typeface="+mn-lt"/>
              </a:rPr>
              <a:t>2</a:t>
            </a:r>
          </a:p>
        </p:txBody>
      </p:sp>
      <p:sp>
        <p:nvSpPr>
          <p:cNvPr id="9" name="TextBox 8"/>
          <p:cNvSpPr txBox="1"/>
          <p:nvPr/>
        </p:nvSpPr>
        <p:spPr>
          <a:xfrm>
            <a:off x="1499006" y="2714408"/>
            <a:ext cx="9916972" cy="384912"/>
          </a:xfrm>
          <a:prstGeom prst="rect">
            <a:avLst/>
          </a:prstGeom>
          <a:noFill/>
        </p:spPr>
        <p:txBody>
          <a:bodyPr wrap="square" lIns="0" tIns="0" rIns="0" bIns="0" anchor="t">
            <a:noAutofit/>
          </a:bodyPr>
          <a:lstStyle/>
          <a:p>
            <a:r>
              <a:rPr sz="1850" b="1">
                <a:solidFill>
                  <a:schemeClr val="tx2"/>
                </a:solidFill>
                <a:latin typeface="+mn-lt"/>
              </a:rPr>
              <a:t>Doporučení RKI a BfArM</a:t>
            </a:r>
          </a:p>
        </p:txBody>
      </p:sp>
      <p:sp>
        <p:nvSpPr>
          <p:cNvPr id="10" name="TextBox 9"/>
          <p:cNvSpPr txBox="1"/>
          <p:nvPr/>
        </p:nvSpPr>
        <p:spPr>
          <a:xfrm>
            <a:off x="1499006" y="3110319"/>
            <a:ext cx="9916972" cy="571870"/>
          </a:xfrm>
          <a:prstGeom prst="rect">
            <a:avLst/>
          </a:prstGeom>
          <a:noFill/>
        </p:spPr>
        <p:txBody>
          <a:bodyPr wrap="square" lIns="0" tIns="0" rIns="0" bIns="0" anchor="t">
            <a:noAutofit/>
          </a:bodyPr>
          <a:lstStyle/>
          <a:p>
            <a:r>
              <a:rPr sz="1500">
                <a:solidFill>
                  <a:schemeClr val="tx1"/>
                </a:solidFill>
                <a:latin typeface="+mn-lt"/>
              </a:rPr>
              <a:t>Společné doporučení k hygienickým požadavkům na obnovu zdravotnických prostředků je referenčním standardem praxe.</a:t>
            </a:r>
          </a:p>
        </p:txBody>
      </p:sp>
      <p:sp>
        <p:nvSpPr>
          <p:cNvPr id="11" name="číslo"/>
          <p:cNvSpPr/>
          <p:nvPr/>
        </p:nvSpPr>
        <p:spPr>
          <a:xfrm>
            <a:off x="743765" y="3825157"/>
            <a:ext cx="494888" cy="494888"/>
          </a:xfrm>
          <a:prstGeom prst="ellipse">
            <a:avLst/>
          </a:prstGeom>
          <a:solidFill>
            <a:schemeClr val="tx2"/>
          </a:solidFill>
          <a:ln>
            <a:noFill/>
          </a:ln>
        </p:spPr>
        <p:txBody>
          <a:bodyPr rtlCol="0" anchor="ctr"/>
          <a:lstStyle/>
          <a:p>
            <a:pPr algn="ctr"/>
            <a:endParaRPr/>
          </a:p>
        </p:txBody>
      </p:sp>
      <p:sp>
        <p:nvSpPr>
          <p:cNvPr id="12" name="TextBox 11"/>
          <p:cNvSpPr txBox="1"/>
          <p:nvPr/>
        </p:nvSpPr>
        <p:spPr>
          <a:xfrm>
            <a:off x="743765" y="3825157"/>
            <a:ext cx="494888" cy="494888"/>
          </a:xfrm>
          <a:prstGeom prst="rect">
            <a:avLst/>
          </a:prstGeom>
          <a:noFill/>
        </p:spPr>
        <p:txBody>
          <a:bodyPr wrap="square" lIns="0" tIns="0" rIns="0" bIns="0" anchor="ctr">
            <a:noAutofit/>
          </a:bodyPr>
          <a:lstStyle/>
          <a:p>
            <a:pPr algn="ctr"/>
            <a:r>
              <a:rPr sz="1850" b="1">
                <a:solidFill>
                  <a:schemeClr val="bg1"/>
                </a:solidFill>
                <a:latin typeface="+mn-lt"/>
              </a:rPr>
              <a:t>3</a:t>
            </a:r>
          </a:p>
        </p:txBody>
      </p:sp>
      <p:sp>
        <p:nvSpPr>
          <p:cNvPr id="13" name="TextBox 12"/>
          <p:cNvSpPr txBox="1"/>
          <p:nvPr/>
        </p:nvSpPr>
        <p:spPr>
          <a:xfrm>
            <a:off x="1499006" y="3737177"/>
            <a:ext cx="9916972" cy="384912"/>
          </a:xfrm>
          <a:prstGeom prst="rect">
            <a:avLst/>
          </a:prstGeom>
          <a:noFill/>
        </p:spPr>
        <p:txBody>
          <a:bodyPr wrap="square" lIns="0" tIns="0" rIns="0" bIns="0" anchor="t">
            <a:noAutofit/>
          </a:bodyPr>
          <a:lstStyle/>
          <a:p>
            <a:r>
              <a:rPr sz="1850" b="1">
                <a:solidFill>
                  <a:schemeClr val="tx2"/>
                </a:solidFill>
                <a:latin typeface="+mn-lt"/>
              </a:rPr>
              <a:t>Kategorie „kritické C“</a:t>
            </a:r>
          </a:p>
        </p:txBody>
      </p:sp>
      <p:sp>
        <p:nvSpPr>
          <p:cNvPr id="14" name="TextBox 13"/>
          <p:cNvSpPr txBox="1"/>
          <p:nvPr/>
        </p:nvSpPr>
        <p:spPr>
          <a:xfrm>
            <a:off x="1499006" y="4133087"/>
            <a:ext cx="9916972" cy="571870"/>
          </a:xfrm>
          <a:prstGeom prst="rect">
            <a:avLst/>
          </a:prstGeom>
          <a:noFill/>
        </p:spPr>
        <p:txBody>
          <a:bodyPr wrap="square" lIns="0" tIns="0" rIns="0" bIns="0" anchor="t">
            <a:noAutofit/>
          </a:bodyPr>
          <a:lstStyle/>
          <a:p>
            <a:r>
              <a:rPr sz="1500" dirty="0">
                <a:solidFill>
                  <a:schemeClr val="tx1"/>
                </a:solidFill>
                <a:latin typeface="+mn-lt"/>
              </a:rPr>
              <a:t>U </a:t>
            </a:r>
            <a:r>
              <a:rPr sz="1500" dirty="0" err="1">
                <a:solidFill>
                  <a:schemeClr val="tx1"/>
                </a:solidFill>
                <a:latin typeface="+mn-lt"/>
              </a:rPr>
              <a:t>prostředků</a:t>
            </a:r>
            <a:r>
              <a:rPr sz="1500" dirty="0">
                <a:solidFill>
                  <a:schemeClr val="tx1"/>
                </a:solidFill>
                <a:latin typeface="+mn-lt"/>
              </a:rPr>
              <a:t> se </a:t>
            </a:r>
            <a:r>
              <a:rPr sz="1500" dirty="0" err="1">
                <a:solidFill>
                  <a:schemeClr val="tx1"/>
                </a:solidFill>
                <a:latin typeface="+mn-lt"/>
              </a:rPr>
              <a:t>zvlášť</a:t>
            </a:r>
            <a:r>
              <a:rPr sz="1500" dirty="0">
                <a:solidFill>
                  <a:schemeClr val="tx1"/>
                </a:solidFill>
                <a:latin typeface="+mn-lt"/>
              </a:rPr>
              <a:t> </a:t>
            </a:r>
            <a:r>
              <a:rPr sz="1500" dirty="0" err="1">
                <a:solidFill>
                  <a:schemeClr val="tx1"/>
                </a:solidFill>
                <a:latin typeface="+mn-lt"/>
              </a:rPr>
              <a:t>vysokými</a:t>
            </a:r>
            <a:r>
              <a:rPr sz="1500" dirty="0">
                <a:solidFill>
                  <a:schemeClr val="tx1"/>
                </a:solidFill>
                <a:latin typeface="+mn-lt"/>
              </a:rPr>
              <a:t> </a:t>
            </a:r>
            <a:r>
              <a:rPr sz="1500" dirty="0" err="1">
                <a:solidFill>
                  <a:schemeClr val="tx1"/>
                </a:solidFill>
                <a:latin typeface="+mn-lt"/>
              </a:rPr>
              <a:t>nároky</a:t>
            </a:r>
            <a:r>
              <a:rPr sz="1500" dirty="0">
                <a:solidFill>
                  <a:schemeClr val="tx1"/>
                </a:solidFill>
                <a:latin typeface="+mn-lt"/>
              </a:rPr>
              <a:t> </a:t>
            </a:r>
            <a:r>
              <a:rPr sz="1500" dirty="0" err="1">
                <a:solidFill>
                  <a:schemeClr val="tx1"/>
                </a:solidFill>
                <a:latin typeface="+mn-lt"/>
              </a:rPr>
              <a:t>na</a:t>
            </a:r>
            <a:r>
              <a:rPr sz="1500" dirty="0">
                <a:solidFill>
                  <a:schemeClr val="tx1"/>
                </a:solidFill>
                <a:latin typeface="+mn-lt"/>
              </a:rPr>
              <a:t> </a:t>
            </a:r>
            <a:r>
              <a:rPr sz="1500" dirty="0" err="1">
                <a:solidFill>
                  <a:schemeClr val="tx1"/>
                </a:solidFill>
                <a:latin typeface="+mn-lt"/>
              </a:rPr>
              <a:t>obnovu</a:t>
            </a:r>
            <a:r>
              <a:rPr sz="1500" dirty="0">
                <a:solidFill>
                  <a:schemeClr val="tx1"/>
                </a:solidFill>
                <a:latin typeface="+mn-lt"/>
              </a:rPr>
              <a:t> je </a:t>
            </a:r>
            <a:r>
              <a:rPr sz="1500" dirty="0" err="1">
                <a:solidFill>
                  <a:schemeClr val="tx1"/>
                </a:solidFill>
                <a:latin typeface="+mn-lt"/>
              </a:rPr>
              <a:t>nutná</a:t>
            </a:r>
            <a:r>
              <a:rPr sz="1500" dirty="0">
                <a:solidFill>
                  <a:schemeClr val="tx1"/>
                </a:solidFill>
                <a:latin typeface="+mn-lt"/>
              </a:rPr>
              <a:t> </a:t>
            </a:r>
            <a:r>
              <a:rPr sz="1500" dirty="0" err="1">
                <a:solidFill>
                  <a:schemeClr val="tx1"/>
                </a:solidFill>
                <a:latin typeface="+mn-lt"/>
              </a:rPr>
              <a:t>certifikace</a:t>
            </a:r>
            <a:r>
              <a:rPr sz="1500" dirty="0">
                <a:solidFill>
                  <a:schemeClr val="tx1"/>
                </a:solidFill>
                <a:latin typeface="+mn-lt"/>
              </a:rPr>
              <a:t> </a:t>
            </a:r>
            <a:r>
              <a:rPr sz="1500" dirty="0" err="1">
                <a:solidFill>
                  <a:schemeClr val="tx1"/>
                </a:solidFill>
                <a:latin typeface="+mn-lt"/>
              </a:rPr>
              <a:t>systému</a:t>
            </a:r>
            <a:r>
              <a:rPr sz="1500" dirty="0">
                <a:solidFill>
                  <a:schemeClr val="tx1"/>
                </a:solidFill>
                <a:latin typeface="+mn-lt"/>
              </a:rPr>
              <a:t> </a:t>
            </a:r>
            <a:r>
              <a:rPr sz="1500" dirty="0" err="1">
                <a:solidFill>
                  <a:schemeClr val="tx1"/>
                </a:solidFill>
                <a:latin typeface="+mn-lt"/>
              </a:rPr>
              <a:t>řízení</a:t>
            </a:r>
            <a:r>
              <a:rPr sz="1500" dirty="0">
                <a:solidFill>
                  <a:schemeClr val="tx1"/>
                </a:solidFill>
                <a:latin typeface="+mn-lt"/>
              </a:rPr>
              <a:t> </a:t>
            </a:r>
            <a:r>
              <a:rPr sz="1500" dirty="0" err="1">
                <a:solidFill>
                  <a:schemeClr val="tx1"/>
                </a:solidFill>
                <a:latin typeface="+mn-lt"/>
              </a:rPr>
              <a:t>kvality</a:t>
            </a:r>
            <a:r>
              <a:rPr sz="1500" dirty="0">
                <a:solidFill>
                  <a:schemeClr val="tx1"/>
                </a:solidFill>
                <a:latin typeface="+mn-lt"/>
              </a:rPr>
              <a:t>.</a:t>
            </a:r>
          </a:p>
        </p:txBody>
      </p:sp>
      <p:sp>
        <p:nvSpPr>
          <p:cNvPr id="15" name="číslo"/>
          <p:cNvSpPr/>
          <p:nvPr/>
        </p:nvSpPr>
        <p:spPr>
          <a:xfrm>
            <a:off x="743765" y="4847926"/>
            <a:ext cx="494888" cy="494888"/>
          </a:xfrm>
          <a:prstGeom prst="ellipse">
            <a:avLst/>
          </a:prstGeom>
          <a:solidFill>
            <a:schemeClr val="tx2"/>
          </a:solidFill>
          <a:ln>
            <a:noFill/>
          </a:ln>
        </p:spPr>
        <p:txBody>
          <a:bodyPr rtlCol="0" anchor="ctr"/>
          <a:lstStyle/>
          <a:p>
            <a:pPr algn="ctr"/>
            <a:endParaRPr/>
          </a:p>
        </p:txBody>
      </p:sp>
      <p:sp>
        <p:nvSpPr>
          <p:cNvPr id="16" name="TextBox 15"/>
          <p:cNvSpPr txBox="1"/>
          <p:nvPr/>
        </p:nvSpPr>
        <p:spPr>
          <a:xfrm>
            <a:off x="743765" y="4847926"/>
            <a:ext cx="494888" cy="494888"/>
          </a:xfrm>
          <a:prstGeom prst="rect">
            <a:avLst/>
          </a:prstGeom>
          <a:noFill/>
        </p:spPr>
        <p:txBody>
          <a:bodyPr wrap="square" lIns="0" tIns="0" rIns="0" bIns="0" anchor="ctr">
            <a:noAutofit/>
          </a:bodyPr>
          <a:lstStyle/>
          <a:p>
            <a:pPr algn="ctr"/>
            <a:r>
              <a:rPr sz="1850" b="1">
                <a:solidFill>
                  <a:schemeClr val="bg1"/>
                </a:solidFill>
                <a:latin typeface="+mn-lt"/>
              </a:rPr>
              <a:t>4</a:t>
            </a:r>
          </a:p>
        </p:txBody>
      </p:sp>
      <p:sp>
        <p:nvSpPr>
          <p:cNvPr id="17" name="TextBox 16"/>
          <p:cNvSpPr txBox="1"/>
          <p:nvPr/>
        </p:nvSpPr>
        <p:spPr>
          <a:xfrm>
            <a:off x="1499006" y="4759946"/>
            <a:ext cx="9916972" cy="384912"/>
          </a:xfrm>
          <a:prstGeom prst="rect">
            <a:avLst/>
          </a:prstGeom>
          <a:noFill/>
        </p:spPr>
        <p:txBody>
          <a:bodyPr wrap="square" lIns="0" tIns="0" rIns="0" bIns="0" anchor="t">
            <a:noAutofit/>
          </a:bodyPr>
          <a:lstStyle/>
          <a:p>
            <a:r>
              <a:rPr sz="1850" b="1">
                <a:solidFill>
                  <a:schemeClr val="tx2"/>
                </a:solidFill>
                <a:latin typeface="+mn-lt"/>
              </a:rPr>
              <a:t>Oznámení a uzavřená smyčka</a:t>
            </a:r>
          </a:p>
        </p:txBody>
      </p:sp>
      <p:sp>
        <p:nvSpPr>
          <p:cNvPr id="18" name="TextBox 17"/>
          <p:cNvSpPr txBox="1"/>
          <p:nvPr/>
        </p:nvSpPr>
        <p:spPr>
          <a:xfrm>
            <a:off x="1499006" y="5155856"/>
            <a:ext cx="9916972" cy="571870"/>
          </a:xfrm>
          <a:prstGeom prst="rect">
            <a:avLst/>
          </a:prstGeom>
          <a:noFill/>
        </p:spPr>
        <p:txBody>
          <a:bodyPr wrap="square" lIns="0" tIns="0" rIns="0" bIns="0" anchor="t">
            <a:noAutofit/>
          </a:bodyPr>
          <a:lstStyle/>
          <a:p>
            <a:r>
              <a:rPr sz="1500">
                <a:solidFill>
                  <a:schemeClr val="tx1"/>
                </a:solidFill>
                <a:latin typeface="+mn-lt"/>
              </a:rPr>
              <a:t>Nemocnice obnovující podle odst. 3 se předem oznamují v systému DMIDS; externí zpracovatel jen tehdy, vrací-li nemocnici její vlastní prostředky.</a:t>
            </a:r>
          </a:p>
        </p:txBody>
      </p:sp>
      <p:sp>
        <p:nvSpPr>
          <p:cNvPr id="19" name="TextBox 18"/>
          <p:cNvSpPr txBox="1"/>
          <p:nvPr/>
        </p:nvSpPr>
        <p:spPr>
          <a:xfrm>
            <a:off x="722376" y="5815707"/>
            <a:ext cx="10753344" cy="307930"/>
          </a:xfrm>
          <a:prstGeom prst="rect">
            <a:avLst/>
          </a:prstGeom>
          <a:noFill/>
        </p:spPr>
        <p:txBody>
          <a:bodyPr wrap="square" lIns="0" tIns="0" rIns="0" bIns="0" anchor="t">
            <a:noAutofit/>
          </a:bodyPr>
          <a:lstStyle/>
          <a:p>
            <a:r>
              <a:rPr sz="1150" i="1">
                <a:solidFill>
                  <a:srgbClr val="6E6E6E"/>
                </a:solidFill>
                <a:latin typeface="+mn-lt"/>
              </a:rPr>
              <a:t>Zdroj: Windisch a kol. (2024), kap. 3.2.1 a Annex IVb; Evropská komise, National rules on reprocessing (2025).</a:t>
            </a:r>
          </a:p>
        </p:txBody>
      </p:sp>
      <p:sp>
        <p:nvSpPr>
          <p:cNvPr id="20" name="Zástupný symbol pro zápatí 1"/>
          <p:cNvSpPr>
            <a:spLocks noGrp="1"/>
          </p:cNvSpPr>
          <p:nvPr>
            <p:ph type="ftr" sz="quarter" idx="10"/>
          </p:nvPr>
        </p:nvSpPr>
        <p:spPr/>
        <p:txBody>
          <a:bodyPr/>
          <a:lstStyle>
            <a:lvl1pPr>
              <a:defRPr/>
            </a:lvl1pPr>
          </a:lstStyle>
          <a:p>
            <a:r>
              <a:rPr lang="cs-CZ"/>
              <a:t>Obnova prostředků pro jedno použití v EU</a:t>
            </a:r>
          </a:p>
        </p:txBody>
      </p:sp>
      <p:sp>
        <p:nvSpPr>
          <p:cNvPr id="21" name="Zástupný symbol pro číslo snímku 2"/>
          <p:cNvSpPr>
            <a:spLocks noGrp="1"/>
          </p:cNvSpPr>
          <p:nvPr>
            <p:ph type="sldNum" sz="quarter" idx="11"/>
          </p:nvPr>
        </p:nvSpPr>
        <p:spPr/>
        <p:txBody>
          <a:bodyPr/>
          <a:lstStyle>
            <a:lvl1pPr>
              <a:defRPr/>
            </a:lvl1pPr>
          </a:lstStyle>
          <a:p>
            <a:fld id="{D3F2C296-A969-42EE-BDA3-0B0764EA9FFA}" type="slidenum">
              <a:rPr lang="cs-CZ"/>
              <a:t>9</a:t>
            </a:fld>
            <a:endParaRPr lang="cs-CZ"/>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z="3200" dirty="0"/>
              <a:t>Jiné státy</a:t>
            </a:r>
            <a:endParaRPr sz="3200" dirty="0"/>
          </a:p>
        </p:txBody>
      </p:sp>
      <p:sp>
        <p:nvSpPr>
          <p:cNvPr id="3" name="Nizozemsko"/>
          <p:cNvSpPr/>
          <p:nvPr/>
        </p:nvSpPr>
        <p:spPr>
          <a:xfrm>
            <a:off x="722376" y="1691640"/>
            <a:ext cx="5137708" cy="4014092"/>
          </a:xfrm>
          <a:prstGeom prst="roundRect">
            <a:avLst>
              <a:gd name="adj" fmla="val 2277"/>
            </a:avLst>
          </a:prstGeom>
          <a:solidFill>
            <a:schemeClr val="tx2"/>
          </a:solidFill>
          <a:ln>
            <a:noFill/>
          </a:ln>
        </p:spPr>
        <p:txBody>
          <a:bodyPr rtlCol="0" anchor="ctr"/>
          <a:lstStyle/>
          <a:p>
            <a:pPr algn="ctr"/>
            <a:endParaRPr/>
          </a:p>
        </p:txBody>
      </p:sp>
      <p:sp>
        <p:nvSpPr>
          <p:cNvPr id="4" name="kruh ikony"/>
          <p:cNvSpPr/>
          <p:nvPr/>
        </p:nvSpPr>
        <p:spPr>
          <a:xfrm>
            <a:off x="1009001" y="1911590"/>
            <a:ext cx="549875" cy="549875"/>
          </a:xfrm>
          <a:prstGeom prst="ellipse">
            <a:avLst/>
          </a:prstGeom>
          <a:solidFill>
            <a:schemeClr val="accent2"/>
          </a:solidFill>
          <a:ln>
            <a:noFill/>
          </a:ln>
        </p:spPr>
        <p:txBody>
          <a:bodyPr rtlCol="0" anchor="ctr"/>
          <a:lstStyle/>
          <a:p>
            <a:pPr algn="ctr"/>
            <a:endParaRPr/>
          </a:p>
        </p:txBody>
      </p:sp>
      <p:pic>
        <p:nvPicPr>
          <p:cNvPr id="5" name="ikona" descr="image.png"/>
          <p:cNvPicPr>
            <a:picLocks noChangeAspect="1"/>
          </p:cNvPicPr>
          <p:nvPr/>
        </p:nvPicPr>
        <p:blipFill>
          <a:blip r:embed="rId3"/>
          <a:stretch>
            <a:fillRect/>
          </a:stretch>
        </p:blipFill>
        <p:spPr>
          <a:xfrm>
            <a:off x="1151969" y="2054557"/>
            <a:ext cx="263940" cy="263940"/>
          </a:xfrm>
          <a:prstGeom prst="rect">
            <a:avLst/>
          </a:prstGeom>
        </p:spPr>
      </p:pic>
      <p:sp>
        <p:nvSpPr>
          <p:cNvPr id="6" name="TextBox 5"/>
          <p:cNvSpPr txBox="1"/>
          <p:nvPr/>
        </p:nvSpPr>
        <p:spPr>
          <a:xfrm>
            <a:off x="1773814" y="1911590"/>
            <a:ext cx="3942892" cy="549875"/>
          </a:xfrm>
          <a:prstGeom prst="rect">
            <a:avLst/>
          </a:prstGeom>
          <a:noFill/>
        </p:spPr>
        <p:txBody>
          <a:bodyPr wrap="square" lIns="0" tIns="0" rIns="0" bIns="0" anchor="ctr">
            <a:noAutofit/>
          </a:bodyPr>
          <a:lstStyle/>
          <a:p>
            <a:r>
              <a:rPr sz="1850" b="1">
                <a:solidFill>
                  <a:schemeClr val="bg1"/>
                </a:solidFill>
                <a:latin typeface="+mn-lt"/>
              </a:rPr>
              <a:t>Nizozemsko: prionové riziko</a:t>
            </a:r>
          </a:p>
        </p:txBody>
      </p:sp>
      <p:sp>
        <p:nvSpPr>
          <p:cNvPr id="7" name="TextBox 6"/>
          <p:cNvSpPr txBox="1"/>
          <p:nvPr/>
        </p:nvSpPr>
        <p:spPr>
          <a:xfrm>
            <a:off x="985235" y="2626428"/>
            <a:ext cx="4659782" cy="2969328"/>
          </a:xfrm>
          <a:prstGeom prst="rect">
            <a:avLst/>
          </a:prstGeom>
          <a:noFill/>
        </p:spPr>
        <p:txBody>
          <a:bodyPr wrap="square" lIns="0" tIns="0" rIns="0" bIns="0" anchor="t">
            <a:noAutofit/>
          </a:bodyPr>
          <a:lstStyle/>
          <a:p>
            <a:pPr marL="246888" indent="-246888">
              <a:spcAft>
                <a:spcPts val="575"/>
              </a:spcAft>
              <a:buFont typeface="Arial"/>
              <a:buChar char="•"/>
            </a:pPr>
            <a:r>
              <a:rPr sz="1500">
                <a:solidFill>
                  <a:schemeClr val="bg1"/>
                </a:solidFill>
                <a:latin typeface="+mn-lt"/>
              </a:rPr>
              <a:t>Zákaz obnovy prostředků, které přišly do styku s mozkem, míchou, sítnicí, zrakovým nervem, spinálními ganglii, Gasserovým gangliem, hypofýzou nebo tvrdou plenou</a:t>
            </a:r>
          </a:p>
          <a:p>
            <a:pPr marL="246888" indent="-246888">
              <a:spcAft>
                <a:spcPts val="575"/>
              </a:spcAft>
              <a:buFont typeface="Arial"/>
              <a:buChar char="•"/>
            </a:pPr>
            <a:r>
              <a:rPr sz="1500">
                <a:solidFill>
                  <a:schemeClr val="bg1"/>
                </a:solidFill>
                <a:latin typeface="+mn-lt"/>
              </a:rPr>
              <a:t>Zákaz po zákroku u pacienta s CJN nebo s nevysvětlenou neurologickou poruchou</a:t>
            </a:r>
          </a:p>
          <a:p>
            <a:pPr marL="246888" indent="-246888">
              <a:spcAft>
                <a:spcPts val="575"/>
              </a:spcAft>
              <a:buFont typeface="Arial"/>
              <a:buChar char="•"/>
            </a:pPr>
            <a:r>
              <a:rPr sz="1500">
                <a:solidFill>
                  <a:schemeClr val="bg1"/>
                </a:solidFill>
                <a:latin typeface="+mn-lt"/>
              </a:rPr>
              <a:t>Zákaz obnovy prostředku, který už obnovil jiný subjekt</a:t>
            </a:r>
          </a:p>
        </p:txBody>
      </p:sp>
      <p:sp>
        <p:nvSpPr>
          <p:cNvPr id="8" name="omezení Belgie"/>
          <p:cNvSpPr/>
          <p:nvPr/>
        </p:nvSpPr>
        <p:spPr>
          <a:xfrm>
            <a:off x="6099048" y="1691640"/>
            <a:ext cx="5376672" cy="912793"/>
          </a:xfrm>
          <a:prstGeom prst="roundRect">
            <a:avLst>
              <a:gd name="adj" fmla="val 10017"/>
            </a:avLst>
          </a:prstGeom>
          <a:solidFill>
            <a:schemeClr val="accent1">
              <a:lumMod val="10000"/>
              <a:lumOff val="90000"/>
            </a:schemeClr>
          </a:solidFill>
          <a:ln>
            <a:noFill/>
          </a:ln>
        </p:spPr>
        <p:txBody>
          <a:bodyPr rtlCol="0" anchor="ctr"/>
          <a:lstStyle/>
          <a:p>
            <a:pPr algn="ctr"/>
            <a:endParaRPr/>
          </a:p>
        </p:txBody>
      </p:sp>
      <p:sp>
        <p:nvSpPr>
          <p:cNvPr id="9" name="TextBox 8"/>
          <p:cNvSpPr txBox="1"/>
          <p:nvPr/>
        </p:nvSpPr>
        <p:spPr>
          <a:xfrm>
            <a:off x="6314114" y="1779620"/>
            <a:ext cx="4958486" cy="307930"/>
          </a:xfrm>
          <a:prstGeom prst="rect">
            <a:avLst/>
          </a:prstGeom>
          <a:noFill/>
        </p:spPr>
        <p:txBody>
          <a:bodyPr wrap="square" lIns="0" tIns="0" rIns="0" bIns="0" anchor="t">
            <a:noAutofit/>
          </a:bodyPr>
          <a:lstStyle/>
          <a:p>
            <a:r>
              <a:rPr sz="1600" b="1">
                <a:solidFill>
                  <a:schemeClr val="tx2"/>
                </a:solidFill>
                <a:latin typeface="+mn-lt"/>
              </a:rPr>
              <a:t>Belgie</a:t>
            </a:r>
          </a:p>
        </p:txBody>
      </p:sp>
      <p:sp>
        <p:nvSpPr>
          <p:cNvPr id="10" name="TextBox 9"/>
          <p:cNvSpPr txBox="1"/>
          <p:nvPr/>
        </p:nvSpPr>
        <p:spPr>
          <a:xfrm>
            <a:off x="6314114" y="2098548"/>
            <a:ext cx="4958486" cy="494888"/>
          </a:xfrm>
          <a:prstGeom prst="rect">
            <a:avLst/>
          </a:prstGeom>
          <a:noFill/>
        </p:spPr>
        <p:txBody>
          <a:bodyPr wrap="square" lIns="0" tIns="0" rIns="0" bIns="0" anchor="t">
            <a:noAutofit/>
          </a:bodyPr>
          <a:lstStyle/>
          <a:p>
            <a:r>
              <a:rPr sz="1300">
                <a:solidFill>
                  <a:schemeClr val="tx1"/>
                </a:solidFill>
                <a:latin typeface="+mn-lt"/>
              </a:rPr>
              <a:t>Vyloučeny prostředky s nevyjímatelnou baterií či nesmazatelnými daty, zdroje ionizujícího záření a implantáty</a:t>
            </a:r>
          </a:p>
        </p:txBody>
      </p:sp>
      <p:sp>
        <p:nvSpPr>
          <p:cNvPr id="11" name="omezení Španělsko"/>
          <p:cNvSpPr/>
          <p:nvPr/>
        </p:nvSpPr>
        <p:spPr>
          <a:xfrm>
            <a:off x="6099048" y="2714408"/>
            <a:ext cx="5376672" cy="912793"/>
          </a:xfrm>
          <a:prstGeom prst="roundRect">
            <a:avLst>
              <a:gd name="adj" fmla="val 10017"/>
            </a:avLst>
          </a:prstGeom>
          <a:solidFill>
            <a:schemeClr val="accent1">
              <a:lumMod val="10000"/>
              <a:lumOff val="90000"/>
            </a:schemeClr>
          </a:solidFill>
          <a:ln>
            <a:noFill/>
          </a:ln>
        </p:spPr>
        <p:txBody>
          <a:bodyPr rtlCol="0" anchor="ctr"/>
          <a:lstStyle/>
          <a:p>
            <a:pPr algn="ctr"/>
            <a:endParaRPr/>
          </a:p>
        </p:txBody>
      </p:sp>
      <p:sp>
        <p:nvSpPr>
          <p:cNvPr id="12" name="TextBox 11"/>
          <p:cNvSpPr txBox="1"/>
          <p:nvPr/>
        </p:nvSpPr>
        <p:spPr>
          <a:xfrm>
            <a:off x="6314114" y="2802388"/>
            <a:ext cx="4958486" cy="307930"/>
          </a:xfrm>
          <a:prstGeom prst="rect">
            <a:avLst/>
          </a:prstGeom>
          <a:noFill/>
        </p:spPr>
        <p:txBody>
          <a:bodyPr wrap="square" lIns="0" tIns="0" rIns="0" bIns="0" anchor="t">
            <a:noAutofit/>
          </a:bodyPr>
          <a:lstStyle/>
          <a:p>
            <a:r>
              <a:rPr sz="1600" b="1">
                <a:solidFill>
                  <a:schemeClr val="tx2"/>
                </a:solidFill>
                <a:latin typeface="+mn-lt"/>
              </a:rPr>
              <a:t>Španělsko</a:t>
            </a:r>
          </a:p>
        </p:txBody>
      </p:sp>
      <p:sp>
        <p:nvSpPr>
          <p:cNvPr id="13" name="TextBox 12"/>
          <p:cNvSpPr txBox="1"/>
          <p:nvPr/>
        </p:nvSpPr>
        <p:spPr>
          <a:xfrm>
            <a:off x="6314114" y="3121316"/>
            <a:ext cx="4958486" cy="494888"/>
          </a:xfrm>
          <a:prstGeom prst="rect">
            <a:avLst/>
          </a:prstGeom>
          <a:noFill/>
        </p:spPr>
        <p:txBody>
          <a:bodyPr wrap="square" lIns="0" tIns="0" rIns="0" bIns="0" anchor="t">
            <a:noAutofit/>
          </a:bodyPr>
          <a:lstStyle/>
          <a:p>
            <a:r>
              <a:rPr sz="1300">
                <a:solidFill>
                  <a:schemeClr val="tx1"/>
                </a:solidFill>
                <a:latin typeface="+mn-lt"/>
              </a:rPr>
              <a:t>Zákaz převozu k obnově do ciziny; vyloučena třída I, zakázkové prostředky a prostředky vyrobené v nemocnici</a:t>
            </a:r>
          </a:p>
        </p:txBody>
      </p:sp>
      <p:sp>
        <p:nvSpPr>
          <p:cNvPr id="14" name="omezení Chorvatsko"/>
          <p:cNvSpPr/>
          <p:nvPr/>
        </p:nvSpPr>
        <p:spPr>
          <a:xfrm>
            <a:off x="6099048" y="3737177"/>
            <a:ext cx="5376672" cy="912793"/>
          </a:xfrm>
          <a:prstGeom prst="roundRect">
            <a:avLst>
              <a:gd name="adj" fmla="val 10017"/>
            </a:avLst>
          </a:prstGeom>
          <a:solidFill>
            <a:schemeClr val="accent1">
              <a:lumMod val="10000"/>
              <a:lumOff val="90000"/>
            </a:schemeClr>
          </a:solidFill>
          <a:ln>
            <a:noFill/>
          </a:ln>
        </p:spPr>
        <p:txBody>
          <a:bodyPr rtlCol="0" anchor="ctr"/>
          <a:lstStyle/>
          <a:p>
            <a:pPr algn="ctr"/>
            <a:endParaRPr/>
          </a:p>
        </p:txBody>
      </p:sp>
      <p:sp>
        <p:nvSpPr>
          <p:cNvPr id="15" name="TextBox 14"/>
          <p:cNvSpPr txBox="1"/>
          <p:nvPr/>
        </p:nvSpPr>
        <p:spPr>
          <a:xfrm>
            <a:off x="6314114" y="3825157"/>
            <a:ext cx="4958486" cy="307930"/>
          </a:xfrm>
          <a:prstGeom prst="rect">
            <a:avLst/>
          </a:prstGeom>
          <a:noFill/>
        </p:spPr>
        <p:txBody>
          <a:bodyPr wrap="square" lIns="0" tIns="0" rIns="0" bIns="0" anchor="t">
            <a:noAutofit/>
          </a:bodyPr>
          <a:lstStyle/>
          <a:p>
            <a:r>
              <a:rPr sz="1600" b="1">
                <a:solidFill>
                  <a:schemeClr val="tx2"/>
                </a:solidFill>
                <a:latin typeface="+mn-lt"/>
              </a:rPr>
              <a:t>Chorvatsko</a:t>
            </a:r>
          </a:p>
        </p:txBody>
      </p:sp>
      <p:sp>
        <p:nvSpPr>
          <p:cNvPr id="16" name="TextBox 15"/>
          <p:cNvSpPr txBox="1"/>
          <p:nvPr/>
        </p:nvSpPr>
        <p:spPr>
          <a:xfrm>
            <a:off x="6314114" y="4144085"/>
            <a:ext cx="4958486" cy="494888"/>
          </a:xfrm>
          <a:prstGeom prst="rect">
            <a:avLst/>
          </a:prstGeom>
          <a:noFill/>
        </p:spPr>
        <p:txBody>
          <a:bodyPr wrap="square" lIns="0" tIns="0" rIns="0" bIns="0" anchor="t">
            <a:noAutofit/>
          </a:bodyPr>
          <a:lstStyle/>
          <a:p>
            <a:r>
              <a:rPr sz="1300">
                <a:solidFill>
                  <a:schemeClr val="tx1"/>
                </a:solidFill>
                <a:latin typeface="+mn-lt"/>
              </a:rPr>
              <a:t>Outsourcing obnovy jen do členských států EU</a:t>
            </a:r>
          </a:p>
        </p:txBody>
      </p:sp>
      <p:sp>
        <p:nvSpPr>
          <p:cNvPr id="17" name="omezení Polsko"/>
          <p:cNvSpPr/>
          <p:nvPr/>
        </p:nvSpPr>
        <p:spPr>
          <a:xfrm>
            <a:off x="6099048" y="4759946"/>
            <a:ext cx="5376672" cy="912793"/>
          </a:xfrm>
          <a:prstGeom prst="roundRect">
            <a:avLst>
              <a:gd name="adj" fmla="val 10017"/>
            </a:avLst>
          </a:prstGeom>
          <a:solidFill>
            <a:schemeClr val="accent1">
              <a:lumMod val="10000"/>
              <a:lumOff val="90000"/>
            </a:schemeClr>
          </a:solidFill>
          <a:ln>
            <a:noFill/>
          </a:ln>
        </p:spPr>
        <p:txBody>
          <a:bodyPr rtlCol="0" anchor="ctr"/>
          <a:lstStyle/>
          <a:p>
            <a:pPr algn="ctr"/>
            <a:endParaRPr/>
          </a:p>
        </p:txBody>
      </p:sp>
      <p:sp>
        <p:nvSpPr>
          <p:cNvPr id="18" name="TextBox 17"/>
          <p:cNvSpPr txBox="1"/>
          <p:nvPr/>
        </p:nvSpPr>
        <p:spPr>
          <a:xfrm>
            <a:off x="6314114" y="4847926"/>
            <a:ext cx="4958486" cy="307930"/>
          </a:xfrm>
          <a:prstGeom prst="rect">
            <a:avLst/>
          </a:prstGeom>
          <a:noFill/>
        </p:spPr>
        <p:txBody>
          <a:bodyPr wrap="square" lIns="0" tIns="0" rIns="0" bIns="0" anchor="t">
            <a:noAutofit/>
          </a:bodyPr>
          <a:lstStyle/>
          <a:p>
            <a:r>
              <a:rPr sz="1600" b="1">
                <a:solidFill>
                  <a:schemeClr val="tx2"/>
                </a:solidFill>
                <a:latin typeface="+mn-lt"/>
              </a:rPr>
              <a:t>Polsko</a:t>
            </a:r>
          </a:p>
        </p:txBody>
      </p:sp>
      <p:sp>
        <p:nvSpPr>
          <p:cNvPr id="19" name="TextBox 18"/>
          <p:cNvSpPr txBox="1"/>
          <p:nvPr/>
        </p:nvSpPr>
        <p:spPr>
          <a:xfrm>
            <a:off x="6314114" y="5166854"/>
            <a:ext cx="4958486" cy="494888"/>
          </a:xfrm>
          <a:prstGeom prst="rect">
            <a:avLst/>
          </a:prstGeom>
          <a:noFill/>
        </p:spPr>
        <p:txBody>
          <a:bodyPr wrap="square" lIns="0" tIns="0" rIns="0" bIns="0" anchor="t">
            <a:noAutofit/>
          </a:bodyPr>
          <a:lstStyle/>
          <a:p>
            <a:r>
              <a:rPr sz="1300">
                <a:solidFill>
                  <a:schemeClr val="tx1"/>
                </a:solidFill>
                <a:latin typeface="+mn-lt"/>
              </a:rPr>
              <a:t>Zákaz dodávat a používat obnovené prostředky na území Polska</a:t>
            </a:r>
          </a:p>
        </p:txBody>
      </p:sp>
      <p:sp>
        <p:nvSpPr>
          <p:cNvPr id="20" name="Zástupný symbol pro zápatí 1"/>
          <p:cNvSpPr>
            <a:spLocks noGrp="1"/>
          </p:cNvSpPr>
          <p:nvPr>
            <p:ph type="ftr" sz="quarter" idx="10"/>
          </p:nvPr>
        </p:nvSpPr>
        <p:spPr/>
        <p:txBody>
          <a:bodyPr/>
          <a:lstStyle>
            <a:lvl1pPr>
              <a:defRPr/>
            </a:lvl1pPr>
          </a:lstStyle>
          <a:p>
            <a:r>
              <a:rPr lang="cs-CZ"/>
              <a:t>Obnova prostředků pro jedno použití v EU</a:t>
            </a:r>
          </a:p>
        </p:txBody>
      </p:sp>
      <p:sp>
        <p:nvSpPr>
          <p:cNvPr id="21" name="Zástupný symbol pro číslo snímku 2"/>
          <p:cNvSpPr>
            <a:spLocks noGrp="1"/>
          </p:cNvSpPr>
          <p:nvPr>
            <p:ph type="sldNum" sz="quarter" idx="11"/>
          </p:nvPr>
        </p:nvSpPr>
        <p:spPr/>
        <p:txBody>
          <a:bodyPr/>
          <a:lstStyle>
            <a:lvl1pPr>
              <a:defRPr/>
            </a:lvl1pPr>
          </a:lstStyle>
          <a:p>
            <a:fld id="{EC66C945-455E-4AD3-8044-18948AC7897A}" type="slidenum">
              <a:rPr lang="cs-CZ"/>
              <a:t>10</a:t>
            </a:fld>
            <a:endParaRPr lang="cs-CZ"/>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Které prostředky se v Evropě obnovují</a:t>
            </a:r>
          </a:p>
        </p:txBody>
      </p:sp>
      <p:sp>
        <p:nvSpPr>
          <p:cNvPr id="3" name="skupina 1"/>
          <p:cNvSpPr/>
          <p:nvPr/>
        </p:nvSpPr>
        <p:spPr>
          <a:xfrm>
            <a:off x="722376" y="1746627"/>
            <a:ext cx="6690969" cy="1154738"/>
          </a:xfrm>
          <a:prstGeom prst="roundRect">
            <a:avLst>
              <a:gd name="adj" fmla="val 7918"/>
            </a:avLst>
          </a:prstGeom>
          <a:solidFill>
            <a:schemeClr val="accent1">
              <a:lumMod val="10000"/>
              <a:lumOff val="90000"/>
            </a:schemeClr>
          </a:solidFill>
          <a:ln>
            <a:noFill/>
          </a:ln>
        </p:spPr>
        <p:txBody>
          <a:bodyPr rtlCol="0" anchor="ctr"/>
          <a:lstStyle/>
          <a:p>
            <a:pPr algn="ctr"/>
            <a:endParaRPr/>
          </a:p>
        </p:txBody>
      </p:sp>
      <p:sp>
        <p:nvSpPr>
          <p:cNvPr id="4" name="kruh ikony"/>
          <p:cNvSpPr/>
          <p:nvPr/>
        </p:nvSpPr>
        <p:spPr>
          <a:xfrm>
            <a:off x="987481" y="2021565"/>
            <a:ext cx="604863" cy="604863"/>
          </a:xfrm>
          <a:prstGeom prst="ellipse">
            <a:avLst/>
          </a:prstGeom>
          <a:solidFill>
            <a:schemeClr val="accent2"/>
          </a:solidFill>
          <a:ln>
            <a:noFill/>
          </a:ln>
        </p:spPr>
        <p:txBody>
          <a:bodyPr rtlCol="0" anchor="ctr"/>
          <a:lstStyle/>
          <a:p>
            <a:pPr algn="ctr"/>
            <a:endParaRPr/>
          </a:p>
        </p:txBody>
      </p:sp>
      <p:pic>
        <p:nvPicPr>
          <p:cNvPr id="5" name="ikona" descr="image.png"/>
          <p:cNvPicPr>
            <a:picLocks noChangeAspect="1"/>
          </p:cNvPicPr>
          <p:nvPr/>
        </p:nvPicPr>
        <p:blipFill>
          <a:blip r:embed="rId3"/>
          <a:stretch>
            <a:fillRect/>
          </a:stretch>
        </p:blipFill>
        <p:spPr>
          <a:xfrm>
            <a:off x="1144746" y="2178829"/>
            <a:ext cx="290334" cy="290334"/>
          </a:xfrm>
          <a:prstGeom prst="rect">
            <a:avLst/>
          </a:prstGeom>
        </p:spPr>
      </p:pic>
      <p:sp>
        <p:nvSpPr>
          <p:cNvPr id="6" name="TextBox 5"/>
          <p:cNvSpPr txBox="1"/>
          <p:nvPr/>
        </p:nvSpPr>
        <p:spPr>
          <a:xfrm>
            <a:off x="1857451" y="1878597"/>
            <a:ext cx="5376672" cy="384912"/>
          </a:xfrm>
          <a:prstGeom prst="rect">
            <a:avLst/>
          </a:prstGeom>
          <a:noFill/>
        </p:spPr>
        <p:txBody>
          <a:bodyPr wrap="square" lIns="0" tIns="0" rIns="0" bIns="0" anchor="t">
            <a:noAutofit/>
          </a:bodyPr>
          <a:lstStyle/>
          <a:p>
            <a:r>
              <a:rPr sz="1700" b="1">
                <a:solidFill>
                  <a:schemeClr val="tx2"/>
                </a:solidFill>
                <a:latin typeface="+mn-lt"/>
              </a:rPr>
              <a:t>Kardiovaskulární, většina</a:t>
            </a:r>
          </a:p>
        </p:txBody>
      </p:sp>
      <p:sp>
        <p:nvSpPr>
          <p:cNvPr id="7" name="TextBox 6"/>
          <p:cNvSpPr txBox="1"/>
          <p:nvPr/>
        </p:nvSpPr>
        <p:spPr>
          <a:xfrm>
            <a:off x="1857451" y="2274508"/>
            <a:ext cx="5376672" cy="604863"/>
          </a:xfrm>
          <a:prstGeom prst="rect">
            <a:avLst/>
          </a:prstGeom>
          <a:noFill/>
        </p:spPr>
        <p:txBody>
          <a:bodyPr wrap="square" lIns="0" tIns="0" rIns="0" bIns="0" anchor="t">
            <a:noAutofit/>
          </a:bodyPr>
          <a:lstStyle/>
          <a:p>
            <a:r>
              <a:rPr sz="1450">
                <a:solidFill>
                  <a:schemeClr val="tx1"/>
                </a:solidFill>
                <a:latin typeface="+mn-lt"/>
              </a:rPr>
              <a:t>Diagnostické elektrofyziologické katetry, ultrazvukové a mapovací katetry, EP kabely, ablační katetry</a:t>
            </a:r>
          </a:p>
        </p:txBody>
      </p:sp>
      <p:sp>
        <p:nvSpPr>
          <p:cNvPr id="8" name="skupina 2"/>
          <p:cNvSpPr/>
          <p:nvPr/>
        </p:nvSpPr>
        <p:spPr>
          <a:xfrm>
            <a:off x="722376" y="3066329"/>
            <a:ext cx="6690969" cy="1154738"/>
          </a:xfrm>
          <a:prstGeom prst="roundRect">
            <a:avLst>
              <a:gd name="adj" fmla="val 7918"/>
            </a:avLst>
          </a:prstGeom>
          <a:solidFill>
            <a:schemeClr val="accent1">
              <a:lumMod val="10000"/>
              <a:lumOff val="90000"/>
            </a:schemeClr>
          </a:solidFill>
          <a:ln>
            <a:noFill/>
          </a:ln>
        </p:spPr>
        <p:txBody>
          <a:bodyPr rtlCol="0" anchor="ctr"/>
          <a:lstStyle/>
          <a:p>
            <a:pPr algn="ctr"/>
            <a:endParaRPr/>
          </a:p>
        </p:txBody>
      </p:sp>
      <p:sp>
        <p:nvSpPr>
          <p:cNvPr id="9" name="kruh ikony"/>
          <p:cNvSpPr/>
          <p:nvPr/>
        </p:nvSpPr>
        <p:spPr>
          <a:xfrm>
            <a:off x="987481" y="3341267"/>
            <a:ext cx="604863" cy="604863"/>
          </a:xfrm>
          <a:prstGeom prst="ellipse">
            <a:avLst/>
          </a:prstGeom>
          <a:solidFill>
            <a:schemeClr val="tx2"/>
          </a:solidFill>
          <a:ln>
            <a:noFill/>
          </a:ln>
        </p:spPr>
        <p:txBody>
          <a:bodyPr rtlCol="0" anchor="ctr"/>
          <a:lstStyle/>
          <a:p>
            <a:pPr algn="ctr"/>
            <a:endParaRPr/>
          </a:p>
        </p:txBody>
      </p:sp>
      <p:pic>
        <p:nvPicPr>
          <p:cNvPr id="10" name="ikona" descr="image.png"/>
          <p:cNvPicPr>
            <a:picLocks noChangeAspect="1"/>
          </p:cNvPicPr>
          <p:nvPr/>
        </p:nvPicPr>
        <p:blipFill>
          <a:blip r:embed="rId4"/>
          <a:stretch>
            <a:fillRect/>
          </a:stretch>
        </p:blipFill>
        <p:spPr>
          <a:xfrm>
            <a:off x="1144746" y="3498531"/>
            <a:ext cx="290334" cy="290334"/>
          </a:xfrm>
          <a:prstGeom prst="rect">
            <a:avLst/>
          </a:prstGeom>
        </p:spPr>
      </p:pic>
      <p:sp>
        <p:nvSpPr>
          <p:cNvPr id="11" name="TextBox 10"/>
          <p:cNvSpPr txBox="1"/>
          <p:nvPr/>
        </p:nvSpPr>
        <p:spPr>
          <a:xfrm>
            <a:off x="1857451" y="3198299"/>
            <a:ext cx="5376672" cy="384912"/>
          </a:xfrm>
          <a:prstGeom prst="rect">
            <a:avLst/>
          </a:prstGeom>
          <a:noFill/>
        </p:spPr>
        <p:txBody>
          <a:bodyPr wrap="square" lIns="0" tIns="0" rIns="0" bIns="0" anchor="t">
            <a:noAutofit/>
          </a:bodyPr>
          <a:lstStyle/>
          <a:p>
            <a:r>
              <a:rPr sz="1700" b="1">
                <a:solidFill>
                  <a:schemeClr val="tx2"/>
                </a:solidFill>
                <a:latin typeface="+mn-lt"/>
              </a:rPr>
              <a:t>Artroskopické a ortopedické</a:t>
            </a:r>
          </a:p>
        </p:txBody>
      </p:sp>
      <p:sp>
        <p:nvSpPr>
          <p:cNvPr id="12" name="TextBox 11"/>
          <p:cNvSpPr txBox="1"/>
          <p:nvPr/>
        </p:nvSpPr>
        <p:spPr>
          <a:xfrm>
            <a:off x="1857451" y="3594209"/>
            <a:ext cx="5376672" cy="604863"/>
          </a:xfrm>
          <a:prstGeom prst="rect">
            <a:avLst/>
          </a:prstGeom>
          <a:noFill/>
        </p:spPr>
        <p:txBody>
          <a:bodyPr wrap="square" lIns="0" tIns="0" rIns="0" bIns="0" anchor="t">
            <a:noAutofit/>
          </a:bodyPr>
          <a:lstStyle/>
          <a:p>
            <a:r>
              <a:rPr sz="1450">
                <a:solidFill>
                  <a:schemeClr val="tx1"/>
                </a:solidFill>
                <a:latin typeface="+mn-lt"/>
              </a:rPr>
              <a:t>Uváděny nemocnicemi i úřady v Německu, Irsku a Švédsku</a:t>
            </a:r>
          </a:p>
        </p:txBody>
      </p:sp>
      <p:sp>
        <p:nvSpPr>
          <p:cNvPr id="13" name="skupina 3"/>
          <p:cNvSpPr/>
          <p:nvPr/>
        </p:nvSpPr>
        <p:spPr>
          <a:xfrm>
            <a:off x="722376" y="4386030"/>
            <a:ext cx="6690969" cy="1154738"/>
          </a:xfrm>
          <a:prstGeom prst="roundRect">
            <a:avLst>
              <a:gd name="adj" fmla="val 7918"/>
            </a:avLst>
          </a:prstGeom>
          <a:solidFill>
            <a:schemeClr val="accent1">
              <a:lumMod val="10000"/>
              <a:lumOff val="90000"/>
            </a:schemeClr>
          </a:solidFill>
          <a:ln>
            <a:noFill/>
          </a:ln>
        </p:spPr>
        <p:txBody>
          <a:bodyPr rtlCol="0" anchor="ctr"/>
          <a:lstStyle/>
          <a:p>
            <a:pPr algn="ctr"/>
            <a:endParaRPr/>
          </a:p>
        </p:txBody>
      </p:sp>
      <p:sp>
        <p:nvSpPr>
          <p:cNvPr id="14" name="kruh ikony"/>
          <p:cNvSpPr/>
          <p:nvPr/>
        </p:nvSpPr>
        <p:spPr>
          <a:xfrm>
            <a:off x="987481" y="4660968"/>
            <a:ext cx="604863" cy="604863"/>
          </a:xfrm>
          <a:prstGeom prst="ellipse">
            <a:avLst/>
          </a:prstGeom>
          <a:solidFill>
            <a:schemeClr val="tx2"/>
          </a:solidFill>
          <a:ln>
            <a:noFill/>
          </a:ln>
        </p:spPr>
        <p:txBody>
          <a:bodyPr rtlCol="0" anchor="ctr"/>
          <a:lstStyle/>
          <a:p>
            <a:pPr algn="ctr"/>
            <a:endParaRPr/>
          </a:p>
        </p:txBody>
      </p:sp>
      <p:pic>
        <p:nvPicPr>
          <p:cNvPr id="15" name="ikona" descr="image.png"/>
          <p:cNvPicPr>
            <a:picLocks noChangeAspect="1"/>
          </p:cNvPicPr>
          <p:nvPr/>
        </p:nvPicPr>
        <p:blipFill>
          <a:blip r:embed="rId5"/>
          <a:stretch>
            <a:fillRect/>
          </a:stretch>
        </p:blipFill>
        <p:spPr>
          <a:xfrm>
            <a:off x="1144746" y="4818233"/>
            <a:ext cx="290334" cy="290334"/>
          </a:xfrm>
          <a:prstGeom prst="rect">
            <a:avLst/>
          </a:prstGeom>
        </p:spPr>
      </p:pic>
      <p:sp>
        <p:nvSpPr>
          <p:cNvPr id="16" name="TextBox 15"/>
          <p:cNvSpPr txBox="1"/>
          <p:nvPr/>
        </p:nvSpPr>
        <p:spPr>
          <a:xfrm>
            <a:off x="1857451" y="4518000"/>
            <a:ext cx="5376672" cy="384912"/>
          </a:xfrm>
          <a:prstGeom prst="rect">
            <a:avLst/>
          </a:prstGeom>
          <a:noFill/>
        </p:spPr>
        <p:txBody>
          <a:bodyPr wrap="square" lIns="0" tIns="0" rIns="0" bIns="0" anchor="t">
            <a:noAutofit/>
          </a:bodyPr>
          <a:lstStyle/>
          <a:p>
            <a:r>
              <a:rPr sz="1700" b="1">
                <a:solidFill>
                  <a:schemeClr val="tx2"/>
                </a:solidFill>
                <a:latin typeface="+mn-lt"/>
              </a:rPr>
              <a:t>Laparoskopie a všeobecná chirurgie</a:t>
            </a:r>
          </a:p>
        </p:txBody>
      </p:sp>
      <p:sp>
        <p:nvSpPr>
          <p:cNvPr id="17" name="TextBox 16"/>
          <p:cNvSpPr txBox="1"/>
          <p:nvPr/>
        </p:nvSpPr>
        <p:spPr>
          <a:xfrm>
            <a:off x="1857451" y="4913911"/>
            <a:ext cx="5376672" cy="604863"/>
          </a:xfrm>
          <a:prstGeom prst="rect">
            <a:avLst/>
          </a:prstGeom>
          <a:noFill/>
        </p:spPr>
        <p:txBody>
          <a:bodyPr wrap="square" lIns="0" tIns="0" rIns="0" bIns="0" anchor="t">
            <a:noAutofit/>
          </a:bodyPr>
          <a:lstStyle/>
          <a:p>
            <a:r>
              <a:rPr sz="1450">
                <a:solidFill>
                  <a:schemeClr val="tx1"/>
                </a:solidFill>
                <a:latin typeface="+mn-lt"/>
              </a:rPr>
              <a:t>Včetně neinvazivních prostředků, například hrotů nůžek</a:t>
            </a:r>
          </a:p>
        </p:txBody>
      </p:sp>
      <p:sp>
        <p:nvSpPr>
          <p:cNvPr id="18" name="poznámka"/>
          <p:cNvSpPr/>
          <p:nvPr/>
        </p:nvSpPr>
        <p:spPr>
          <a:xfrm>
            <a:off x="7712049" y="1746627"/>
            <a:ext cx="3763670" cy="3794142"/>
          </a:xfrm>
          <a:prstGeom prst="roundRect">
            <a:avLst>
              <a:gd name="adj" fmla="val 2429"/>
            </a:avLst>
          </a:prstGeom>
          <a:solidFill>
            <a:schemeClr val="tx2"/>
          </a:solidFill>
          <a:ln>
            <a:noFill/>
          </a:ln>
        </p:spPr>
        <p:txBody>
          <a:bodyPr rtlCol="0" anchor="ctr"/>
          <a:lstStyle/>
          <a:p>
            <a:pPr algn="ctr"/>
            <a:endParaRPr/>
          </a:p>
        </p:txBody>
      </p:sp>
      <p:sp>
        <p:nvSpPr>
          <p:cNvPr id="19" name="TextBox 18"/>
          <p:cNvSpPr txBox="1"/>
          <p:nvPr/>
        </p:nvSpPr>
        <p:spPr>
          <a:xfrm>
            <a:off x="7951012" y="1966577"/>
            <a:ext cx="3285744" cy="439900"/>
          </a:xfrm>
          <a:prstGeom prst="rect">
            <a:avLst/>
          </a:prstGeom>
          <a:noFill/>
        </p:spPr>
        <p:txBody>
          <a:bodyPr wrap="square" lIns="0" tIns="0" rIns="0" bIns="0" anchor="t">
            <a:noAutofit/>
          </a:bodyPr>
          <a:lstStyle/>
          <a:p>
            <a:r>
              <a:rPr sz="1850" b="1">
                <a:solidFill>
                  <a:schemeClr val="accent1">
                    <a:lumMod val="25000"/>
                    <a:lumOff val="75000"/>
                  </a:schemeClr>
                </a:solidFill>
                <a:latin typeface="+mn-lt"/>
              </a:rPr>
              <a:t>Všechny třídy rizika</a:t>
            </a:r>
          </a:p>
        </p:txBody>
      </p:sp>
      <p:sp>
        <p:nvSpPr>
          <p:cNvPr id="20" name="TextBox 19"/>
          <p:cNvSpPr txBox="1"/>
          <p:nvPr/>
        </p:nvSpPr>
        <p:spPr>
          <a:xfrm>
            <a:off x="7951012" y="2461465"/>
            <a:ext cx="3285744" cy="1209726"/>
          </a:xfrm>
          <a:prstGeom prst="rect">
            <a:avLst/>
          </a:prstGeom>
          <a:noFill/>
        </p:spPr>
        <p:txBody>
          <a:bodyPr wrap="square" lIns="0" tIns="0" rIns="0" bIns="0" anchor="t">
            <a:noAutofit/>
          </a:bodyPr>
          <a:lstStyle/>
          <a:p>
            <a:r>
              <a:rPr sz="1500">
                <a:solidFill>
                  <a:schemeClr val="bg1"/>
                </a:solidFill>
                <a:latin typeface="+mn-lt"/>
              </a:rPr>
              <a:t>Jeden zpracovatel nabízí obnovu od třídy I po III, druhý obnovuje jen kardiovaskulární prostředky třídy III.</a:t>
            </a:r>
          </a:p>
        </p:txBody>
      </p:sp>
      <p:sp>
        <p:nvSpPr>
          <p:cNvPr id="21" name="TextBox 20"/>
          <p:cNvSpPr txBox="1"/>
          <p:nvPr/>
        </p:nvSpPr>
        <p:spPr>
          <a:xfrm>
            <a:off x="7951012" y="3726180"/>
            <a:ext cx="3285744" cy="439900"/>
          </a:xfrm>
          <a:prstGeom prst="rect">
            <a:avLst/>
          </a:prstGeom>
          <a:noFill/>
        </p:spPr>
        <p:txBody>
          <a:bodyPr wrap="square" lIns="0" tIns="0" rIns="0" bIns="0" anchor="t">
            <a:noAutofit/>
          </a:bodyPr>
          <a:lstStyle/>
          <a:p>
            <a:r>
              <a:rPr sz="1850" b="1">
                <a:solidFill>
                  <a:schemeClr val="accent1">
                    <a:lumMod val="25000"/>
                    <a:lumOff val="75000"/>
                  </a:schemeClr>
                </a:solidFill>
                <a:latin typeface="+mn-lt"/>
              </a:rPr>
              <a:t>Proč EP katetry</a:t>
            </a:r>
          </a:p>
        </p:txBody>
      </p:sp>
      <p:sp>
        <p:nvSpPr>
          <p:cNvPr id="22" name="TextBox 21"/>
          <p:cNvSpPr txBox="1"/>
          <p:nvPr/>
        </p:nvSpPr>
        <p:spPr>
          <a:xfrm>
            <a:off x="7951012" y="4188075"/>
            <a:ext cx="3285744" cy="1264714"/>
          </a:xfrm>
          <a:prstGeom prst="rect">
            <a:avLst/>
          </a:prstGeom>
          <a:noFill/>
        </p:spPr>
        <p:txBody>
          <a:bodyPr wrap="square" lIns="0" tIns="0" rIns="0" bIns="0" anchor="t">
            <a:noAutofit/>
          </a:bodyPr>
          <a:lstStyle/>
          <a:p>
            <a:r>
              <a:rPr sz="1500">
                <a:solidFill>
                  <a:schemeClr val="bg1"/>
                </a:solidFill>
                <a:latin typeface="+mn-lt"/>
              </a:rPr>
              <a:t>Lékaři dvou nemocnic uvedli, že hrot obnoveného katetru je měkčí a lépe ovladatelný u složité anatomie.</a:t>
            </a:r>
          </a:p>
        </p:txBody>
      </p:sp>
      <p:sp>
        <p:nvSpPr>
          <p:cNvPr id="23" name="TextBox 22"/>
          <p:cNvSpPr txBox="1"/>
          <p:nvPr/>
        </p:nvSpPr>
        <p:spPr>
          <a:xfrm>
            <a:off x="722376" y="5815707"/>
            <a:ext cx="10753344" cy="307930"/>
          </a:xfrm>
          <a:prstGeom prst="rect">
            <a:avLst/>
          </a:prstGeom>
          <a:noFill/>
        </p:spPr>
        <p:txBody>
          <a:bodyPr wrap="square" lIns="0" tIns="0" rIns="0" bIns="0" anchor="t">
            <a:noAutofit/>
          </a:bodyPr>
          <a:lstStyle/>
          <a:p>
            <a:r>
              <a:rPr sz="1150" i="1">
                <a:solidFill>
                  <a:srgbClr val="6E6E6E"/>
                </a:solidFill>
                <a:latin typeface="+mn-lt"/>
              </a:rPr>
              <a:t>Zdroj: Windisch a kol. (2024), kap. 3.3.2 a 3.3.3; stav k 31. 12. 2023.</a:t>
            </a:r>
          </a:p>
        </p:txBody>
      </p:sp>
      <p:sp>
        <p:nvSpPr>
          <p:cNvPr id="24" name="Zástupný symbol pro zápatí 1"/>
          <p:cNvSpPr>
            <a:spLocks noGrp="1"/>
          </p:cNvSpPr>
          <p:nvPr>
            <p:ph type="ftr" sz="quarter" idx="10"/>
          </p:nvPr>
        </p:nvSpPr>
        <p:spPr/>
        <p:txBody>
          <a:bodyPr/>
          <a:lstStyle>
            <a:lvl1pPr>
              <a:defRPr/>
            </a:lvl1pPr>
          </a:lstStyle>
          <a:p>
            <a:r>
              <a:rPr lang="cs-CZ"/>
              <a:t>Obnova prostředků pro jedno použití v EU</a:t>
            </a:r>
          </a:p>
        </p:txBody>
      </p:sp>
      <p:sp>
        <p:nvSpPr>
          <p:cNvPr id="25" name="Zástupný symbol pro číslo snímku 2"/>
          <p:cNvSpPr>
            <a:spLocks noGrp="1"/>
          </p:cNvSpPr>
          <p:nvPr>
            <p:ph type="sldNum" sz="quarter" idx="11"/>
          </p:nvPr>
        </p:nvSpPr>
        <p:spPr/>
        <p:txBody>
          <a:bodyPr/>
          <a:lstStyle>
            <a:lvl1pPr>
              <a:defRPr/>
            </a:lvl1pPr>
          </a:lstStyle>
          <a:p>
            <a:fld id="{927911FD-2591-48B0-9051-19883BF7365E}" type="slidenum">
              <a:rPr lang="cs-CZ"/>
              <a:t>11</a:t>
            </a:fld>
            <a:endParaRPr lang="cs-CZ"/>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z="3200" dirty="0"/>
              <a:t>Největší problém – administrativa - p</a:t>
            </a:r>
            <a:r>
              <a:rPr sz="3200" dirty="0" err="1"/>
              <a:t>roč</a:t>
            </a:r>
            <a:r>
              <a:rPr sz="3200" dirty="0"/>
              <a:t> </a:t>
            </a:r>
            <a:r>
              <a:rPr sz="3200" dirty="0" err="1"/>
              <a:t>vázne</a:t>
            </a:r>
            <a:r>
              <a:rPr sz="3200" dirty="0"/>
              <a:t> </a:t>
            </a:r>
            <a:r>
              <a:rPr sz="3200" dirty="0" err="1"/>
              <a:t>certifikace</a:t>
            </a:r>
            <a:endParaRPr sz="3200" dirty="0"/>
          </a:p>
        </p:txBody>
      </p:sp>
      <p:graphicFrame>
        <p:nvGraphicFramePr>
          <p:cNvPr id="3" name="graf důvodů"/>
          <p:cNvGraphicFramePr>
            <a:graphicFrameLocks noGrp="1"/>
          </p:cNvGraphicFramePr>
          <p:nvPr/>
        </p:nvGraphicFramePr>
        <p:xfrm>
          <a:off x="722376" y="1691640"/>
          <a:ext cx="6452006" cy="3959104"/>
        </p:xfrm>
        <a:graphic>
          <a:graphicData uri="http://schemas.openxmlformats.org/drawingml/2006/chart">
            <c:chart xmlns:c="http://schemas.openxmlformats.org/drawingml/2006/chart" xmlns:r="http://schemas.openxmlformats.org/officeDocument/2006/relationships" r:id="rId3"/>
          </a:graphicData>
        </a:graphic>
      </p:graphicFrame>
      <p:sp>
        <p:nvSpPr>
          <p:cNvPr id="4" name="překážka 1"/>
          <p:cNvSpPr/>
          <p:nvPr/>
        </p:nvSpPr>
        <p:spPr>
          <a:xfrm>
            <a:off x="7473086" y="1691640"/>
            <a:ext cx="4002633" cy="1209726"/>
          </a:xfrm>
          <a:prstGeom prst="roundRect">
            <a:avLst>
              <a:gd name="adj" fmla="val 7558"/>
            </a:avLst>
          </a:prstGeom>
          <a:solidFill>
            <a:schemeClr val="accent1">
              <a:lumMod val="10000"/>
              <a:lumOff val="90000"/>
            </a:schemeClr>
          </a:solidFill>
          <a:ln>
            <a:noFill/>
          </a:ln>
        </p:spPr>
        <p:txBody>
          <a:bodyPr rtlCol="0" anchor="ctr"/>
          <a:lstStyle/>
          <a:p>
            <a:pPr algn="ctr"/>
            <a:endParaRPr/>
          </a:p>
        </p:txBody>
      </p:sp>
      <p:sp>
        <p:nvSpPr>
          <p:cNvPr id="5" name="TextBox 4"/>
          <p:cNvSpPr txBox="1"/>
          <p:nvPr/>
        </p:nvSpPr>
        <p:spPr>
          <a:xfrm>
            <a:off x="7688153" y="1801615"/>
            <a:ext cx="3584448" cy="351920"/>
          </a:xfrm>
          <a:prstGeom prst="rect">
            <a:avLst/>
          </a:prstGeom>
          <a:noFill/>
        </p:spPr>
        <p:txBody>
          <a:bodyPr wrap="square" lIns="0" tIns="0" rIns="0" bIns="0" anchor="t">
            <a:noAutofit/>
          </a:bodyPr>
          <a:lstStyle/>
          <a:p>
            <a:r>
              <a:rPr sz="1600" b="1" dirty="0" err="1">
                <a:solidFill>
                  <a:schemeClr val="tx2"/>
                </a:solidFill>
                <a:latin typeface="+mn-lt"/>
              </a:rPr>
              <a:t>Nejasné</a:t>
            </a:r>
            <a:r>
              <a:rPr sz="1600" b="1" dirty="0">
                <a:solidFill>
                  <a:schemeClr val="tx2"/>
                </a:solidFill>
                <a:latin typeface="+mn-lt"/>
              </a:rPr>
              <a:t> </a:t>
            </a:r>
            <a:r>
              <a:rPr sz="1600" b="1" dirty="0" err="1">
                <a:solidFill>
                  <a:schemeClr val="tx2"/>
                </a:solidFill>
                <a:latin typeface="+mn-lt"/>
              </a:rPr>
              <a:t>kódy</a:t>
            </a:r>
            <a:endParaRPr sz="1600" b="1" dirty="0">
              <a:solidFill>
                <a:schemeClr val="tx2"/>
              </a:solidFill>
              <a:latin typeface="+mn-lt"/>
            </a:endParaRPr>
          </a:p>
        </p:txBody>
      </p:sp>
      <p:sp>
        <p:nvSpPr>
          <p:cNvPr id="6" name="TextBox 5"/>
          <p:cNvSpPr txBox="1"/>
          <p:nvPr/>
        </p:nvSpPr>
        <p:spPr>
          <a:xfrm>
            <a:off x="7688153" y="2164533"/>
            <a:ext cx="3584448" cy="714838"/>
          </a:xfrm>
          <a:prstGeom prst="rect">
            <a:avLst/>
          </a:prstGeom>
          <a:noFill/>
        </p:spPr>
        <p:txBody>
          <a:bodyPr wrap="square" lIns="0" tIns="0" rIns="0" bIns="0" anchor="t">
            <a:noAutofit/>
          </a:bodyPr>
          <a:lstStyle/>
          <a:p>
            <a:r>
              <a:rPr sz="1400">
                <a:solidFill>
                  <a:schemeClr val="tx1"/>
                </a:solidFill>
                <a:latin typeface="+mn-lt"/>
              </a:rPr>
              <a:t>Oznámené subjekty nevědí, zda postačí kód MDT 2013 pro prostředky po obnově.</a:t>
            </a:r>
          </a:p>
        </p:txBody>
      </p:sp>
      <p:sp>
        <p:nvSpPr>
          <p:cNvPr id="7" name="překážka 2"/>
          <p:cNvSpPr/>
          <p:nvPr/>
        </p:nvSpPr>
        <p:spPr>
          <a:xfrm>
            <a:off x="7473086" y="3044334"/>
            <a:ext cx="4002633" cy="1209726"/>
          </a:xfrm>
          <a:prstGeom prst="roundRect">
            <a:avLst>
              <a:gd name="adj" fmla="val 7558"/>
            </a:avLst>
          </a:prstGeom>
          <a:solidFill>
            <a:schemeClr val="accent1">
              <a:lumMod val="10000"/>
              <a:lumOff val="90000"/>
            </a:schemeClr>
          </a:solidFill>
          <a:ln>
            <a:noFill/>
          </a:ln>
        </p:spPr>
        <p:txBody>
          <a:bodyPr rtlCol="0" anchor="ctr"/>
          <a:lstStyle/>
          <a:p>
            <a:pPr algn="ctr"/>
            <a:endParaRPr/>
          </a:p>
        </p:txBody>
      </p:sp>
      <p:sp>
        <p:nvSpPr>
          <p:cNvPr id="8" name="TextBox 7"/>
          <p:cNvSpPr txBox="1"/>
          <p:nvPr/>
        </p:nvSpPr>
        <p:spPr>
          <a:xfrm>
            <a:off x="7688153" y="3154309"/>
            <a:ext cx="3584448" cy="351920"/>
          </a:xfrm>
          <a:prstGeom prst="rect">
            <a:avLst/>
          </a:prstGeom>
          <a:noFill/>
        </p:spPr>
        <p:txBody>
          <a:bodyPr wrap="square" lIns="0" tIns="0" rIns="0" bIns="0" anchor="t">
            <a:noAutofit/>
          </a:bodyPr>
          <a:lstStyle/>
          <a:p>
            <a:r>
              <a:rPr sz="1600" b="1">
                <a:solidFill>
                  <a:schemeClr val="tx2"/>
                </a:solidFill>
                <a:latin typeface="+mn-lt"/>
              </a:rPr>
              <a:t>13 až 18 měsíců</a:t>
            </a:r>
          </a:p>
        </p:txBody>
      </p:sp>
      <p:sp>
        <p:nvSpPr>
          <p:cNvPr id="9" name="TextBox 8"/>
          <p:cNvSpPr txBox="1"/>
          <p:nvPr/>
        </p:nvSpPr>
        <p:spPr>
          <a:xfrm>
            <a:off x="7688153" y="3517227"/>
            <a:ext cx="3584448" cy="714838"/>
          </a:xfrm>
          <a:prstGeom prst="rect">
            <a:avLst/>
          </a:prstGeom>
          <a:noFill/>
        </p:spPr>
        <p:txBody>
          <a:bodyPr wrap="square" lIns="0" tIns="0" rIns="0" bIns="0" anchor="t">
            <a:noAutofit/>
          </a:bodyPr>
          <a:lstStyle/>
          <a:p>
            <a:r>
              <a:rPr sz="1400" dirty="0" err="1">
                <a:solidFill>
                  <a:schemeClr val="tx1"/>
                </a:solidFill>
                <a:latin typeface="+mn-lt"/>
              </a:rPr>
              <a:t>Odhad</a:t>
            </a:r>
            <a:r>
              <a:rPr sz="1400" dirty="0">
                <a:solidFill>
                  <a:schemeClr val="tx1"/>
                </a:solidFill>
                <a:latin typeface="+mn-lt"/>
              </a:rPr>
              <a:t> </a:t>
            </a:r>
            <a:r>
              <a:rPr sz="1400" dirty="0" err="1">
                <a:solidFill>
                  <a:schemeClr val="tx1"/>
                </a:solidFill>
                <a:latin typeface="+mn-lt"/>
              </a:rPr>
              <a:t>zpracovatele</a:t>
            </a:r>
            <a:r>
              <a:rPr sz="1400" dirty="0">
                <a:solidFill>
                  <a:schemeClr val="tx1"/>
                </a:solidFill>
                <a:latin typeface="+mn-lt"/>
              </a:rPr>
              <a:t>, jak </a:t>
            </a:r>
            <a:r>
              <a:rPr sz="1400" dirty="0" err="1">
                <a:solidFill>
                  <a:schemeClr val="tx1"/>
                </a:solidFill>
                <a:latin typeface="+mn-lt"/>
              </a:rPr>
              <a:t>dlouho</a:t>
            </a:r>
            <a:r>
              <a:rPr sz="1400" dirty="0">
                <a:solidFill>
                  <a:schemeClr val="tx1"/>
                </a:solidFill>
                <a:latin typeface="+mn-lt"/>
              </a:rPr>
              <a:t> </a:t>
            </a:r>
            <a:r>
              <a:rPr sz="1400" dirty="0" err="1">
                <a:solidFill>
                  <a:schemeClr val="tx1"/>
                </a:solidFill>
                <a:latin typeface="+mn-lt"/>
              </a:rPr>
              <a:t>trvá</a:t>
            </a:r>
            <a:r>
              <a:rPr sz="1400" dirty="0">
                <a:solidFill>
                  <a:schemeClr val="tx1"/>
                </a:solidFill>
                <a:latin typeface="+mn-lt"/>
              </a:rPr>
              <a:t> </a:t>
            </a:r>
            <a:r>
              <a:rPr sz="1400" dirty="0" err="1">
                <a:solidFill>
                  <a:schemeClr val="tx1"/>
                </a:solidFill>
                <a:latin typeface="+mn-lt"/>
              </a:rPr>
              <a:t>získání</a:t>
            </a:r>
            <a:r>
              <a:rPr sz="1400" dirty="0">
                <a:solidFill>
                  <a:schemeClr val="tx1"/>
                </a:solidFill>
                <a:latin typeface="+mn-lt"/>
              </a:rPr>
              <a:t> </a:t>
            </a:r>
            <a:r>
              <a:rPr sz="1400" dirty="0" err="1">
                <a:solidFill>
                  <a:schemeClr val="tx1"/>
                </a:solidFill>
                <a:latin typeface="+mn-lt"/>
              </a:rPr>
              <a:t>nového</a:t>
            </a:r>
            <a:r>
              <a:rPr sz="1400" dirty="0">
                <a:solidFill>
                  <a:schemeClr val="tx1"/>
                </a:solidFill>
                <a:latin typeface="+mn-lt"/>
              </a:rPr>
              <a:t> </a:t>
            </a:r>
            <a:r>
              <a:rPr sz="1400" dirty="0" err="1">
                <a:solidFill>
                  <a:schemeClr val="tx1"/>
                </a:solidFill>
                <a:latin typeface="+mn-lt"/>
              </a:rPr>
              <a:t>certifikátu</a:t>
            </a:r>
            <a:r>
              <a:rPr sz="1400" dirty="0">
                <a:solidFill>
                  <a:schemeClr val="tx1"/>
                </a:solidFill>
                <a:latin typeface="+mn-lt"/>
              </a:rPr>
              <a:t> </a:t>
            </a:r>
            <a:r>
              <a:rPr sz="1400" dirty="0" err="1">
                <a:solidFill>
                  <a:schemeClr val="tx1"/>
                </a:solidFill>
                <a:latin typeface="+mn-lt"/>
              </a:rPr>
              <a:t>podle</a:t>
            </a:r>
            <a:r>
              <a:rPr sz="1400" dirty="0">
                <a:solidFill>
                  <a:schemeClr val="tx1"/>
                </a:solidFill>
                <a:latin typeface="+mn-lt"/>
              </a:rPr>
              <a:t> MDR.</a:t>
            </a:r>
          </a:p>
        </p:txBody>
      </p:sp>
      <p:sp>
        <p:nvSpPr>
          <p:cNvPr id="10" name="překážka 3"/>
          <p:cNvSpPr/>
          <p:nvPr/>
        </p:nvSpPr>
        <p:spPr>
          <a:xfrm>
            <a:off x="7473086" y="4397028"/>
            <a:ext cx="4002633" cy="1209726"/>
          </a:xfrm>
          <a:prstGeom prst="roundRect">
            <a:avLst>
              <a:gd name="adj" fmla="val 7558"/>
            </a:avLst>
          </a:prstGeom>
          <a:solidFill>
            <a:schemeClr val="accent1">
              <a:lumMod val="10000"/>
              <a:lumOff val="90000"/>
            </a:schemeClr>
          </a:solidFill>
          <a:ln>
            <a:noFill/>
          </a:ln>
        </p:spPr>
        <p:txBody>
          <a:bodyPr rtlCol="0" anchor="ctr"/>
          <a:lstStyle/>
          <a:p>
            <a:pPr algn="ctr"/>
            <a:endParaRPr/>
          </a:p>
        </p:txBody>
      </p:sp>
      <p:sp>
        <p:nvSpPr>
          <p:cNvPr id="11" name="TextBox 10"/>
          <p:cNvSpPr txBox="1"/>
          <p:nvPr/>
        </p:nvSpPr>
        <p:spPr>
          <a:xfrm>
            <a:off x="7688153" y="4507003"/>
            <a:ext cx="3584448" cy="351920"/>
          </a:xfrm>
          <a:prstGeom prst="rect">
            <a:avLst/>
          </a:prstGeom>
          <a:noFill/>
        </p:spPr>
        <p:txBody>
          <a:bodyPr wrap="square" lIns="0" tIns="0" rIns="0" bIns="0" anchor="t">
            <a:noAutofit/>
          </a:bodyPr>
          <a:lstStyle/>
          <a:p>
            <a:r>
              <a:rPr sz="1600" b="1">
                <a:solidFill>
                  <a:schemeClr val="tx2"/>
                </a:solidFill>
                <a:latin typeface="+mn-lt"/>
              </a:rPr>
              <a:t>Roztříštěný trh</a:t>
            </a:r>
          </a:p>
        </p:txBody>
      </p:sp>
      <p:sp>
        <p:nvSpPr>
          <p:cNvPr id="12" name="TextBox 11"/>
          <p:cNvSpPr txBox="1"/>
          <p:nvPr/>
        </p:nvSpPr>
        <p:spPr>
          <a:xfrm>
            <a:off x="7688153" y="4869921"/>
            <a:ext cx="3584448" cy="714838"/>
          </a:xfrm>
          <a:prstGeom prst="rect">
            <a:avLst/>
          </a:prstGeom>
          <a:noFill/>
        </p:spPr>
        <p:txBody>
          <a:bodyPr wrap="square" lIns="0" tIns="0" rIns="0" bIns="0" anchor="t">
            <a:noAutofit/>
          </a:bodyPr>
          <a:lstStyle/>
          <a:p>
            <a:r>
              <a:rPr sz="1400" dirty="0">
                <a:solidFill>
                  <a:schemeClr val="tx1"/>
                </a:solidFill>
                <a:latin typeface="+mn-lt"/>
              </a:rPr>
              <a:t>Jeden </a:t>
            </a:r>
            <a:r>
              <a:rPr sz="1400" dirty="0" err="1">
                <a:solidFill>
                  <a:schemeClr val="tx1"/>
                </a:solidFill>
                <a:latin typeface="+mn-lt"/>
              </a:rPr>
              <a:t>americký</a:t>
            </a:r>
            <a:r>
              <a:rPr sz="1400" dirty="0">
                <a:solidFill>
                  <a:schemeClr val="tx1"/>
                </a:solidFill>
                <a:latin typeface="+mn-lt"/>
              </a:rPr>
              <a:t> </a:t>
            </a:r>
            <a:r>
              <a:rPr sz="1400" dirty="0" err="1">
                <a:solidFill>
                  <a:schemeClr val="tx1"/>
                </a:solidFill>
                <a:latin typeface="+mn-lt"/>
              </a:rPr>
              <a:t>zpracovatel</a:t>
            </a:r>
            <a:r>
              <a:rPr sz="1400" dirty="0">
                <a:solidFill>
                  <a:schemeClr val="tx1"/>
                </a:solidFill>
                <a:latin typeface="+mn-lt"/>
              </a:rPr>
              <a:t> </a:t>
            </a:r>
            <a:r>
              <a:rPr sz="1400" dirty="0" err="1">
                <a:solidFill>
                  <a:schemeClr val="tx1"/>
                </a:solidFill>
                <a:latin typeface="+mn-lt"/>
              </a:rPr>
              <a:t>kvůli</a:t>
            </a:r>
            <a:r>
              <a:rPr sz="1400" dirty="0">
                <a:solidFill>
                  <a:schemeClr val="tx1"/>
                </a:solidFill>
                <a:latin typeface="+mn-lt"/>
              </a:rPr>
              <a:t> </a:t>
            </a:r>
            <a:r>
              <a:rPr sz="1400" dirty="0" err="1">
                <a:solidFill>
                  <a:schemeClr val="tx1"/>
                </a:solidFill>
                <a:latin typeface="+mn-lt"/>
              </a:rPr>
              <a:t>roztříštěnosti</a:t>
            </a:r>
            <a:r>
              <a:rPr sz="1400" dirty="0">
                <a:solidFill>
                  <a:schemeClr val="tx1"/>
                </a:solidFill>
                <a:latin typeface="+mn-lt"/>
              </a:rPr>
              <a:t> z EU </a:t>
            </a:r>
            <a:r>
              <a:rPr sz="1400" dirty="0" err="1">
                <a:solidFill>
                  <a:schemeClr val="tx1"/>
                </a:solidFill>
                <a:latin typeface="+mn-lt"/>
              </a:rPr>
              <a:t>odešel</a:t>
            </a:r>
            <a:r>
              <a:rPr sz="1400" dirty="0">
                <a:solidFill>
                  <a:schemeClr val="tx1"/>
                </a:solidFill>
                <a:latin typeface="+mn-lt"/>
              </a:rPr>
              <a:t>; </a:t>
            </a:r>
            <a:r>
              <a:rPr sz="1400" dirty="0" err="1">
                <a:solidFill>
                  <a:schemeClr val="tx1"/>
                </a:solidFill>
                <a:latin typeface="+mn-lt"/>
              </a:rPr>
              <a:t>čtyři</a:t>
            </a:r>
            <a:r>
              <a:rPr sz="1400" dirty="0">
                <a:solidFill>
                  <a:schemeClr val="tx1"/>
                </a:solidFill>
                <a:latin typeface="+mn-lt"/>
              </a:rPr>
              <a:t> </a:t>
            </a:r>
            <a:r>
              <a:rPr sz="1400" dirty="0" err="1">
                <a:solidFill>
                  <a:schemeClr val="tx1"/>
                </a:solidFill>
                <a:latin typeface="+mn-lt"/>
              </a:rPr>
              <a:t>další</a:t>
            </a:r>
            <a:r>
              <a:rPr sz="1400" dirty="0">
                <a:solidFill>
                  <a:schemeClr val="tx1"/>
                </a:solidFill>
                <a:latin typeface="+mn-lt"/>
              </a:rPr>
              <a:t> by </a:t>
            </a:r>
            <a:r>
              <a:rPr sz="1400" dirty="0" err="1">
                <a:solidFill>
                  <a:schemeClr val="tx1"/>
                </a:solidFill>
                <a:latin typeface="+mn-lt"/>
              </a:rPr>
              <a:t>zájem</a:t>
            </a:r>
            <a:r>
              <a:rPr sz="1400" dirty="0">
                <a:solidFill>
                  <a:schemeClr val="tx1"/>
                </a:solidFill>
                <a:latin typeface="+mn-lt"/>
              </a:rPr>
              <a:t> </a:t>
            </a:r>
            <a:r>
              <a:rPr sz="1400" dirty="0" err="1">
                <a:solidFill>
                  <a:schemeClr val="tx1"/>
                </a:solidFill>
                <a:latin typeface="+mn-lt"/>
              </a:rPr>
              <a:t>měly</a:t>
            </a:r>
            <a:r>
              <a:rPr sz="1400" dirty="0">
                <a:solidFill>
                  <a:schemeClr val="tx1"/>
                </a:solidFill>
                <a:latin typeface="+mn-lt"/>
              </a:rPr>
              <a:t>.</a:t>
            </a:r>
          </a:p>
        </p:txBody>
      </p:sp>
      <p:sp>
        <p:nvSpPr>
          <p:cNvPr id="13" name="TextBox 12"/>
          <p:cNvSpPr txBox="1"/>
          <p:nvPr/>
        </p:nvSpPr>
        <p:spPr>
          <a:xfrm>
            <a:off x="722376" y="5815707"/>
            <a:ext cx="10753344" cy="307930"/>
          </a:xfrm>
          <a:prstGeom prst="rect">
            <a:avLst/>
          </a:prstGeom>
          <a:noFill/>
        </p:spPr>
        <p:txBody>
          <a:bodyPr wrap="square" lIns="0" tIns="0" rIns="0" bIns="0" anchor="t">
            <a:noAutofit/>
          </a:bodyPr>
          <a:lstStyle/>
          <a:p>
            <a:r>
              <a:rPr sz="1150" i="1">
                <a:solidFill>
                  <a:srgbClr val="6E6E6E"/>
                </a:solidFill>
                <a:latin typeface="+mn-lt"/>
              </a:rPr>
              <a:t>Zdroj: Windisch a kol. (2024), kap. 3.3.1 a 3.3.2; průzkum mezi 32 oznámenými subjekty, které obnovu necertifikují.</a:t>
            </a:r>
          </a:p>
        </p:txBody>
      </p:sp>
      <p:sp>
        <p:nvSpPr>
          <p:cNvPr id="14" name="Zástupný symbol pro zápatí 1"/>
          <p:cNvSpPr>
            <a:spLocks noGrp="1"/>
          </p:cNvSpPr>
          <p:nvPr>
            <p:ph type="ftr" sz="quarter" idx="10"/>
          </p:nvPr>
        </p:nvSpPr>
        <p:spPr/>
        <p:txBody>
          <a:bodyPr/>
          <a:lstStyle>
            <a:lvl1pPr>
              <a:defRPr/>
            </a:lvl1pPr>
          </a:lstStyle>
          <a:p>
            <a:r>
              <a:rPr lang="cs-CZ"/>
              <a:t>Obnova prostředků pro jedno použití v EU</a:t>
            </a:r>
          </a:p>
        </p:txBody>
      </p:sp>
      <p:sp>
        <p:nvSpPr>
          <p:cNvPr id="15" name="Zástupný symbol pro číslo snímku 2"/>
          <p:cNvSpPr>
            <a:spLocks noGrp="1"/>
          </p:cNvSpPr>
          <p:nvPr>
            <p:ph type="sldNum" sz="quarter" idx="11"/>
          </p:nvPr>
        </p:nvSpPr>
        <p:spPr/>
        <p:txBody>
          <a:bodyPr/>
          <a:lstStyle>
            <a:lvl1pPr>
              <a:defRPr/>
            </a:lvl1pPr>
          </a:lstStyle>
          <a:p>
            <a:fld id="{2D6596B0-EBAB-400E-9A7D-1ADF3E598E49}" type="slidenum">
              <a:rPr lang="cs-CZ"/>
              <a:t>12</a:t>
            </a:fld>
            <a:endParaRPr lang="cs-CZ"/>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dirty="0"/>
              <a:t>Co </a:t>
            </a:r>
            <a:r>
              <a:rPr lang="cs-CZ" sz="3200" dirty="0"/>
              <a:t>se zjistilo</a:t>
            </a:r>
            <a:r>
              <a:rPr sz="3200" dirty="0"/>
              <a:t> o </a:t>
            </a:r>
            <a:r>
              <a:rPr sz="3200" dirty="0" err="1"/>
              <a:t>přínosech</a:t>
            </a:r>
            <a:r>
              <a:rPr sz="3200" dirty="0"/>
              <a:t> a </a:t>
            </a:r>
            <a:r>
              <a:rPr sz="3200" dirty="0" err="1"/>
              <a:t>rizicích</a:t>
            </a:r>
            <a:endParaRPr sz="3200" dirty="0"/>
          </a:p>
        </p:txBody>
      </p:sp>
      <p:sp>
        <p:nvSpPr>
          <p:cNvPr id="3" name="přínosy"/>
          <p:cNvSpPr/>
          <p:nvPr/>
        </p:nvSpPr>
        <p:spPr>
          <a:xfrm>
            <a:off x="722376" y="1746627"/>
            <a:ext cx="5257190" cy="2859353"/>
          </a:xfrm>
          <a:prstGeom prst="roundRect">
            <a:avLst>
              <a:gd name="adj" fmla="val 3197"/>
            </a:avLst>
          </a:prstGeom>
          <a:solidFill>
            <a:schemeClr val="accent1">
              <a:lumMod val="10000"/>
              <a:lumOff val="90000"/>
            </a:schemeClr>
          </a:solidFill>
          <a:ln>
            <a:noFill/>
          </a:ln>
        </p:spPr>
        <p:txBody>
          <a:bodyPr rtlCol="0" anchor="ctr"/>
          <a:lstStyle/>
          <a:p>
            <a:pPr algn="ctr"/>
            <a:endParaRPr/>
          </a:p>
        </p:txBody>
      </p:sp>
      <p:sp>
        <p:nvSpPr>
          <p:cNvPr id="4" name="rizika"/>
          <p:cNvSpPr/>
          <p:nvPr/>
        </p:nvSpPr>
        <p:spPr>
          <a:xfrm>
            <a:off x="6218529" y="1746627"/>
            <a:ext cx="5257190" cy="2859353"/>
          </a:xfrm>
          <a:prstGeom prst="roundRect">
            <a:avLst>
              <a:gd name="adj" fmla="val 3197"/>
            </a:avLst>
          </a:prstGeom>
          <a:solidFill>
            <a:schemeClr val="accent1">
              <a:lumMod val="10000"/>
              <a:lumOff val="90000"/>
            </a:schemeClr>
          </a:solidFill>
          <a:ln>
            <a:noFill/>
          </a:ln>
        </p:spPr>
        <p:txBody>
          <a:bodyPr rtlCol="0" anchor="ctr"/>
          <a:lstStyle/>
          <a:p>
            <a:pPr algn="ctr"/>
            <a:endParaRPr/>
          </a:p>
        </p:txBody>
      </p:sp>
      <p:sp>
        <p:nvSpPr>
          <p:cNvPr id="5" name="kruh ikony"/>
          <p:cNvSpPr/>
          <p:nvPr/>
        </p:nvSpPr>
        <p:spPr>
          <a:xfrm>
            <a:off x="982728" y="1911590"/>
            <a:ext cx="494888" cy="494888"/>
          </a:xfrm>
          <a:prstGeom prst="ellipse">
            <a:avLst/>
          </a:prstGeom>
          <a:solidFill>
            <a:schemeClr val="accent3"/>
          </a:solidFill>
          <a:ln>
            <a:noFill/>
          </a:ln>
        </p:spPr>
        <p:txBody>
          <a:bodyPr rtlCol="0" anchor="ctr"/>
          <a:lstStyle/>
          <a:p>
            <a:pPr algn="ctr"/>
            <a:endParaRPr/>
          </a:p>
        </p:txBody>
      </p:sp>
      <p:pic>
        <p:nvPicPr>
          <p:cNvPr id="6" name="ikona" descr="image.png"/>
          <p:cNvPicPr>
            <a:picLocks noChangeAspect="1"/>
          </p:cNvPicPr>
          <p:nvPr/>
        </p:nvPicPr>
        <p:blipFill>
          <a:blip r:embed="rId3"/>
          <a:stretch>
            <a:fillRect/>
          </a:stretch>
        </p:blipFill>
        <p:spPr>
          <a:xfrm>
            <a:off x="1111399" y="2040261"/>
            <a:ext cx="237546" cy="237546"/>
          </a:xfrm>
          <a:prstGeom prst="rect">
            <a:avLst/>
          </a:prstGeom>
        </p:spPr>
      </p:pic>
      <p:sp>
        <p:nvSpPr>
          <p:cNvPr id="7" name="kruh ikony"/>
          <p:cNvSpPr/>
          <p:nvPr/>
        </p:nvSpPr>
        <p:spPr>
          <a:xfrm>
            <a:off x="6478882" y="1911590"/>
            <a:ext cx="494888" cy="494888"/>
          </a:xfrm>
          <a:prstGeom prst="ellipse">
            <a:avLst/>
          </a:prstGeom>
          <a:solidFill>
            <a:schemeClr val="accent2"/>
          </a:solidFill>
          <a:ln>
            <a:noFill/>
          </a:ln>
        </p:spPr>
        <p:txBody>
          <a:bodyPr rtlCol="0" anchor="ctr"/>
          <a:lstStyle/>
          <a:p>
            <a:pPr algn="ctr"/>
            <a:endParaRPr/>
          </a:p>
        </p:txBody>
      </p:sp>
      <p:pic>
        <p:nvPicPr>
          <p:cNvPr id="8" name="ikona" descr="image.png"/>
          <p:cNvPicPr>
            <a:picLocks noChangeAspect="1"/>
          </p:cNvPicPr>
          <p:nvPr/>
        </p:nvPicPr>
        <p:blipFill>
          <a:blip r:embed="rId4"/>
          <a:stretch>
            <a:fillRect/>
          </a:stretch>
        </p:blipFill>
        <p:spPr>
          <a:xfrm>
            <a:off x="6607553" y="2040261"/>
            <a:ext cx="237546" cy="237546"/>
          </a:xfrm>
          <a:prstGeom prst="rect">
            <a:avLst/>
          </a:prstGeom>
        </p:spPr>
      </p:pic>
      <p:sp>
        <p:nvSpPr>
          <p:cNvPr id="9" name="TextBox 8"/>
          <p:cNvSpPr txBox="1"/>
          <p:nvPr/>
        </p:nvSpPr>
        <p:spPr>
          <a:xfrm>
            <a:off x="1678228" y="1933585"/>
            <a:ext cx="4062374" cy="439900"/>
          </a:xfrm>
          <a:prstGeom prst="rect">
            <a:avLst/>
          </a:prstGeom>
          <a:noFill/>
        </p:spPr>
        <p:txBody>
          <a:bodyPr wrap="square" lIns="0" tIns="0" rIns="0" bIns="0" anchor="ctr">
            <a:noAutofit/>
          </a:bodyPr>
          <a:lstStyle/>
          <a:p>
            <a:r>
              <a:rPr sz="2050" b="1">
                <a:solidFill>
                  <a:schemeClr val="tx2"/>
                </a:solidFill>
                <a:latin typeface="+mn-lt"/>
              </a:rPr>
              <a:t>Přínosy</a:t>
            </a:r>
          </a:p>
        </p:txBody>
      </p:sp>
      <p:sp>
        <p:nvSpPr>
          <p:cNvPr id="10" name="TextBox 9"/>
          <p:cNvSpPr txBox="1"/>
          <p:nvPr/>
        </p:nvSpPr>
        <p:spPr>
          <a:xfrm>
            <a:off x="7174382" y="1933585"/>
            <a:ext cx="4062374" cy="439900"/>
          </a:xfrm>
          <a:prstGeom prst="rect">
            <a:avLst/>
          </a:prstGeom>
          <a:noFill/>
        </p:spPr>
        <p:txBody>
          <a:bodyPr wrap="square" lIns="0" tIns="0" rIns="0" bIns="0" anchor="ctr">
            <a:noAutofit/>
          </a:bodyPr>
          <a:lstStyle/>
          <a:p>
            <a:r>
              <a:rPr sz="2050" b="1" dirty="0" err="1">
                <a:solidFill>
                  <a:schemeClr val="tx2"/>
                </a:solidFill>
                <a:latin typeface="+mn-lt"/>
              </a:rPr>
              <a:t>Rizika</a:t>
            </a:r>
            <a:r>
              <a:rPr lang="cs-CZ" sz="2050" b="1" dirty="0">
                <a:solidFill>
                  <a:schemeClr val="tx2"/>
                </a:solidFill>
                <a:latin typeface="+mn-lt"/>
              </a:rPr>
              <a:t> - zatím bez robustních dat</a:t>
            </a:r>
            <a:endParaRPr sz="2050" b="1" dirty="0">
              <a:solidFill>
                <a:schemeClr val="tx2"/>
              </a:solidFill>
              <a:latin typeface="+mn-lt"/>
            </a:endParaRPr>
          </a:p>
        </p:txBody>
      </p:sp>
      <p:sp>
        <p:nvSpPr>
          <p:cNvPr id="11" name="TextBox 10"/>
          <p:cNvSpPr txBox="1"/>
          <p:nvPr/>
        </p:nvSpPr>
        <p:spPr>
          <a:xfrm>
            <a:off x="961339" y="2571441"/>
            <a:ext cx="4779264" cy="1979552"/>
          </a:xfrm>
          <a:prstGeom prst="rect">
            <a:avLst/>
          </a:prstGeom>
          <a:noFill/>
        </p:spPr>
        <p:txBody>
          <a:bodyPr wrap="square" lIns="0" tIns="0" rIns="0" bIns="0" anchor="t">
            <a:noAutofit/>
          </a:bodyPr>
          <a:lstStyle/>
          <a:p>
            <a:pPr marL="246888" indent="-246888">
              <a:spcAft>
                <a:spcPts val="575"/>
              </a:spcAft>
              <a:buFont typeface="Arial"/>
              <a:buChar char="•"/>
            </a:pPr>
            <a:r>
              <a:rPr sz="1600" dirty="0" err="1">
                <a:solidFill>
                  <a:schemeClr val="tx1"/>
                </a:solidFill>
                <a:latin typeface="+mn-lt"/>
              </a:rPr>
              <a:t>Úspora</a:t>
            </a:r>
            <a:r>
              <a:rPr sz="1600" dirty="0">
                <a:solidFill>
                  <a:schemeClr val="tx1"/>
                </a:solidFill>
                <a:latin typeface="+mn-lt"/>
              </a:rPr>
              <a:t> </a:t>
            </a:r>
            <a:r>
              <a:rPr sz="1600" dirty="0" err="1">
                <a:solidFill>
                  <a:schemeClr val="tx1"/>
                </a:solidFill>
                <a:latin typeface="+mn-lt"/>
              </a:rPr>
              <a:t>nákladů</a:t>
            </a:r>
            <a:r>
              <a:rPr sz="1600" dirty="0">
                <a:solidFill>
                  <a:schemeClr val="tx1"/>
                </a:solidFill>
                <a:latin typeface="+mn-lt"/>
              </a:rPr>
              <a:t> </a:t>
            </a:r>
            <a:r>
              <a:rPr sz="1600" dirty="0" err="1">
                <a:solidFill>
                  <a:schemeClr val="tx1"/>
                </a:solidFill>
                <a:latin typeface="+mn-lt"/>
              </a:rPr>
              <a:t>kolem</a:t>
            </a:r>
            <a:r>
              <a:rPr sz="1600" dirty="0">
                <a:solidFill>
                  <a:schemeClr val="tx1"/>
                </a:solidFill>
                <a:latin typeface="+mn-lt"/>
              </a:rPr>
              <a:t> 50 % </a:t>
            </a:r>
            <a:r>
              <a:rPr sz="1600" dirty="0" err="1">
                <a:solidFill>
                  <a:schemeClr val="tx1"/>
                </a:solidFill>
                <a:latin typeface="+mn-lt"/>
              </a:rPr>
              <a:t>při</a:t>
            </a:r>
            <a:r>
              <a:rPr sz="1600" dirty="0">
                <a:solidFill>
                  <a:schemeClr val="tx1"/>
                </a:solidFill>
                <a:latin typeface="+mn-lt"/>
              </a:rPr>
              <a:t> </a:t>
            </a:r>
            <a:r>
              <a:rPr sz="1600" dirty="0" err="1">
                <a:solidFill>
                  <a:schemeClr val="tx1"/>
                </a:solidFill>
                <a:latin typeface="+mn-lt"/>
              </a:rPr>
              <a:t>externí</a:t>
            </a:r>
            <a:r>
              <a:rPr sz="1600" dirty="0">
                <a:solidFill>
                  <a:schemeClr val="tx1"/>
                </a:solidFill>
                <a:latin typeface="+mn-lt"/>
              </a:rPr>
              <a:t> </a:t>
            </a:r>
            <a:r>
              <a:rPr sz="1600" dirty="0" err="1">
                <a:solidFill>
                  <a:schemeClr val="tx1"/>
                </a:solidFill>
                <a:latin typeface="+mn-lt"/>
              </a:rPr>
              <a:t>obnově</a:t>
            </a:r>
            <a:r>
              <a:rPr sz="1600" dirty="0">
                <a:solidFill>
                  <a:schemeClr val="tx1"/>
                </a:solidFill>
                <a:latin typeface="+mn-lt"/>
              </a:rPr>
              <a:t>, v </a:t>
            </a:r>
            <a:r>
              <a:rPr sz="1600" dirty="0" err="1">
                <a:solidFill>
                  <a:schemeClr val="tx1"/>
                </a:solidFill>
                <a:latin typeface="+mn-lt"/>
              </a:rPr>
              <a:t>nemocnici</a:t>
            </a:r>
            <a:r>
              <a:rPr sz="1600" dirty="0">
                <a:solidFill>
                  <a:schemeClr val="tx1"/>
                </a:solidFill>
                <a:latin typeface="+mn-lt"/>
              </a:rPr>
              <a:t> </a:t>
            </a:r>
            <a:r>
              <a:rPr sz="1600" dirty="0" err="1">
                <a:solidFill>
                  <a:schemeClr val="tx1"/>
                </a:solidFill>
                <a:latin typeface="+mn-lt"/>
              </a:rPr>
              <a:t>i</a:t>
            </a:r>
            <a:r>
              <a:rPr sz="1600" dirty="0">
                <a:solidFill>
                  <a:schemeClr val="tx1"/>
                </a:solidFill>
                <a:latin typeface="+mn-lt"/>
              </a:rPr>
              <a:t> </a:t>
            </a:r>
            <a:r>
              <a:rPr sz="1600" dirty="0" err="1">
                <a:solidFill>
                  <a:schemeClr val="tx1"/>
                </a:solidFill>
                <a:latin typeface="+mn-lt"/>
              </a:rPr>
              <a:t>přes</a:t>
            </a:r>
            <a:r>
              <a:rPr sz="1600" dirty="0">
                <a:solidFill>
                  <a:schemeClr val="tx1"/>
                </a:solidFill>
                <a:latin typeface="+mn-lt"/>
              </a:rPr>
              <a:t> 90 %</a:t>
            </a:r>
          </a:p>
          <a:p>
            <a:pPr marL="246888" indent="-246888">
              <a:spcAft>
                <a:spcPts val="575"/>
              </a:spcAft>
              <a:buFont typeface="Arial"/>
              <a:buChar char="•"/>
            </a:pPr>
            <a:r>
              <a:rPr sz="1600" dirty="0" err="1">
                <a:solidFill>
                  <a:schemeClr val="tx1"/>
                </a:solidFill>
                <a:latin typeface="+mn-lt"/>
              </a:rPr>
              <a:t>Zhruba</a:t>
            </a:r>
            <a:r>
              <a:rPr sz="1600" dirty="0">
                <a:solidFill>
                  <a:schemeClr val="tx1"/>
                </a:solidFill>
                <a:latin typeface="+mn-lt"/>
              </a:rPr>
              <a:t> </a:t>
            </a:r>
            <a:r>
              <a:rPr sz="1600" dirty="0" err="1">
                <a:solidFill>
                  <a:schemeClr val="tx1"/>
                </a:solidFill>
                <a:latin typeface="+mn-lt"/>
              </a:rPr>
              <a:t>poloviční</a:t>
            </a:r>
            <a:r>
              <a:rPr sz="1600" dirty="0">
                <a:solidFill>
                  <a:schemeClr val="tx1"/>
                </a:solidFill>
                <a:latin typeface="+mn-lt"/>
              </a:rPr>
              <a:t> </a:t>
            </a:r>
            <a:r>
              <a:rPr sz="1600" dirty="0" err="1">
                <a:solidFill>
                  <a:schemeClr val="tx1"/>
                </a:solidFill>
                <a:latin typeface="+mn-lt"/>
              </a:rPr>
              <a:t>emise</a:t>
            </a:r>
            <a:r>
              <a:rPr sz="1600" dirty="0">
                <a:solidFill>
                  <a:schemeClr val="tx1"/>
                </a:solidFill>
                <a:latin typeface="+mn-lt"/>
              </a:rPr>
              <a:t> </a:t>
            </a:r>
            <a:r>
              <a:rPr sz="1600" dirty="0" err="1">
                <a:solidFill>
                  <a:schemeClr val="tx1"/>
                </a:solidFill>
                <a:latin typeface="+mn-lt"/>
              </a:rPr>
              <a:t>na</a:t>
            </a:r>
            <a:r>
              <a:rPr sz="1600" dirty="0">
                <a:solidFill>
                  <a:schemeClr val="tx1"/>
                </a:solidFill>
                <a:latin typeface="+mn-lt"/>
              </a:rPr>
              <a:t> </a:t>
            </a:r>
            <a:r>
              <a:rPr sz="1600" dirty="0" err="1">
                <a:solidFill>
                  <a:schemeClr val="tx1"/>
                </a:solidFill>
                <a:latin typeface="+mn-lt"/>
              </a:rPr>
              <a:t>životní</a:t>
            </a:r>
            <a:r>
              <a:rPr sz="1600" dirty="0">
                <a:solidFill>
                  <a:schemeClr val="tx1"/>
                </a:solidFill>
                <a:latin typeface="+mn-lt"/>
              </a:rPr>
              <a:t> </a:t>
            </a:r>
            <a:r>
              <a:rPr sz="1600" dirty="0" err="1">
                <a:solidFill>
                  <a:schemeClr val="tx1"/>
                </a:solidFill>
                <a:latin typeface="+mn-lt"/>
              </a:rPr>
              <a:t>cyklus</a:t>
            </a:r>
            <a:r>
              <a:rPr sz="1600" dirty="0">
                <a:solidFill>
                  <a:schemeClr val="tx1"/>
                </a:solidFill>
                <a:latin typeface="+mn-lt"/>
              </a:rPr>
              <a:t> EP </a:t>
            </a:r>
            <a:r>
              <a:rPr sz="1600" dirty="0" err="1">
                <a:solidFill>
                  <a:schemeClr val="tx1"/>
                </a:solidFill>
                <a:latin typeface="+mn-lt"/>
              </a:rPr>
              <a:t>katetru</a:t>
            </a:r>
            <a:endParaRPr sz="1600" dirty="0">
              <a:solidFill>
                <a:schemeClr val="tx1"/>
              </a:solidFill>
              <a:latin typeface="+mn-lt"/>
            </a:endParaRPr>
          </a:p>
          <a:p>
            <a:pPr marL="246888" indent="-246888">
              <a:spcAft>
                <a:spcPts val="575"/>
              </a:spcAft>
              <a:buFont typeface="Arial"/>
              <a:buChar char="•"/>
            </a:pPr>
            <a:r>
              <a:rPr sz="1600" dirty="0" err="1">
                <a:solidFill>
                  <a:schemeClr val="tx1"/>
                </a:solidFill>
                <a:latin typeface="+mn-lt"/>
              </a:rPr>
              <a:t>Rezerva</a:t>
            </a:r>
            <a:r>
              <a:rPr sz="1600" dirty="0">
                <a:solidFill>
                  <a:schemeClr val="tx1"/>
                </a:solidFill>
                <a:latin typeface="+mn-lt"/>
              </a:rPr>
              <a:t> </a:t>
            </a:r>
            <a:r>
              <a:rPr sz="1600" dirty="0" err="1">
                <a:solidFill>
                  <a:schemeClr val="tx1"/>
                </a:solidFill>
                <a:latin typeface="+mn-lt"/>
              </a:rPr>
              <a:t>při</a:t>
            </a:r>
            <a:r>
              <a:rPr sz="1600" dirty="0">
                <a:solidFill>
                  <a:schemeClr val="tx1"/>
                </a:solidFill>
                <a:latin typeface="+mn-lt"/>
              </a:rPr>
              <a:t> </a:t>
            </a:r>
            <a:r>
              <a:rPr sz="1600" dirty="0" err="1">
                <a:solidFill>
                  <a:schemeClr val="tx1"/>
                </a:solidFill>
                <a:latin typeface="+mn-lt"/>
              </a:rPr>
              <a:t>výpadcích</a:t>
            </a:r>
            <a:r>
              <a:rPr sz="1600" dirty="0">
                <a:solidFill>
                  <a:schemeClr val="tx1"/>
                </a:solidFill>
                <a:latin typeface="+mn-lt"/>
              </a:rPr>
              <a:t> </a:t>
            </a:r>
            <a:r>
              <a:rPr sz="1600" dirty="0" err="1">
                <a:solidFill>
                  <a:schemeClr val="tx1"/>
                </a:solidFill>
                <a:latin typeface="+mn-lt"/>
              </a:rPr>
              <a:t>dodávek</a:t>
            </a:r>
            <a:endParaRPr sz="1600" dirty="0">
              <a:solidFill>
                <a:schemeClr val="tx1"/>
              </a:solidFill>
              <a:latin typeface="+mn-lt"/>
            </a:endParaRPr>
          </a:p>
        </p:txBody>
      </p:sp>
      <p:sp>
        <p:nvSpPr>
          <p:cNvPr id="12" name="TextBox 11"/>
          <p:cNvSpPr txBox="1"/>
          <p:nvPr/>
        </p:nvSpPr>
        <p:spPr>
          <a:xfrm>
            <a:off x="6457492" y="2571441"/>
            <a:ext cx="4779264" cy="1979552"/>
          </a:xfrm>
          <a:prstGeom prst="rect">
            <a:avLst/>
          </a:prstGeom>
          <a:noFill/>
        </p:spPr>
        <p:txBody>
          <a:bodyPr wrap="square" lIns="0" tIns="0" rIns="0" bIns="0" anchor="t">
            <a:noAutofit/>
          </a:bodyPr>
          <a:lstStyle/>
          <a:p>
            <a:pPr marL="246888" indent="-246888">
              <a:spcAft>
                <a:spcPts val="575"/>
              </a:spcAft>
              <a:buFont typeface="Arial"/>
              <a:buChar char="•"/>
            </a:pPr>
            <a:r>
              <a:rPr sz="1600" dirty="0" err="1">
                <a:solidFill>
                  <a:schemeClr val="tx1"/>
                </a:solidFill>
                <a:latin typeface="+mn-lt"/>
              </a:rPr>
              <a:t>Zkřížená</a:t>
            </a:r>
            <a:r>
              <a:rPr sz="1600" dirty="0">
                <a:solidFill>
                  <a:schemeClr val="tx1"/>
                </a:solidFill>
                <a:latin typeface="+mn-lt"/>
              </a:rPr>
              <a:t> </a:t>
            </a:r>
            <a:r>
              <a:rPr sz="1600" dirty="0" err="1">
                <a:solidFill>
                  <a:schemeClr val="tx1"/>
                </a:solidFill>
                <a:latin typeface="+mn-lt"/>
              </a:rPr>
              <a:t>infekce</a:t>
            </a:r>
            <a:r>
              <a:rPr sz="1600" dirty="0">
                <a:solidFill>
                  <a:schemeClr val="tx1"/>
                </a:solidFill>
                <a:latin typeface="+mn-lt"/>
              </a:rPr>
              <a:t> </a:t>
            </a:r>
            <a:r>
              <a:rPr sz="1600" dirty="0" err="1">
                <a:solidFill>
                  <a:schemeClr val="tx1"/>
                </a:solidFill>
                <a:latin typeface="+mn-lt"/>
              </a:rPr>
              <a:t>včetně</a:t>
            </a:r>
            <a:r>
              <a:rPr sz="1600" dirty="0">
                <a:solidFill>
                  <a:schemeClr val="tx1"/>
                </a:solidFill>
                <a:latin typeface="+mn-lt"/>
              </a:rPr>
              <a:t> </a:t>
            </a:r>
            <a:r>
              <a:rPr sz="1600" dirty="0" err="1">
                <a:solidFill>
                  <a:schemeClr val="tx1"/>
                </a:solidFill>
                <a:latin typeface="+mn-lt"/>
              </a:rPr>
              <a:t>prionů</a:t>
            </a:r>
            <a:endParaRPr sz="1600" dirty="0">
              <a:solidFill>
                <a:schemeClr val="tx1"/>
              </a:solidFill>
              <a:latin typeface="+mn-lt"/>
            </a:endParaRPr>
          </a:p>
          <a:p>
            <a:pPr marL="246888" indent="-246888">
              <a:spcAft>
                <a:spcPts val="575"/>
              </a:spcAft>
              <a:buFont typeface="Arial"/>
              <a:buChar char="•"/>
            </a:pPr>
            <a:r>
              <a:rPr sz="1600" dirty="0" err="1">
                <a:solidFill>
                  <a:schemeClr val="tx1"/>
                </a:solidFill>
                <a:latin typeface="+mn-lt"/>
              </a:rPr>
              <a:t>Změna</a:t>
            </a:r>
            <a:r>
              <a:rPr sz="1600" dirty="0">
                <a:solidFill>
                  <a:schemeClr val="tx1"/>
                </a:solidFill>
                <a:latin typeface="+mn-lt"/>
              </a:rPr>
              <a:t> </a:t>
            </a:r>
            <a:r>
              <a:rPr sz="1600" dirty="0" err="1">
                <a:solidFill>
                  <a:schemeClr val="tx1"/>
                </a:solidFill>
                <a:latin typeface="+mn-lt"/>
              </a:rPr>
              <a:t>vlastností</a:t>
            </a:r>
            <a:r>
              <a:rPr sz="1600" dirty="0">
                <a:solidFill>
                  <a:schemeClr val="tx1"/>
                </a:solidFill>
                <a:latin typeface="+mn-lt"/>
              </a:rPr>
              <a:t> </a:t>
            </a:r>
            <a:r>
              <a:rPr sz="1600" dirty="0" err="1">
                <a:solidFill>
                  <a:schemeClr val="tx1"/>
                </a:solidFill>
                <a:latin typeface="+mn-lt"/>
              </a:rPr>
              <a:t>materiálu</a:t>
            </a:r>
            <a:r>
              <a:rPr sz="1600" dirty="0">
                <a:solidFill>
                  <a:schemeClr val="tx1"/>
                </a:solidFill>
                <a:latin typeface="+mn-lt"/>
              </a:rPr>
              <a:t>, </a:t>
            </a:r>
            <a:r>
              <a:rPr sz="1600" dirty="0" err="1">
                <a:solidFill>
                  <a:schemeClr val="tx1"/>
                </a:solidFill>
                <a:latin typeface="+mn-lt"/>
              </a:rPr>
              <a:t>rezidua</a:t>
            </a:r>
            <a:r>
              <a:rPr sz="1600" dirty="0">
                <a:solidFill>
                  <a:schemeClr val="tx1"/>
                </a:solidFill>
                <a:latin typeface="+mn-lt"/>
              </a:rPr>
              <a:t>, </a:t>
            </a:r>
            <a:r>
              <a:rPr sz="1600" dirty="0" err="1">
                <a:solidFill>
                  <a:schemeClr val="tx1"/>
                </a:solidFill>
                <a:latin typeface="+mn-lt"/>
              </a:rPr>
              <a:t>endotoxiny</a:t>
            </a:r>
            <a:endParaRPr sz="1600" dirty="0">
              <a:solidFill>
                <a:schemeClr val="tx1"/>
              </a:solidFill>
              <a:latin typeface="+mn-lt"/>
            </a:endParaRPr>
          </a:p>
          <a:p>
            <a:pPr marL="246888" indent="-246888">
              <a:spcAft>
                <a:spcPts val="575"/>
              </a:spcAft>
              <a:buFont typeface="Arial"/>
              <a:buChar char="•"/>
            </a:pPr>
            <a:r>
              <a:rPr sz="1600" dirty="0" err="1">
                <a:solidFill>
                  <a:schemeClr val="tx1"/>
                </a:solidFill>
                <a:latin typeface="+mn-lt"/>
              </a:rPr>
              <a:t>Obtížně</a:t>
            </a:r>
            <a:r>
              <a:rPr sz="1600" dirty="0">
                <a:solidFill>
                  <a:schemeClr val="tx1"/>
                </a:solidFill>
                <a:latin typeface="+mn-lt"/>
              </a:rPr>
              <a:t> </a:t>
            </a:r>
            <a:r>
              <a:rPr sz="1600" dirty="0" err="1">
                <a:solidFill>
                  <a:schemeClr val="tx1"/>
                </a:solidFill>
                <a:latin typeface="+mn-lt"/>
              </a:rPr>
              <a:t>čistitelné</a:t>
            </a:r>
            <a:r>
              <a:rPr sz="1600" dirty="0">
                <a:solidFill>
                  <a:schemeClr val="tx1"/>
                </a:solidFill>
                <a:latin typeface="+mn-lt"/>
              </a:rPr>
              <a:t> </a:t>
            </a:r>
            <a:r>
              <a:rPr sz="1600" dirty="0" err="1">
                <a:solidFill>
                  <a:schemeClr val="tx1"/>
                </a:solidFill>
                <a:latin typeface="+mn-lt"/>
              </a:rPr>
              <a:t>povrchy</a:t>
            </a:r>
            <a:r>
              <a:rPr sz="1600" dirty="0">
                <a:solidFill>
                  <a:schemeClr val="tx1"/>
                </a:solidFill>
                <a:latin typeface="+mn-lt"/>
              </a:rPr>
              <a:t> </a:t>
            </a:r>
            <a:r>
              <a:rPr sz="1600" dirty="0" err="1">
                <a:solidFill>
                  <a:schemeClr val="tx1"/>
                </a:solidFill>
                <a:latin typeface="+mn-lt"/>
              </a:rPr>
              <a:t>složitých</a:t>
            </a:r>
            <a:r>
              <a:rPr sz="1600" dirty="0">
                <a:solidFill>
                  <a:schemeClr val="tx1"/>
                </a:solidFill>
                <a:latin typeface="+mn-lt"/>
              </a:rPr>
              <a:t> </a:t>
            </a:r>
            <a:r>
              <a:rPr sz="1600" dirty="0" err="1">
                <a:solidFill>
                  <a:schemeClr val="tx1"/>
                </a:solidFill>
                <a:latin typeface="+mn-lt"/>
              </a:rPr>
              <a:t>prostředků</a:t>
            </a:r>
            <a:endParaRPr sz="1600" dirty="0">
              <a:solidFill>
                <a:schemeClr val="tx1"/>
              </a:solidFill>
              <a:latin typeface="+mn-lt"/>
            </a:endParaRPr>
          </a:p>
          <a:p>
            <a:pPr marL="246888" indent="-246888">
              <a:spcAft>
                <a:spcPts val="575"/>
              </a:spcAft>
              <a:buFont typeface="Arial"/>
              <a:buChar char="•"/>
            </a:pPr>
            <a:r>
              <a:rPr sz="1600" dirty="0" err="1">
                <a:solidFill>
                  <a:schemeClr val="tx1"/>
                </a:solidFill>
                <a:latin typeface="+mn-lt"/>
              </a:rPr>
              <a:t>Slabá</a:t>
            </a:r>
            <a:r>
              <a:rPr sz="1600" dirty="0">
                <a:solidFill>
                  <a:schemeClr val="tx1"/>
                </a:solidFill>
                <a:latin typeface="+mn-lt"/>
              </a:rPr>
              <a:t> </a:t>
            </a:r>
            <a:r>
              <a:rPr sz="1600" dirty="0" err="1">
                <a:solidFill>
                  <a:schemeClr val="tx1"/>
                </a:solidFill>
                <a:latin typeface="+mn-lt"/>
              </a:rPr>
              <a:t>vazba</a:t>
            </a:r>
            <a:r>
              <a:rPr sz="1600" dirty="0">
                <a:solidFill>
                  <a:schemeClr val="tx1"/>
                </a:solidFill>
                <a:latin typeface="+mn-lt"/>
              </a:rPr>
              <a:t> </a:t>
            </a:r>
            <a:r>
              <a:rPr sz="1600" dirty="0" err="1">
                <a:solidFill>
                  <a:schemeClr val="tx1"/>
                </a:solidFill>
                <a:latin typeface="+mn-lt"/>
              </a:rPr>
              <a:t>pacient</a:t>
            </a:r>
            <a:r>
              <a:rPr sz="1600" dirty="0">
                <a:solidFill>
                  <a:schemeClr val="tx1"/>
                </a:solidFill>
                <a:latin typeface="+mn-lt"/>
              </a:rPr>
              <a:t>–</a:t>
            </a:r>
            <a:r>
              <a:rPr sz="1600" dirty="0" err="1">
                <a:solidFill>
                  <a:schemeClr val="tx1"/>
                </a:solidFill>
                <a:latin typeface="+mn-lt"/>
              </a:rPr>
              <a:t>prostředek</a:t>
            </a:r>
            <a:r>
              <a:rPr sz="1600" dirty="0">
                <a:solidFill>
                  <a:schemeClr val="tx1"/>
                </a:solidFill>
                <a:latin typeface="+mn-lt"/>
              </a:rPr>
              <a:t> </a:t>
            </a:r>
            <a:r>
              <a:rPr sz="1600" dirty="0" err="1">
                <a:solidFill>
                  <a:schemeClr val="tx1"/>
                </a:solidFill>
                <a:latin typeface="+mn-lt"/>
              </a:rPr>
              <a:t>při</a:t>
            </a:r>
            <a:r>
              <a:rPr sz="1600" dirty="0">
                <a:solidFill>
                  <a:schemeClr val="tx1"/>
                </a:solidFill>
                <a:latin typeface="+mn-lt"/>
              </a:rPr>
              <a:t> </a:t>
            </a:r>
            <a:r>
              <a:rPr sz="1600" dirty="0" err="1">
                <a:solidFill>
                  <a:schemeClr val="tx1"/>
                </a:solidFill>
                <a:latin typeface="+mn-lt"/>
              </a:rPr>
              <a:t>hlášení</a:t>
            </a:r>
            <a:r>
              <a:rPr sz="1600" dirty="0">
                <a:solidFill>
                  <a:schemeClr val="tx1"/>
                </a:solidFill>
                <a:latin typeface="+mn-lt"/>
              </a:rPr>
              <a:t> </a:t>
            </a:r>
            <a:r>
              <a:rPr sz="1600" dirty="0" err="1">
                <a:solidFill>
                  <a:schemeClr val="tx1"/>
                </a:solidFill>
                <a:latin typeface="+mn-lt"/>
              </a:rPr>
              <a:t>nehod</a:t>
            </a:r>
            <a:endParaRPr sz="1600" dirty="0">
              <a:solidFill>
                <a:schemeClr val="tx1"/>
              </a:solidFill>
              <a:latin typeface="+mn-lt"/>
            </a:endParaRPr>
          </a:p>
        </p:txBody>
      </p:sp>
      <p:sp>
        <p:nvSpPr>
          <p:cNvPr id="13" name="Chorvatsko"/>
          <p:cNvSpPr/>
          <p:nvPr/>
        </p:nvSpPr>
        <p:spPr>
          <a:xfrm>
            <a:off x="722376" y="4770943"/>
            <a:ext cx="10753344" cy="934788"/>
          </a:xfrm>
          <a:prstGeom prst="roundRect">
            <a:avLst>
              <a:gd name="adj" fmla="val 9781"/>
            </a:avLst>
          </a:prstGeom>
          <a:solidFill>
            <a:schemeClr val="tx2"/>
          </a:solidFill>
          <a:ln>
            <a:noFill/>
          </a:ln>
        </p:spPr>
        <p:txBody>
          <a:bodyPr rtlCol="0" anchor="ctr"/>
          <a:lstStyle/>
          <a:p>
            <a:pPr algn="ctr"/>
            <a:endParaRPr/>
          </a:p>
        </p:txBody>
      </p:sp>
      <p:sp>
        <p:nvSpPr>
          <p:cNvPr id="14" name="TextBox 13"/>
          <p:cNvSpPr txBox="1"/>
          <p:nvPr/>
        </p:nvSpPr>
        <p:spPr>
          <a:xfrm>
            <a:off x="1021080" y="4825931"/>
            <a:ext cx="10155935" cy="824813"/>
          </a:xfrm>
          <a:prstGeom prst="rect">
            <a:avLst/>
          </a:prstGeom>
          <a:noFill/>
        </p:spPr>
        <p:txBody>
          <a:bodyPr wrap="square" lIns="0" tIns="0" rIns="0" bIns="0" anchor="ctr">
            <a:noAutofit/>
          </a:bodyPr>
          <a:lstStyle/>
          <a:p>
            <a:r>
              <a:rPr sz="1700" b="1">
                <a:solidFill>
                  <a:schemeClr val="accent1">
                    <a:lumMod val="25000"/>
                    <a:lumOff val="75000"/>
                  </a:schemeClr>
                </a:solidFill>
                <a:latin typeface="+mn-lt"/>
              </a:rPr>
              <a:t>Chorvatsko: </a:t>
            </a:r>
            <a:r>
              <a:rPr sz="1700">
                <a:solidFill>
                  <a:schemeClr val="bg1"/>
                </a:solidFill>
                <a:latin typeface="+mn-lt"/>
              </a:rPr>
              <a:t>přes 90 % dotázaných chirurgů opakovaně používá jednorázové nástroje, právní úpravu znalo 5,6 %.</a:t>
            </a:r>
          </a:p>
        </p:txBody>
      </p:sp>
      <p:sp>
        <p:nvSpPr>
          <p:cNvPr id="15" name="TextBox 14"/>
          <p:cNvSpPr txBox="1"/>
          <p:nvPr/>
        </p:nvSpPr>
        <p:spPr>
          <a:xfrm>
            <a:off x="722376" y="5815707"/>
            <a:ext cx="10753344" cy="307930"/>
          </a:xfrm>
          <a:prstGeom prst="rect">
            <a:avLst/>
          </a:prstGeom>
          <a:noFill/>
        </p:spPr>
        <p:txBody>
          <a:bodyPr wrap="square" lIns="0" tIns="0" rIns="0" bIns="0" anchor="t">
            <a:noAutofit/>
          </a:bodyPr>
          <a:lstStyle/>
          <a:p>
            <a:r>
              <a:rPr sz="1150" i="1">
                <a:solidFill>
                  <a:srgbClr val="6E6E6E"/>
                </a:solidFill>
                <a:latin typeface="+mn-lt"/>
              </a:rPr>
              <a:t>Zdroj: přehled literatury ve studii Windisch a kol. (2024), Annex IVb; Mihanović a kol., Medica Jadertina 2021 (n = 53).</a:t>
            </a:r>
          </a:p>
        </p:txBody>
      </p:sp>
      <p:sp>
        <p:nvSpPr>
          <p:cNvPr id="16" name="Zástupný symbol pro zápatí 1"/>
          <p:cNvSpPr>
            <a:spLocks noGrp="1"/>
          </p:cNvSpPr>
          <p:nvPr>
            <p:ph type="ftr" sz="quarter" idx="10"/>
          </p:nvPr>
        </p:nvSpPr>
        <p:spPr/>
        <p:txBody>
          <a:bodyPr/>
          <a:lstStyle>
            <a:lvl1pPr>
              <a:defRPr/>
            </a:lvl1pPr>
          </a:lstStyle>
          <a:p>
            <a:r>
              <a:rPr lang="cs-CZ"/>
              <a:t>Obnova prostředků pro jedno použití v EU</a:t>
            </a:r>
          </a:p>
        </p:txBody>
      </p:sp>
      <p:sp>
        <p:nvSpPr>
          <p:cNvPr id="17" name="Zástupný symbol pro číslo snímku 2"/>
          <p:cNvSpPr>
            <a:spLocks noGrp="1"/>
          </p:cNvSpPr>
          <p:nvPr>
            <p:ph type="sldNum" sz="quarter" idx="11"/>
          </p:nvPr>
        </p:nvSpPr>
        <p:spPr/>
        <p:txBody>
          <a:bodyPr/>
          <a:lstStyle>
            <a:lvl1pPr>
              <a:defRPr/>
            </a:lvl1pPr>
          </a:lstStyle>
          <a:p>
            <a:fld id="{C4893420-8883-4D80-9C57-1DA12B0248AF}" type="slidenum">
              <a:rPr lang="cs-CZ"/>
              <a:t>13</a:t>
            </a:fld>
            <a:endParaRPr lang="cs-CZ"/>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Proč státy povolují a proč zakazují</a:t>
            </a:r>
          </a:p>
        </p:txBody>
      </p:sp>
      <p:sp>
        <p:nvSpPr>
          <p:cNvPr id="3" name="povolení"/>
          <p:cNvSpPr/>
          <p:nvPr/>
        </p:nvSpPr>
        <p:spPr>
          <a:xfrm>
            <a:off x="722376" y="1746627"/>
            <a:ext cx="5257190" cy="3244266"/>
          </a:xfrm>
          <a:prstGeom prst="roundRect">
            <a:avLst>
              <a:gd name="adj" fmla="val 2818"/>
            </a:avLst>
          </a:prstGeom>
          <a:solidFill>
            <a:schemeClr val="accent1">
              <a:lumMod val="10000"/>
              <a:lumOff val="90000"/>
            </a:schemeClr>
          </a:solidFill>
          <a:ln>
            <a:noFill/>
          </a:ln>
        </p:spPr>
        <p:txBody>
          <a:bodyPr rtlCol="0" anchor="ctr"/>
          <a:lstStyle/>
          <a:p>
            <a:pPr algn="ctr"/>
            <a:endParaRPr/>
          </a:p>
        </p:txBody>
      </p:sp>
      <p:sp>
        <p:nvSpPr>
          <p:cNvPr id="4" name="zákaz"/>
          <p:cNvSpPr/>
          <p:nvPr/>
        </p:nvSpPr>
        <p:spPr>
          <a:xfrm>
            <a:off x="6218529" y="1746627"/>
            <a:ext cx="5257190" cy="3244266"/>
          </a:xfrm>
          <a:prstGeom prst="roundRect">
            <a:avLst>
              <a:gd name="adj" fmla="val 2818"/>
            </a:avLst>
          </a:prstGeom>
          <a:solidFill>
            <a:schemeClr val="accent1">
              <a:lumMod val="10000"/>
              <a:lumOff val="90000"/>
            </a:schemeClr>
          </a:solidFill>
          <a:ln>
            <a:noFill/>
          </a:ln>
        </p:spPr>
        <p:txBody>
          <a:bodyPr rtlCol="0" anchor="ctr"/>
          <a:lstStyle/>
          <a:p>
            <a:pPr algn="ctr"/>
            <a:endParaRPr/>
          </a:p>
        </p:txBody>
      </p:sp>
      <p:sp>
        <p:nvSpPr>
          <p:cNvPr id="5" name="kruh ikony"/>
          <p:cNvSpPr/>
          <p:nvPr/>
        </p:nvSpPr>
        <p:spPr>
          <a:xfrm>
            <a:off x="982728" y="1911590"/>
            <a:ext cx="494888" cy="494888"/>
          </a:xfrm>
          <a:prstGeom prst="ellipse">
            <a:avLst/>
          </a:prstGeom>
          <a:solidFill>
            <a:schemeClr val="accent3"/>
          </a:solidFill>
          <a:ln>
            <a:noFill/>
          </a:ln>
        </p:spPr>
        <p:txBody>
          <a:bodyPr rtlCol="0" anchor="ctr"/>
          <a:lstStyle/>
          <a:p>
            <a:pPr algn="ctr"/>
            <a:endParaRPr/>
          </a:p>
        </p:txBody>
      </p:sp>
      <p:pic>
        <p:nvPicPr>
          <p:cNvPr id="6" name="ikona" descr="image.png"/>
          <p:cNvPicPr>
            <a:picLocks noChangeAspect="1"/>
          </p:cNvPicPr>
          <p:nvPr/>
        </p:nvPicPr>
        <p:blipFill>
          <a:blip r:embed="rId3"/>
          <a:stretch>
            <a:fillRect/>
          </a:stretch>
        </p:blipFill>
        <p:spPr>
          <a:xfrm>
            <a:off x="1111399" y="2040261"/>
            <a:ext cx="237546" cy="237546"/>
          </a:xfrm>
          <a:prstGeom prst="rect">
            <a:avLst/>
          </a:prstGeom>
        </p:spPr>
      </p:pic>
      <p:sp>
        <p:nvSpPr>
          <p:cNvPr id="7" name="kruh ikony"/>
          <p:cNvSpPr/>
          <p:nvPr/>
        </p:nvSpPr>
        <p:spPr>
          <a:xfrm>
            <a:off x="6478882" y="1911590"/>
            <a:ext cx="494888" cy="494888"/>
          </a:xfrm>
          <a:prstGeom prst="ellipse">
            <a:avLst/>
          </a:prstGeom>
          <a:solidFill>
            <a:schemeClr val="accent2"/>
          </a:solidFill>
          <a:ln>
            <a:noFill/>
          </a:ln>
        </p:spPr>
        <p:txBody>
          <a:bodyPr rtlCol="0" anchor="ctr"/>
          <a:lstStyle/>
          <a:p>
            <a:pPr algn="ctr"/>
            <a:endParaRPr/>
          </a:p>
        </p:txBody>
      </p:sp>
      <p:pic>
        <p:nvPicPr>
          <p:cNvPr id="8" name="ikona" descr="image.png"/>
          <p:cNvPicPr>
            <a:picLocks noChangeAspect="1"/>
          </p:cNvPicPr>
          <p:nvPr/>
        </p:nvPicPr>
        <p:blipFill>
          <a:blip r:embed="rId4"/>
          <a:stretch>
            <a:fillRect/>
          </a:stretch>
        </p:blipFill>
        <p:spPr>
          <a:xfrm>
            <a:off x="6607553" y="2040261"/>
            <a:ext cx="237546" cy="237546"/>
          </a:xfrm>
          <a:prstGeom prst="rect">
            <a:avLst/>
          </a:prstGeom>
        </p:spPr>
      </p:pic>
      <p:sp>
        <p:nvSpPr>
          <p:cNvPr id="9" name="TextBox 8"/>
          <p:cNvSpPr txBox="1"/>
          <p:nvPr/>
        </p:nvSpPr>
        <p:spPr>
          <a:xfrm>
            <a:off x="1678228" y="1933585"/>
            <a:ext cx="4062374" cy="439900"/>
          </a:xfrm>
          <a:prstGeom prst="rect">
            <a:avLst/>
          </a:prstGeom>
          <a:noFill/>
        </p:spPr>
        <p:txBody>
          <a:bodyPr wrap="square" lIns="0" tIns="0" rIns="0" bIns="0" anchor="ctr">
            <a:noAutofit/>
          </a:bodyPr>
          <a:lstStyle/>
          <a:p>
            <a:r>
              <a:rPr sz="1950" b="1">
                <a:solidFill>
                  <a:schemeClr val="tx2"/>
                </a:solidFill>
                <a:latin typeface="+mn-lt"/>
              </a:rPr>
              <a:t>Důvody povolení</a:t>
            </a:r>
          </a:p>
        </p:txBody>
      </p:sp>
      <p:sp>
        <p:nvSpPr>
          <p:cNvPr id="10" name="TextBox 9"/>
          <p:cNvSpPr txBox="1"/>
          <p:nvPr/>
        </p:nvSpPr>
        <p:spPr>
          <a:xfrm>
            <a:off x="7174382" y="1933585"/>
            <a:ext cx="4062374" cy="439900"/>
          </a:xfrm>
          <a:prstGeom prst="rect">
            <a:avLst/>
          </a:prstGeom>
          <a:noFill/>
        </p:spPr>
        <p:txBody>
          <a:bodyPr wrap="square" lIns="0" tIns="0" rIns="0" bIns="0" anchor="ctr">
            <a:noAutofit/>
          </a:bodyPr>
          <a:lstStyle/>
          <a:p>
            <a:r>
              <a:rPr sz="1950" b="1">
                <a:solidFill>
                  <a:schemeClr val="tx2"/>
                </a:solidFill>
                <a:latin typeface="+mn-lt"/>
              </a:rPr>
              <a:t>Důvody zákazu (17 úřadů)</a:t>
            </a:r>
          </a:p>
        </p:txBody>
      </p:sp>
      <p:sp>
        <p:nvSpPr>
          <p:cNvPr id="11" name="TextBox 10"/>
          <p:cNvSpPr txBox="1"/>
          <p:nvPr/>
        </p:nvSpPr>
        <p:spPr>
          <a:xfrm>
            <a:off x="961339" y="2571441"/>
            <a:ext cx="4779264" cy="2309477"/>
          </a:xfrm>
          <a:prstGeom prst="rect">
            <a:avLst/>
          </a:prstGeom>
          <a:noFill/>
        </p:spPr>
        <p:txBody>
          <a:bodyPr wrap="square" lIns="0" tIns="0" rIns="0" bIns="0" anchor="t">
            <a:noAutofit/>
          </a:bodyPr>
          <a:lstStyle/>
          <a:p>
            <a:pPr marL="246888" indent="-246888">
              <a:spcAft>
                <a:spcPts val="690"/>
              </a:spcAft>
              <a:buFont typeface="Arial"/>
              <a:buChar char="•"/>
            </a:pPr>
            <a:r>
              <a:rPr sz="1600">
                <a:solidFill>
                  <a:schemeClr val="tx1"/>
                </a:solidFill>
                <a:latin typeface="+mn-lt"/>
              </a:rPr>
              <a:t>Předchozí studie: IE, NL, SE</a:t>
            </a:r>
          </a:p>
          <a:p>
            <a:pPr marL="246888" indent="-246888">
              <a:spcAft>
                <a:spcPts val="690"/>
              </a:spcAft>
              <a:buFont typeface="Arial"/>
              <a:buChar char="•"/>
            </a:pPr>
            <a:r>
              <a:rPr sz="1600">
                <a:solidFill>
                  <a:schemeClr val="tx1"/>
                </a:solidFill>
                <a:latin typeface="+mn-lt"/>
              </a:rPr>
              <a:t>Politická debata: BE, HR, ES</a:t>
            </a:r>
          </a:p>
          <a:p>
            <a:pPr marL="246888" indent="-246888">
              <a:spcAft>
                <a:spcPts val="690"/>
              </a:spcAft>
              <a:buFont typeface="Arial"/>
              <a:buChar char="•"/>
            </a:pPr>
            <a:r>
              <a:rPr sz="1600">
                <a:solidFill>
                  <a:schemeClr val="tx1"/>
                </a:solidFill>
                <a:latin typeface="+mn-lt"/>
              </a:rPr>
              <a:t>Tradice před MDR: DE, IS</a:t>
            </a:r>
          </a:p>
          <a:p>
            <a:pPr marL="246888" indent="-246888">
              <a:spcAft>
                <a:spcPts val="690"/>
              </a:spcAft>
              <a:buFont typeface="Arial"/>
              <a:buChar char="•"/>
            </a:pPr>
            <a:r>
              <a:rPr sz="1600">
                <a:solidFill>
                  <a:schemeClr val="tx1"/>
                </a:solidFill>
                <a:latin typeface="+mn-lt"/>
              </a:rPr>
              <a:t>Ústavní svoboda podnikání: PL (použití ale zakázáno)</a:t>
            </a:r>
          </a:p>
        </p:txBody>
      </p:sp>
      <p:sp>
        <p:nvSpPr>
          <p:cNvPr id="12" name="TextBox 11"/>
          <p:cNvSpPr txBox="1"/>
          <p:nvPr/>
        </p:nvSpPr>
        <p:spPr>
          <a:xfrm>
            <a:off x="6457492" y="2571441"/>
            <a:ext cx="4779264" cy="2309477"/>
          </a:xfrm>
          <a:prstGeom prst="rect">
            <a:avLst/>
          </a:prstGeom>
          <a:noFill/>
        </p:spPr>
        <p:txBody>
          <a:bodyPr wrap="square" lIns="0" tIns="0" rIns="0" bIns="0" anchor="t">
            <a:noAutofit/>
          </a:bodyPr>
          <a:lstStyle/>
          <a:p>
            <a:pPr marL="246888" indent="-246888">
              <a:spcAft>
                <a:spcPts val="690"/>
              </a:spcAft>
              <a:buFont typeface="Arial"/>
              <a:buChar char="•"/>
            </a:pPr>
            <a:r>
              <a:rPr sz="1600">
                <a:solidFill>
                  <a:schemeClr val="tx1"/>
                </a:solidFill>
                <a:latin typeface="+mn-lt"/>
              </a:rPr>
              <a:t>Bezpečnost pacientů, nejčastěji uváděný důvod</a:t>
            </a:r>
          </a:p>
          <a:p>
            <a:pPr marL="246888" indent="-246888">
              <a:spcAft>
                <a:spcPts val="690"/>
              </a:spcAft>
              <a:buFont typeface="Arial"/>
              <a:buChar char="•"/>
            </a:pPr>
            <a:r>
              <a:rPr sz="1600">
                <a:solidFill>
                  <a:schemeClr val="tx1"/>
                </a:solidFill>
                <a:latin typeface="+mn-lt"/>
              </a:rPr>
              <a:t>Chybějící pravidla, kontrola a zkušenosti</a:t>
            </a:r>
          </a:p>
          <a:p>
            <a:pPr marL="246888" indent="-246888">
              <a:spcAft>
                <a:spcPts val="690"/>
              </a:spcAft>
              <a:buFont typeface="Arial"/>
              <a:buChar char="•"/>
            </a:pPr>
            <a:r>
              <a:rPr sz="1600">
                <a:solidFill>
                  <a:schemeClr val="tx1"/>
                </a:solidFill>
                <a:latin typeface="+mn-lt"/>
              </a:rPr>
              <a:t>Výrobce prostředek k obnově neurčil a jen on zná materiály a konstrukci</a:t>
            </a:r>
          </a:p>
        </p:txBody>
      </p:sp>
      <p:sp>
        <p:nvSpPr>
          <p:cNvPr id="13" name="TextBox 12"/>
          <p:cNvSpPr txBox="1"/>
          <p:nvPr/>
        </p:nvSpPr>
        <p:spPr>
          <a:xfrm>
            <a:off x="722376" y="5155856"/>
            <a:ext cx="10753344" cy="494888"/>
          </a:xfrm>
          <a:prstGeom prst="rect">
            <a:avLst/>
          </a:prstGeom>
          <a:noFill/>
        </p:spPr>
        <p:txBody>
          <a:bodyPr wrap="square" lIns="0" tIns="0" rIns="0" bIns="0" anchor="ctr">
            <a:noAutofit/>
          </a:bodyPr>
          <a:lstStyle/>
          <a:p>
            <a:pPr algn="ctr"/>
            <a:r>
              <a:rPr sz="1950" b="1" i="1">
                <a:solidFill>
                  <a:schemeClr val="accent2"/>
                </a:solidFill>
                <a:latin typeface="+mn-lt"/>
              </a:rPr>
              <a:t>Závěr studie: rozhodnutí států většinou nejsou podložena důkazy.</a:t>
            </a:r>
          </a:p>
        </p:txBody>
      </p:sp>
      <p:sp>
        <p:nvSpPr>
          <p:cNvPr id="14" name="TextBox 13"/>
          <p:cNvSpPr txBox="1"/>
          <p:nvPr/>
        </p:nvSpPr>
        <p:spPr>
          <a:xfrm>
            <a:off x="722376" y="5815707"/>
            <a:ext cx="10753344" cy="307930"/>
          </a:xfrm>
          <a:prstGeom prst="rect">
            <a:avLst/>
          </a:prstGeom>
          <a:noFill/>
        </p:spPr>
        <p:txBody>
          <a:bodyPr wrap="square" lIns="0" tIns="0" rIns="0" bIns="0" anchor="t">
            <a:noAutofit/>
          </a:bodyPr>
          <a:lstStyle/>
          <a:p>
            <a:r>
              <a:rPr sz="1150" i="1">
                <a:solidFill>
                  <a:srgbClr val="6E6E6E"/>
                </a:solidFill>
                <a:latin typeface="+mn-lt"/>
              </a:rPr>
              <a:t>Zdroj: Windisch a kol. (2024), kap. 3.2 a 4.</a:t>
            </a:r>
          </a:p>
        </p:txBody>
      </p:sp>
      <p:sp>
        <p:nvSpPr>
          <p:cNvPr id="15" name="Zástupný symbol pro zápatí 1"/>
          <p:cNvSpPr>
            <a:spLocks noGrp="1"/>
          </p:cNvSpPr>
          <p:nvPr>
            <p:ph type="ftr" sz="quarter" idx="10"/>
          </p:nvPr>
        </p:nvSpPr>
        <p:spPr/>
        <p:txBody>
          <a:bodyPr/>
          <a:lstStyle>
            <a:lvl1pPr>
              <a:defRPr/>
            </a:lvl1pPr>
          </a:lstStyle>
          <a:p>
            <a:r>
              <a:rPr lang="cs-CZ"/>
              <a:t>Obnova prostředků pro jedno použití v EU</a:t>
            </a:r>
          </a:p>
        </p:txBody>
      </p:sp>
      <p:sp>
        <p:nvSpPr>
          <p:cNvPr id="16" name="Zástupný symbol pro číslo snímku 2"/>
          <p:cNvSpPr>
            <a:spLocks noGrp="1"/>
          </p:cNvSpPr>
          <p:nvPr>
            <p:ph type="sldNum" sz="quarter" idx="11"/>
          </p:nvPr>
        </p:nvSpPr>
        <p:spPr/>
        <p:txBody>
          <a:bodyPr/>
          <a:lstStyle>
            <a:lvl1pPr>
              <a:defRPr/>
            </a:lvl1pPr>
          </a:lstStyle>
          <a:p>
            <a:fld id="{4D0B4371-E3F0-4739-9612-569C04B768E5}" type="slidenum">
              <a:rPr lang="cs-CZ"/>
              <a:t>14</a:t>
            </a:fld>
            <a:endParaRPr lang="cs-CZ"/>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Francie: od zákazu k řízenému experimentu</a:t>
            </a:r>
          </a:p>
        </p:txBody>
      </p:sp>
      <p:cxnSp>
        <p:nvCxnSpPr>
          <p:cNvPr id="3" name="časová osa"/>
          <p:cNvCxnSpPr/>
          <p:nvPr/>
        </p:nvCxnSpPr>
        <p:spPr>
          <a:xfrm>
            <a:off x="1140561" y="2351490"/>
            <a:ext cx="9916973" cy="0"/>
          </a:xfrm>
          <a:prstGeom prst="line">
            <a:avLst/>
          </a:prstGeom>
          <a:ln w="25400">
            <a:solidFill>
              <a:srgbClr val="6E6E6E"/>
            </a:solidFill>
          </a:ln>
        </p:spPr>
      </p:cxnSp>
      <p:sp>
        <p:nvSpPr>
          <p:cNvPr id="4" name="milník"/>
          <p:cNvSpPr/>
          <p:nvPr/>
        </p:nvSpPr>
        <p:spPr>
          <a:xfrm>
            <a:off x="999495" y="2186528"/>
            <a:ext cx="329925" cy="329925"/>
          </a:xfrm>
          <a:prstGeom prst="ellipse">
            <a:avLst/>
          </a:prstGeom>
          <a:solidFill>
            <a:schemeClr val="tx2"/>
          </a:solidFill>
          <a:ln w="25400">
            <a:solidFill>
              <a:schemeClr val="bg1"/>
            </a:solidFill>
          </a:ln>
        </p:spPr>
        <p:txBody>
          <a:bodyPr rtlCol="0" anchor="ctr"/>
          <a:lstStyle/>
          <a:p>
            <a:pPr algn="ctr"/>
            <a:endParaRPr/>
          </a:p>
        </p:txBody>
      </p:sp>
      <p:sp>
        <p:nvSpPr>
          <p:cNvPr id="5" name="TextBox 4"/>
          <p:cNvSpPr txBox="1"/>
          <p:nvPr/>
        </p:nvSpPr>
        <p:spPr>
          <a:xfrm>
            <a:off x="722376" y="1691640"/>
            <a:ext cx="2031187" cy="384912"/>
          </a:xfrm>
          <a:prstGeom prst="rect">
            <a:avLst/>
          </a:prstGeom>
          <a:noFill/>
        </p:spPr>
        <p:txBody>
          <a:bodyPr wrap="square" lIns="0" tIns="0" rIns="0" bIns="0" anchor="t">
            <a:noAutofit/>
          </a:bodyPr>
          <a:lstStyle/>
          <a:p>
            <a:r>
              <a:rPr sz="1700" b="1">
                <a:solidFill>
                  <a:schemeClr val="tx2"/>
                </a:solidFill>
                <a:latin typeface="+mn-lt"/>
              </a:rPr>
              <a:t>1986</a:t>
            </a:r>
          </a:p>
        </p:txBody>
      </p:sp>
      <p:sp>
        <p:nvSpPr>
          <p:cNvPr id="6" name="TextBox 5"/>
          <p:cNvSpPr txBox="1"/>
          <p:nvPr/>
        </p:nvSpPr>
        <p:spPr>
          <a:xfrm>
            <a:off x="722376" y="2681416"/>
            <a:ext cx="2031187" cy="1099751"/>
          </a:xfrm>
          <a:prstGeom prst="rect">
            <a:avLst/>
          </a:prstGeom>
          <a:noFill/>
        </p:spPr>
        <p:txBody>
          <a:bodyPr wrap="square" lIns="0" tIns="0" rIns="0" bIns="0" anchor="t">
            <a:noAutofit/>
          </a:bodyPr>
          <a:lstStyle/>
          <a:p>
            <a:r>
              <a:rPr sz="1500">
                <a:solidFill>
                  <a:schemeClr val="tx1"/>
                </a:solidFill>
                <a:latin typeface="+mn-lt"/>
              </a:rPr>
              <a:t>Zákaz resterilizace jednorázových prostředků</a:t>
            </a:r>
          </a:p>
        </p:txBody>
      </p:sp>
      <p:sp>
        <p:nvSpPr>
          <p:cNvPr id="7" name="milník"/>
          <p:cNvSpPr/>
          <p:nvPr/>
        </p:nvSpPr>
        <p:spPr>
          <a:xfrm>
            <a:off x="3209904" y="2186528"/>
            <a:ext cx="329925" cy="329925"/>
          </a:xfrm>
          <a:prstGeom prst="ellipse">
            <a:avLst/>
          </a:prstGeom>
          <a:solidFill>
            <a:schemeClr val="tx2"/>
          </a:solidFill>
          <a:ln w="25400">
            <a:solidFill>
              <a:schemeClr val="bg1"/>
            </a:solidFill>
          </a:ln>
        </p:spPr>
        <p:txBody>
          <a:bodyPr rtlCol="0" anchor="ctr"/>
          <a:lstStyle/>
          <a:p>
            <a:pPr algn="ctr"/>
            <a:endParaRPr/>
          </a:p>
        </p:txBody>
      </p:sp>
      <p:sp>
        <p:nvSpPr>
          <p:cNvPr id="8" name="TextBox 7"/>
          <p:cNvSpPr txBox="1"/>
          <p:nvPr/>
        </p:nvSpPr>
        <p:spPr>
          <a:xfrm>
            <a:off x="2932785" y="1691640"/>
            <a:ext cx="2031187" cy="384912"/>
          </a:xfrm>
          <a:prstGeom prst="rect">
            <a:avLst/>
          </a:prstGeom>
          <a:noFill/>
        </p:spPr>
        <p:txBody>
          <a:bodyPr wrap="square" lIns="0" tIns="0" rIns="0" bIns="0" anchor="t">
            <a:noAutofit/>
          </a:bodyPr>
          <a:lstStyle/>
          <a:p>
            <a:r>
              <a:rPr sz="1700" b="1">
                <a:solidFill>
                  <a:schemeClr val="tx2"/>
                </a:solidFill>
                <a:latin typeface="+mn-lt"/>
              </a:rPr>
              <a:t>2023</a:t>
            </a:r>
          </a:p>
        </p:txBody>
      </p:sp>
      <p:sp>
        <p:nvSpPr>
          <p:cNvPr id="9" name="TextBox 8"/>
          <p:cNvSpPr txBox="1"/>
          <p:nvPr/>
        </p:nvSpPr>
        <p:spPr>
          <a:xfrm>
            <a:off x="2932785" y="2681416"/>
            <a:ext cx="2031187" cy="1099751"/>
          </a:xfrm>
          <a:prstGeom prst="rect">
            <a:avLst/>
          </a:prstGeom>
          <a:noFill/>
        </p:spPr>
        <p:txBody>
          <a:bodyPr wrap="square" lIns="0" tIns="0" rIns="0" bIns="0" anchor="t">
            <a:noAutofit/>
          </a:bodyPr>
          <a:lstStyle/>
          <a:p>
            <a:r>
              <a:rPr sz="1500">
                <a:solidFill>
                  <a:schemeClr val="tx1"/>
                </a:solidFill>
                <a:latin typeface="+mn-lt"/>
              </a:rPr>
              <a:t>Zákon o financování sociálního zabezpečení na rok 2024, čl. 66</a:t>
            </a:r>
          </a:p>
        </p:txBody>
      </p:sp>
      <p:sp>
        <p:nvSpPr>
          <p:cNvPr id="10" name="milník"/>
          <p:cNvSpPr/>
          <p:nvPr/>
        </p:nvSpPr>
        <p:spPr>
          <a:xfrm>
            <a:off x="5420314" y="2186528"/>
            <a:ext cx="329925" cy="329925"/>
          </a:xfrm>
          <a:prstGeom prst="ellipse">
            <a:avLst/>
          </a:prstGeom>
          <a:solidFill>
            <a:schemeClr val="tx2"/>
          </a:solidFill>
          <a:ln w="25400">
            <a:solidFill>
              <a:schemeClr val="bg1"/>
            </a:solidFill>
          </a:ln>
        </p:spPr>
        <p:txBody>
          <a:bodyPr rtlCol="0" anchor="ctr"/>
          <a:lstStyle/>
          <a:p>
            <a:pPr algn="ctr"/>
            <a:endParaRPr/>
          </a:p>
        </p:txBody>
      </p:sp>
      <p:sp>
        <p:nvSpPr>
          <p:cNvPr id="11" name="TextBox 10"/>
          <p:cNvSpPr txBox="1"/>
          <p:nvPr/>
        </p:nvSpPr>
        <p:spPr>
          <a:xfrm>
            <a:off x="5143195" y="1691640"/>
            <a:ext cx="2031187" cy="384912"/>
          </a:xfrm>
          <a:prstGeom prst="rect">
            <a:avLst/>
          </a:prstGeom>
          <a:noFill/>
        </p:spPr>
        <p:txBody>
          <a:bodyPr wrap="square" lIns="0" tIns="0" rIns="0" bIns="0" anchor="t">
            <a:noAutofit/>
          </a:bodyPr>
          <a:lstStyle/>
          <a:p>
            <a:r>
              <a:rPr sz="1700" b="1">
                <a:solidFill>
                  <a:schemeClr val="tx2"/>
                </a:solidFill>
                <a:latin typeface="+mn-lt"/>
              </a:rPr>
              <a:t>4. 9. 2025</a:t>
            </a:r>
          </a:p>
        </p:txBody>
      </p:sp>
      <p:sp>
        <p:nvSpPr>
          <p:cNvPr id="12" name="TextBox 11"/>
          <p:cNvSpPr txBox="1"/>
          <p:nvPr/>
        </p:nvSpPr>
        <p:spPr>
          <a:xfrm>
            <a:off x="5143195" y="2681416"/>
            <a:ext cx="2031187" cy="1099751"/>
          </a:xfrm>
          <a:prstGeom prst="rect">
            <a:avLst/>
          </a:prstGeom>
          <a:noFill/>
        </p:spPr>
        <p:txBody>
          <a:bodyPr wrap="square" lIns="0" tIns="0" rIns="0" bIns="0" anchor="t">
            <a:noAutofit/>
          </a:bodyPr>
          <a:lstStyle/>
          <a:p>
            <a:r>
              <a:rPr sz="1500">
                <a:solidFill>
                  <a:schemeClr val="tx1"/>
                </a:solidFill>
                <a:latin typeface="+mn-lt"/>
              </a:rPr>
              <a:t>Dekret č. 2025-895: podmínky experimentu</a:t>
            </a:r>
          </a:p>
        </p:txBody>
      </p:sp>
      <p:sp>
        <p:nvSpPr>
          <p:cNvPr id="13" name="milník"/>
          <p:cNvSpPr/>
          <p:nvPr/>
        </p:nvSpPr>
        <p:spPr>
          <a:xfrm>
            <a:off x="7630724" y="2186528"/>
            <a:ext cx="329925" cy="329925"/>
          </a:xfrm>
          <a:prstGeom prst="ellipse">
            <a:avLst/>
          </a:prstGeom>
          <a:solidFill>
            <a:schemeClr val="accent2"/>
          </a:solidFill>
          <a:ln w="25400">
            <a:solidFill>
              <a:schemeClr val="bg1"/>
            </a:solidFill>
          </a:ln>
        </p:spPr>
        <p:txBody>
          <a:bodyPr rtlCol="0" anchor="ctr"/>
          <a:lstStyle/>
          <a:p>
            <a:pPr algn="ctr"/>
            <a:endParaRPr/>
          </a:p>
        </p:txBody>
      </p:sp>
      <p:sp>
        <p:nvSpPr>
          <p:cNvPr id="14" name="TextBox 13"/>
          <p:cNvSpPr txBox="1"/>
          <p:nvPr/>
        </p:nvSpPr>
        <p:spPr>
          <a:xfrm>
            <a:off x="7353604" y="1691640"/>
            <a:ext cx="2031187" cy="384912"/>
          </a:xfrm>
          <a:prstGeom prst="rect">
            <a:avLst/>
          </a:prstGeom>
          <a:noFill/>
        </p:spPr>
        <p:txBody>
          <a:bodyPr wrap="square" lIns="0" tIns="0" rIns="0" bIns="0" anchor="t">
            <a:noAutofit/>
          </a:bodyPr>
          <a:lstStyle/>
          <a:p>
            <a:r>
              <a:rPr sz="1700" b="1">
                <a:solidFill>
                  <a:schemeClr val="tx2"/>
                </a:solidFill>
                <a:latin typeface="+mn-lt"/>
              </a:rPr>
              <a:t>22. 7. 2026</a:t>
            </a:r>
          </a:p>
        </p:txBody>
      </p:sp>
      <p:sp>
        <p:nvSpPr>
          <p:cNvPr id="15" name="TextBox 14"/>
          <p:cNvSpPr txBox="1"/>
          <p:nvPr/>
        </p:nvSpPr>
        <p:spPr>
          <a:xfrm>
            <a:off x="7353604" y="2681416"/>
            <a:ext cx="2031187" cy="1099751"/>
          </a:xfrm>
          <a:prstGeom prst="rect">
            <a:avLst/>
          </a:prstGeom>
          <a:noFill/>
        </p:spPr>
        <p:txBody>
          <a:bodyPr wrap="square" lIns="0" tIns="0" rIns="0" bIns="0" anchor="t">
            <a:noAutofit/>
          </a:bodyPr>
          <a:lstStyle/>
          <a:p>
            <a:r>
              <a:rPr sz="1500">
                <a:solidFill>
                  <a:schemeClr val="tx1"/>
                </a:solidFill>
                <a:latin typeface="+mn-lt"/>
              </a:rPr>
              <a:t>Vyhláška určila 10 zařízení</a:t>
            </a:r>
          </a:p>
        </p:txBody>
      </p:sp>
      <p:sp>
        <p:nvSpPr>
          <p:cNvPr id="16" name="milník"/>
          <p:cNvSpPr/>
          <p:nvPr/>
        </p:nvSpPr>
        <p:spPr>
          <a:xfrm>
            <a:off x="9841133" y="2186528"/>
            <a:ext cx="329925" cy="329925"/>
          </a:xfrm>
          <a:prstGeom prst="ellipse">
            <a:avLst/>
          </a:prstGeom>
          <a:solidFill>
            <a:schemeClr val="accent2"/>
          </a:solidFill>
          <a:ln w="25400">
            <a:solidFill>
              <a:schemeClr val="bg1"/>
            </a:solidFill>
          </a:ln>
        </p:spPr>
        <p:txBody>
          <a:bodyPr rtlCol="0" anchor="ctr"/>
          <a:lstStyle/>
          <a:p>
            <a:pPr algn="ctr"/>
            <a:endParaRPr/>
          </a:p>
        </p:txBody>
      </p:sp>
      <p:sp>
        <p:nvSpPr>
          <p:cNvPr id="17" name="TextBox 16"/>
          <p:cNvSpPr txBox="1"/>
          <p:nvPr/>
        </p:nvSpPr>
        <p:spPr>
          <a:xfrm>
            <a:off x="9564014" y="1691640"/>
            <a:ext cx="2031187" cy="384912"/>
          </a:xfrm>
          <a:prstGeom prst="rect">
            <a:avLst/>
          </a:prstGeom>
          <a:noFill/>
        </p:spPr>
        <p:txBody>
          <a:bodyPr wrap="square" lIns="0" tIns="0" rIns="0" bIns="0" anchor="t">
            <a:noAutofit/>
          </a:bodyPr>
          <a:lstStyle/>
          <a:p>
            <a:r>
              <a:rPr sz="1700" b="1">
                <a:solidFill>
                  <a:schemeClr val="tx2"/>
                </a:solidFill>
                <a:latin typeface="+mn-lt"/>
              </a:rPr>
              <a:t>1. 9. 2028</a:t>
            </a:r>
          </a:p>
        </p:txBody>
      </p:sp>
      <p:sp>
        <p:nvSpPr>
          <p:cNvPr id="18" name="TextBox 17"/>
          <p:cNvSpPr txBox="1"/>
          <p:nvPr/>
        </p:nvSpPr>
        <p:spPr>
          <a:xfrm>
            <a:off x="9564014" y="2681416"/>
            <a:ext cx="2031187" cy="1099751"/>
          </a:xfrm>
          <a:prstGeom prst="rect">
            <a:avLst/>
          </a:prstGeom>
          <a:noFill/>
        </p:spPr>
        <p:txBody>
          <a:bodyPr wrap="square" lIns="0" tIns="0" rIns="0" bIns="0" anchor="t">
            <a:noAutofit/>
          </a:bodyPr>
          <a:lstStyle/>
          <a:p>
            <a:r>
              <a:rPr sz="1500">
                <a:solidFill>
                  <a:schemeClr val="tx1"/>
                </a:solidFill>
                <a:latin typeface="+mn-lt"/>
              </a:rPr>
              <a:t>Konec smluv se zpracovatelem</a:t>
            </a:r>
          </a:p>
        </p:txBody>
      </p:sp>
      <p:sp>
        <p:nvSpPr>
          <p:cNvPr id="19" name="rys 1"/>
          <p:cNvSpPr/>
          <p:nvPr/>
        </p:nvSpPr>
        <p:spPr>
          <a:xfrm>
            <a:off x="722376" y="3946130"/>
            <a:ext cx="3417173" cy="1759602"/>
          </a:xfrm>
          <a:prstGeom prst="roundRect">
            <a:avLst>
              <a:gd name="adj" fmla="val 5196"/>
            </a:avLst>
          </a:prstGeom>
          <a:solidFill>
            <a:schemeClr val="accent1">
              <a:lumMod val="10000"/>
              <a:lumOff val="90000"/>
            </a:schemeClr>
          </a:solidFill>
          <a:ln>
            <a:noFill/>
          </a:ln>
        </p:spPr>
        <p:txBody>
          <a:bodyPr rtlCol="0" anchor="ctr"/>
          <a:lstStyle/>
          <a:p>
            <a:pPr algn="ctr"/>
            <a:endParaRPr/>
          </a:p>
        </p:txBody>
      </p:sp>
      <p:sp>
        <p:nvSpPr>
          <p:cNvPr id="20" name="kruh ikony"/>
          <p:cNvSpPr/>
          <p:nvPr/>
        </p:nvSpPr>
        <p:spPr>
          <a:xfrm>
            <a:off x="957406" y="4111092"/>
            <a:ext cx="461895" cy="461895"/>
          </a:xfrm>
          <a:prstGeom prst="ellipse">
            <a:avLst/>
          </a:prstGeom>
          <a:solidFill>
            <a:schemeClr val="tx2"/>
          </a:solidFill>
          <a:ln>
            <a:noFill/>
          </a:ln>
        </p:spPr>
        <p:txBody>
          <a:bodyPr rtlCol="0" anchor="ctr"/>
          <a:lstStyle/>
          <a:p>
            <a:pPr algn="ctr"/>
            <a:endParaRPr/>
          </a:p>
        </p:txBody>
      </p:sp>
      <p:pic>
        <p:nvPicPr>
          <p:cNvPr id="21" name="ikona" descr="image.png"/>
          <p:cNvPicPr>
            <a:picLocks noChangeAspect="1"/>
          </p:cNvPicPr>
          <p:nvPr/>
        </p:nvPicPr>
        <p:blipFill>
          <a:blip r:embed="rId3"/>
          <a:stretch>
            <a:fillRect/>
          </a:stretch>
        </p:blipFill>
        <p:spPr>
          <a:xfrm>
            <a:off x="1077499" y="4231185"/>
            <a:ext cx="221709" cy="221709"/>
          </a:xfrm>
          <a:prstGeom prst="rect">
            <a:avLst/>
          </a:prstGeom>
        </p:spPr>
      </p:pic>
      <p:sp>
        <p:nvSpPr>
          <p:cNvPr id="22" name="TextBox 21"/>
          <p:cNvSpPr txBox="1"/>
          <p:nvPr/>
        </p:nvSpPr>
        <p:spPr>
          <a:xfrm>
            <a:off x="1582643" y="4111092"/>
            <a:ext cx="2389632" cy="494888"/>
          </a:xfrm>
          <a:prstGeom prst="rect">
            <a:avLst/>
          </a:prstGeom>
          <a:noFill/>
        </p:spPr>
        <p:txBody>
          <a:bodyPr wrap="square" lIns="0" tIns="0" rIns="0" bIns="0" anchor="ctr">
            <a:noAutofit/>
          </a:bodyPr>
          <a:lstStyle/>
          <a:p>
            <a:r>
              <a:rPr sz="1600" b="1">
                <a:solidFill>
                  <a:schemeClr val="tx2"/>
                </a:solidFill>
                <a:latin typeface="+mn-lt"/>
              </a:rPr>
              <a:t>Jen kardiologické kategorie</a:t>
            </a:r>
          </a:p>
        </p:txBody>
      </p:sp>
      <p:sp>
        <p:nvSpPr>
          <p:cNvPr id="23" name="TextBox 22"/>
          <p:cNvSpPr txBox="1"/>
          <p:nvPr/>
        </p:nvSpPr>
        <p:spPr>
          <a:xfrm>
            <a:off x="937442" y="4693961"/>
            <a:ext cx="3046780" cy="934788"/>
          </a:xfrm>
          <a:prstGeom prst="rect">
            <a:avLst/>
          </a:prstGeom>
          <a:noFill/>
        </p:spPr>
        <p:txBody>
          <a:bodyPr wrap="square" lIns="0" tIns="0" rIns="0" bIns="0" anchor="t">
            <a:noAutofit/>
          </a:bodyPr>
          <a:lstStyle/>
          <a:p>
            <a:r>
              <a:rPr sz="1450">
                <a:solidFill>
                  <a:schemeClr val="tx1"/>
                </a:solidFill>
                <a:latin typeface="+mn-lt"/>
              </a:rPr>
              <a:t>Elektrofyziologie, mapování, ablace, angiografie a hemodynamika</a:t>
            </a:r>
          </a:p>
        </p:txBody>
      </p:sp>
      <p:sp>
        <p:nvSpPr>
          <p:cNvPr id="24" name="rys 2"/>
          <p:cNvSpPr/>
          <p:nvPr/>
        </p:nvSpPr>
        <p:spPr>
          <a:xfrm>
            <a:off x="4390461" y="3946130"/>
            <a:ext cx="3417173" cy="1759602"/>
          </a:xfrm>
          <a:prstGeom prst="roundRect">
            <a:avLst>
              <a:gd name="adj" fmla="val 5196"/>
            </a:avLst>
          </a:prstGeom>
          <a:solidFill>
            <a:schemeClr val="accent1">
              <a:lumMod val="10000"/>
              <a:lumOff val="90000"/>
            </a:schemeClr>
          </a:solidFill>
          <a:ln>
            <a:noFill/>
          </a:ln>
        </p:spPr>
        <p:txBody>
          <a:bodyPr rtlCol="0" anchor="ctr"/>
          <a:lstStyle/>
          <a:p>
            <a:pPr algn="ctr"/>
            <a:endParaRPr/>
          </a:p>
        </p:txBody>
      </p:sp>
      <p:sp>
        <p:nvSpPr>
          <p:cNvPr id="25" name="kruh ikony"/>
          <p:cNvSpPr/>
          <p:nvPr/>
        </p:nvSpPr>
        <p:spPr>
          <a:xfrm>
            <a:off x="4625491" y="4111092"/>
            <a:ext cx="461895" cy="461895"/>
          </a:xfrm>
          <a:prstGeom prst="ellipse">
            <a:avLst/>
          </a:prstGeom>
          <a:solidFill>
            <a:schemeClr val="tx2"/>
          </a:solidFill>
          <a:ln>
            <a:noFill/>
          </a:ln>
        </p:spPr>
        <p:txBody>
          <a:bodyPr rtlCol="0" anchor="ctr"/>
          <a:lstStyle/>
          <a:p>
            <a:pPr algn="ctr"/>
            <a:endParaRPr/>
          </a:p>
        </p:txBody>
      </p:sp>
      <p:pic>
        <p:nvPicPr>
          <p:cNvPr id="26" name="ikona" descr="image.png"/>
          <p:cNvPicPr>
            <a:picLocks noChangeAspect="1"/>
          </p:cNvPicPr>
          <p:nvPr/>
        </p:nvPicPr>
        <p:blipFill>
          <a:blip r:embed="rId4"/>
          <a:stretch>
            <a:fillRect/>
          </a:stretch>
        </p:blipFill>
        <p:spPr>
          <a:xfrm>
            <a:off x="4745584" y="4231185"/>
            <a:ext cx="221709" cy="221709"/>
          </a:xfrm>
          <a:prstGeom prst="rect">
            <a:avLst/>
          </a:prstGeom>
        </p:spPr>
      </p:pic>
      <p:sp>
        <p:nvSpPr>
          <p:cNvPr id="27" name="TextBox 26"/>
          <p:cNvSpPr txBox="1"/>
          <p:nvPr/>
        </p:nvSpPr>
        <p:spPr>
          <a:xfrm>
            <a:off x="5250728" y="4111092"/>
            <a:ext cx="2389632" cy="494888"/>
          </a:xfrm>
          <a:prstGeom prst="rect">
            <a:avLst/>
          </a:prstGeom>
          <a:noFill/>
        </p:spPr>
        <p:txBody>
          <a:bodyPr wrap="square" lIns="0" tIns="0" rIns="0" bIns="0" anchor="ctr">
            <a:noAutofit/>
          </a:bodyPr>
          <a:lstStyle/>
          <a:p>
            <a:r>
              <a:rPr sz="1600" b="1">
                <a:solidFill>
                  <a:schemeClr val="tx2"/>
                </a:solidFill>
                <a:latin typeface="+mn-lt"/>
              </a:rPr>
              <a:t>Uzavřená smyčka</a:t>
            </a:r>
          </a:p>
        </p:txBody>
      </p:sp>
      <p:sp>
        <p:nvSpPr>
          <p:cNvPr id="28" name="TextBox 27"/>
          <p:cNvSpPr txBox="1"/>
          <p:nvPr/>
        </p:nvSpPr>
        <p:spPr>
          <a:xfrm>
            <a:off x="4605528" y="4693961"/>
            <a:ext cx="3046780" cy="934788"/>
          </a:xfrm>
          <a:prstGeom prst="rect">
            <a:avLst/>
          </a:prstGeom>
          <a:noFill/>
        </p:spPr>
        <p:txBody>
          <a:bodyPr wrap="square" lIns="0" tIns="0" rIns="0" bIns="0" anchor="t">
            <a:noAutofit/>
          </a:bodyPr>
          <a:lstStyle/>
          <a:p>
            <a:r>
              <a:rPr sz="1450">
                <a:solidFill>
                  <a:schemeClr val="tx1"/>
                </a:solidFill>
                <a:latin typeface="+mn-lt"/>
              </a:rPr>
              <a:t>Externí zpracovatel podle zadávacích podmínek, prostředek se vrací do téhož zařízení</a:t>
            </a:r>
          </a:p>
        </p:txBody>
      </p:sp>
      <p:sp>
        <p:nvSpPr>
          <p:cNvPr id="29" name="rys 3"/>
          <p:cNvSpPr/>
          <p:nvPr/>
        </p:nvSpPr>
        <p:spPr>
          <a:xfrm>
            <a:off x="8058546" y="3946130"/>
            <a:ext cx="3417173" cy="1759602"/>
          </a:xfrm>
          <a:prstGeom prst="roundRect">
            <a:avLst>
              <a:gd name="adj" fmla="val 5196"/>
            </a:avLst>
          </a:prstGeom>
          <a:solidFill>
            <a:schemeClr val="accent1">
              <a:lumMod val="10000"/>
              <a:lumOff val="90000"/>
            </a:schemeClr>
          </a:solidFill>
          <a:ln>
            <a:noFill/>
          </a:ln>
        </p:spPr>
        <p:txBody>
          <a:bodyPr rtlCol="0" anchor="ctr"/>
          <a:lstStyle/>
          <a:p>
            <a:pPr algn="ctr"/>
            <a:endParaRPr/>
          </a:p>
        </p:txBody>
      </p:sp>
      <p:sp>
        <p:nvSpPr>
          <p:cNvPr id="30" name="kruh ikony"/>
          <p:cNvSpPr/>
          <p:nvPr/>
        </p:nvSpPr>
        <p:spPr>
          <a:xfrm>
            <a:off x="8293576" y="4111092"/>
            <a:ext cx="461895" cy="461895"/>
          </a:xfrm>
          <a:prstGeom prst="ellipse">
            <a:avLst/>
          </a:prstGeom>
          <a:solidFill>
            <a:schemeClr val="tx2"/>
          </a:solidFill>
          <a:ln>
            <a:noFill/>
          </a:ln>
        </p:spPr>
        <p:txBody>
          <a:bodyPr rtlCol="0" anchor="ctr"/>
          <a:lstStyle/>
          <a:p>
            <a:pPr algn="ctr"/>
            <a:endParaRPr/>
          </a:p>
        </p:txBody>
      </p:sp>
      <p:pic>
        <p:nvPicPr>
          <p:cNvPr id="31" name="ikona" descr="image.png"/>
          <p:cNvPicPr>
            <a:picLocks noChangeAspect="1"/>
          </p:cNvPicPr>
          <p:nvPr/>
        </p:nvPicPr>
        <p:blipFill>
          <a:blip r:embed="rId5"/>
          <a:stretch>
            <a:fillRect/>
          </a:stretch>
        </p:blipFill>
        <p:spPr>
          <a:xfrm>
            <a:off x="8413669" y="4231185"/>
            <a:ext cx="221709" cy="221709"/>
          </a:xfrm>
          <a:prstGeom prst="rect">
            <a:avLst/>
          </a:prstGeom>
        </p:spPr>
      </p:pic>
      <p:sp>
        <p:nvSpPr>
          <p:cNvPr id="32" name="TextBox 31"/>
          <p:cNvSpPr txBox="1"/>
          <p:nvPr/>
        </p:nvSpPr>
        <p:spPr>
          <a:xfrm>
            <a:off x="8918813" y="4111092"/>
            <a:ext cx="2389632" cy="494888"/>
          </a:xfrm>
          <a:prstGeom prst="rect">
            <a:avLst/>
          </a:prstGeom>
          <a:noFill/>
        </p:spPr>
        <p:txBody>
          <a:bodyPr wrap="square" lIns="0" tIns="0" rIns="0" bIns="0" anchor="ctr">
            <a:noAutofit/>
          </a:bodyPr>
          <a:lstStyle/>
          <a:p>
            <a:r>
              <a:rPr sz="1600" b="1">
                <a:solidFill>
                  <a:schemeClr val="tx2"/>
                </a:solidFill>
                <a:latin typeface="+mn-lt"/>
              </a:rPr>
              <a:t>Informace pro pacienta</a:t>
            </a:r>
          </a:p>
        </p:txBody>
      </p:sp>
      <p:sp>
        <p:nvSpPr>
          <p:cNvPr id="33" name="TextBox 32"/>
          <p:cNvSpPr txBox="1"/>
          <p:nvPr/>
        </p:nvSpPr>
        <p:spPr>
          <a:xfrm>
            <a:off x="8273613" y="4693961"/>
            <a:ext cx="3046780" cy="934788"/>
          </a:xfrm>
          <a:prstGeom prst="rect">
            <a:avLst/>
          </a:prstGeom>
          <a:noFill/>
        </p:spPr>
        <p:txBody>
          <a:bodyPr wrap="square" lIns="0" tIns="0" rIns="0" bIns="0" anchor="t">
            <a:noAutofit/>
          </a:bodyPr>
          <a:lstStyle/>
          <a:p>
            <a:r>
              <a:rPr sz="1450">
                <a:solidFill>
                  <a:schemeClr val="tx1"/>
                </a:solidFill>
                <a:latin typeface="+mn-lt"/>
              </a:rPr>
              <a:t>Informační dokument a zvláštní sledovatelnost každého kusu</a:t>
            </a:r>
          </a:p>
        </p:txBody>
      </p:sp>
      <p:sp>
        <p:nvSpPr>
          <p:cNvPr id="34" name="Zástupný symbol pro zápatí 1"/>
          <p:cNvSpPr>
            <a:spLocks noGrp="1"/>
          </p:cNvSpPr>
          <p:nvPr>
            <p:ph type="ftr" sz="quarter" idx="10"/>
          </p:nvPr>
        </p:nvSpPr>
        <p:spPr/>
        <p:txBody>
          <a:bodyPr/>
          <a:lstStyle>
            <a:lvl1pPr>
              <a:defRPr/>
            </a:lvl1pPr>
          </a:lstStyle>
          <a:p>
            <a:r>
              <a:rPr lang="cs-CZ"/>
              <a:t>Obnova prostředků pro jedno použití v EU</a:t>
            </a:r>
          </a:p>
        </p:txBody>
      </p:sp>
      <p:sp>
        <p:nvSpPr>
          <p:cNvPr id="35" name="Zástupný symbol pro číslo snímku 2"/>
          <p:cNvSpPr>
            <a:spLocks noGrp="1"/>
          </p:cNvSpPr>
          <p:nvPr>
            <p:ph type="sldNum" sz="quarter" idx="11"/>
          </p:nvPr>
        </p:nvSpPr>
        <p:spPr/>
        <p:txBody>
          <a:bodyPr/>
          <a:lstStyle>
            <a:lvl1pPr>
              <a:defRPr/>
            </a:lvl1pPr>
          </a:lstStyle>
          <a:p>
            <a:fld id="{4286EC2F-47A8-440A-A89D-9C5AE30E2A23}" type="slidenum">
              <a:rPr lang="cs-CZ"/>
              <a:t>15</a:t>
            </a:fld>
            <a:endParaRPr lang="cs-CZ"/>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Mapa Evropy: 10 států povoluje, 18 nepovoluje</a:t>
            </a:r>
          </a:p>
        </p:txBody>
      </p:sp>
      <p:sp>
        <p:nvSpPr>
          <p:cNvPr id="3" name="TextBox 2"/>
          <p:cNvSpPr txBox="1"/>
          <p:nvPr/>
        </p:nvSpPr>
        <p:spPr>
          <a:xfrm>
            <a:off x="722376" y="1691640"/>
            <a:ext cx="3584448" cy="329925"/>
          </a:xfrm>
          <a:prstGeom prst="rect">
            <a:avLst/>
          </a:prstGeom>
          <a:noFill/>
        </p:spPr>
        <p:txBody>
          <a:bodyPr wrap="square" lIns="0" tIns="0" rIns="0" bIns="0" anchor="t">
            <a:noAutofit/>
          </a:bodyPr>
          <a:lstStyle/>
          <a:p>
            <a:r>
              <a:rPr sz="1600" b="1">
                <a:solidFill>
                  <a:schemeClr val="tx2"/>
                </a:solidFill>
                <a:latin typeface="+mn-lt"/>
              </a:rPr>
              <a:t>Povolují</a:t>
            </a:r>
          </a:p>
        </p:txBody>
      </p:sp>
      <p:sp>
        <p:nvSpPr>
          <p:cNvPr id="4" name="stát BE"/>
          <p:cNvSpPr/>
          <p:nvPr/>
        </p:nvSpPr>
        <p:spPr>
          <a:xfrm>
            <a:off x="722376" y="2076552"/>
            <a:ext cx="716889" cy="417905"/>
          </a:xfrm>
          <a:prstGeom prst="roundRect">
            <a:avLst>
              <a:gd name="adj" fmla="val 21880"/>
            </a:avLst>
          </a:prstGeom>
          <a:solidFill>
            <a:schemeClr val="tx2"/>
          </a:solidFill>
          <a:ln>
            <a:noFill/>
          </a:ln>
        </p:spPr>
        <p:txBody>
          <a:bodyPr rtlCol="0" anchor="ctr"/>
          <a:lstStyle/>
          <a:p>
            <a:pPr algn="ctr"/>
            <a:endParaRPr/>
          </a:p>
        </p:txBody>
      </p:sp>
      <p:sp>
        <p:nvSpPr>
          <p:cNvPr id="5" name="TextBox 4"/>
          <p:cNvSpPr txBox="1"/>
          <p:nvPr/>
        </p:nvSpPr>
        <p:spPr>
          <a:xfrm>
            <a:off x="722376" y="2076552"/>
            <a:ext cx="716889" cy="417905"/>
          </a:xfrm>
          <a:prstGeom prst="rect">
            <a:avLst/>
          </a:prstGeom>
          <a:noFill/>
        </p:spPr>
        <p:txBody>
          <a:bodyPr wrap="square" lIns="0" tIns="0" rIns="0" bIns="0" anchor="ctr">
            <a:noAutofit/>
          </a:bodyPr>
          <a:lstStyle/>
          <a:p>
            <a:pPr algn="ctr"/>
            <a:r>
              <a:rPr sz="1500" b="1">
                <a:solidFill>
                  <a:schemeClr val="bg1"/>
                </a:solidFill>
                <a:latin typeface="+mn-lt"/>
              </a:rPr>
              <a:t>BE</a:t>
            </a:r>
          </a:p>
        </p:txBody>
      </p:sp>
      <p:sp>
        <p:nvSpPr>
          <p:cNvPr id="6" name="stát HR"/>
          <p:cNvSpPr/>
          <p:nvPr/>
        </p:nvSpPr>
        <p:spPr>
          <a:xfrm>
            <a:off x="1558747" y="2076552"/>
            <a:ext cx="716889" cy="417905"/>
          </a:xfrm>
          <a:prstGeom prst="roundRect">
            <a:avLst>
              <a:gd name="adj" fmla="val 21880"/>
            </a:avLst>
          </a:prstGeom>
          <a:solidFill>
            <a:schemeClr val="tx2"/>
          </a:solidFill>
          <a:ln>
            <a:noFill/>
          </a:ln>
        </p:spPr>
        <p:txBody>
          <a:bodyPr rtlCol="0" anchor="ctr"/>
          <a:lstStyle/>
          <a:p>
            <a:pPr algn="ctr"/>
            <a:endParaRPr/>
          </a:p>
        </p:txBody>
      </p:sp>
      <p:sp>
        <p:nvSpPr>
          <p:cNvPr id="7" name="TextBox 6"/>
          <p:cNvSpPr txBox="1"/>
          <p:nvPr/>
        </p:nvSpPr>
        <p:spPr>
          <a:xfrm>
            <a:off x="1558747" y="2076552"/>
            <a:ext cx="716889" cy="417905"/>
          </a:xfrm>
          <a:prstGeom prst="rect">
            <a:avLst/>
          </a:prstGeom>
          <a:noFill/>
        </p:spPr>
        <p:txBody>
          <a:bodyPr wrap="square" lIns="0" tIns="0" rIns="0" bIns="0" anchor="ctr">
            <a:noAutofit/>
          </a:bodyPr>
          <a:lstStyle/>
          <a:p>
            <a:pPr algn="ctr"/>
            <a:r>
              <a:rPr sz="1500" b="1">
                <a:solidFill>
                  <a:schemeClr val="bg1"/>
                </a:solidFill>
                <a:latin typeface="+mn-lt"/>
              </a:rPr>
              <a:t>HR</a:t>
            </a:r>
          </a:p>
        </p:txBody>
      </p:sp>
      <p:sp>
        <p:nvSpPr>
          <p:cNvPr id="8" name="stát DE"/>
          <p:cNvSpPr/>
          <p:nvPr/>
        </p:nvSpPr>
        <p:spPr>
          <a:xfrm>
            <a:off x="2395118" y="2076552"/>
            <a:ext cx="716889" cy="417905"/>
          </a:xfrm>
          <a:prstGeom prst="roundRect">
            <a:avLst>
              <a:gd name="adj" fmla="val 21880"/>
            </a:avLst>
          </a:prstGeom>
          <a:solidFill>
            <a:schemeClr val="tx2"/>
          </a:solidFill>
          <a:ln>
            <a:noFill/>
          </a:ln>
        </p:spPr>
        <p:txBody>
          <a:bodyPr rtlCol="0" anchor="ctr"/>
          <a:lstStyle/>
          <a:p>
            <a:pPr algn="ctr"/>
            <a:endParaRPr/>
          </a:p>
        </p:txBody>
      </p:sp>
      <p:sp>
        <p:nvSpPr>
          <p:cNvPr id="9" name="TextBox 8"/>
          <p:cNvSpPr txBox="1"/>
          <p:nvPr/>
        </p:nvSpPr>
        <p:spPr>
          <a:xfrm>
            <a:off x="2395118" y="2076552"/>
            <a:ext cx="716889" cy="417905"/>
          </a:xfrm>
          <a:prstGeom prst="rect">
            <a:avLst/>
          </a:prstGeom>
          <a:noFill/>
        </p:spPr>
        <p:txBody>
          <a:bodyPr wrap="square" lIns="0" tIns="0" rIns="0" bIns="0" anchor="ctr">
            <a:noAutofit/>
          </a:bodyPr>
          <a:lstStyle/>
          <a:p>
            <a:pPr algn="ctr"/>
            <a:r>
              <a:rPr sz="1500" b="1">
                <a:solidFill>
                  <a:schemeClr val="bg1"/>
                </a:solidFill>
                <a:latin typeface="+mn-lt"/>
              </a:rPr>
              <a:t>DE</a:t>
            </a:r>
          </a:p>
        </p:txBody>
      </p:sp>
      <p:sp>
        <p:nvSpPr>
          <p:cNvPr id="10" name="stát IS"/>
          <p:cNvSpPr/>
          <p:nvPr/>
        </p:nvSpPr>
        <p:spPr>
          <a:xfrm>
            <a:off x="3231489" y="2076552"/>
            <a:ext cx="716889" cy="417905"/>
          </a:xfrm>
          <a:prstGeom prst="roundRect">
            <a:avLst>
              <a:gd name="adj" fmla="val 21880"/>
            </a:avLst>
          </a:prstGeom>
          <a:solidFill>
            <a:schemeClr val="tx2"/>
          </a:solidFill>
          <a:ln>
            <a:noFill/>
          </a:ln>
        </p:spPr>
        <p:txBody>
          <a:bodyPr rtlCol="0" anchor="ctr"/>
          <a:lstStyle/>
          <a:p>
            <a:pPr algn="ctr"/>
            <a:endParaRPr/>
          </a:p>
        </p:txBody>
      </p:sp>
      <p:sp>
        <p:nvSpPr>
          <p:cNvPr id="11" name="TextBox 10"/>
          <p:cNvSpPr txBox="1"/>
          <p:nvPr/>
        </p:nvSpPr>
        <p:spPr>
          <a:xfrm>
            <a:off x="3231489" y="2076552"/>
            <a:ext cx="716889" cy="417905"/>
          </a:xfrm>
          <a:prstGeom prst="rect">
            <a:avLst/>
          </a:prstGeom>
          <a:noFill/>
        </p:spPr>
        <p:txBody>
          <a:bodyPr wrap="square" lIns="0" tIns="0" rIns="0" bIns="0" anchor="ctr">
            <a:noAutofit/>
          </a:bodyPr>
          <a:lstStyle/>
          <a:p>
            <a:pPr algn="ctr"/>
            <a:r>
              <a:rPr sz="1500" b="1">
                <a:solidFill>
                  <a:schemeClr val="bg1"/>
                </a:solidFill>
                <a:latin typeface="+mn-lt"/>
              </a:rPr>
              <a:t>IS</a:t>
            </a:r>
          </a:p>
        </p:txBody>
      </p:sp>
      <p:sp>
        <p:nvSpPr>
          <p:cNvPr id="12" name="stát IE"/>
          <p:cNvSpPr/>
          <p:nvPr/>
        </p:nvSpPr>
        <p:spPr>
          <a:xfrm>
            <a:off x="4067860" y="2076552"/>
            <a:ext cx="716889" cy="417905"/>
          </a:xfrm>
          <a:prstGeom prst="roundRect">
            <a:avLst>
              <a:gd name="adj" fmla="val 21880"/>
            </a:avLst>
          </a:prstGeom>
          <a:solidFill>
            <a:schemeClr val="tx2"/>
          </a:solidFill>
          <a:ln>
            <a:noFill/>
          </a:ln>
        </p:spPr>
        <p:txBody>
          <a:bodyPr rtlCol="0" anchor="ctr"/>
          <a:lstStyle/>
          <a:p>
            <a:pPr algn="ctr"/>
            <a:endParaRPr/>
          </a:p>
        </p:txBody>
      </p:sp>
      <p:sp>
        <p:nvSpPr>
          <p:cNvPr id="13" name="TextBox 12"/>
          <p:cNvSpPr txBox="1"/>
          <p:nvPr/>
        </p:nvSpPr>
        <p:spPr>
          <a:xfrm>
            <a:off x="4067860" y="2076552"/>
            <a:ext cx="716889" cy="417905"/>
          </a:xfrm>
          <a:prstGeom prst="rect">
            <a:avLst/>
          </a:prstGeom>
          <a:noFill/>
        </p:spPr>
        <p:txBody>
          <a:bodyPr wrap="square" lIns="0" tIns="0" rIns="0" bIns="0" anchor="ctr">
            <a:noAutofit/>
          </a:bodyPr>
          <a:lstStyle/>
          <a:p>
            <a:pPr algn="ctr"/>
            <a:r>
              <a:rPr sz="1500" b="1">
                <a:solidFill>
                  <a:schemeClr val="bg1"/>
                </a:solidFill>
                <a:latin typeface="+mn-lt"/>
              </a:rPr>
              <a:t>IE</a:t>
            </a:r>
          </a:p>
        </p:txBody>
      </p:sp>
      <p:sp>
        <p:nvSpPr>
          <p:cNvPr id="14" name="stát NL"/>
          <p:cNvSpPr/>
          <p:nvPr/>
        </p:nvSpPr>
        <p:spPr>
          <a:xfrm>
            <a:off x="722376" y="2604433"/>
            <a:ext cx="716889" cy="417905"/>
          </a:xfrm>
          <a:prstGeom prst="roundRect">
            <a:avLst>
              <a:gd name="adj" fmla="val 21880"/>
            </a:avLst>
          </a:prstGeom>
          <a:solidFill>
            <a:schemeClr val="tx2"/>
          </a:solidFill>
          <a:ln>
            <a:noFill/>
          </a:ln>
        </p:spPr>
        <p:txBody>
          <a:bodyPr rtlCol="0" anchor="ctr"/>
          <a:lstStyle/>
          <a:p>
            <a:pPr algn="ctr"/>
            <a:endParaRPr/>
          </a:p>
        </p:txBody>
      </p:sp>
      <p:sp>
        <p:nvSpPr>
          <p:cNvPr id="15" name="TextBox 14"/>
          <p:cNvSpPr txBox="1"/>
          <p:nvPr/>
        </p:nvSpPr>
        <p:spPr>
          <a:xfrm>
            <a:off x="722376" y="2604433"/>
            <a:ext cx="716889" cy="417905"/>
          </a:xfrm>
          <a:prstGeom prst="rect">
            <a:avLst/>
          </a:prstGeom>
          <a:noFill/>
        </p:spPr>
        <p:txBody>
          <a:bodyPr wrap="square" lIns="0" tIns="0" rIns="0" bIns="0" anchor="ctr">
            <a:noAutofit/>
          </a:bodyPr>
          <a:lstStyle/>
          <a:p>
            <a:pPr algn="ctr"/>
            <a:r>
              <a:rPr sz="1500" b="1">
                <a:solidFill>
                  <a:schemeClr val="bg1"/>
                </a:solidFill>
                <a:latin typeface="+mn-lt"/>
              </a:rPr>
              <a:t>NL</a:t>
            </a:r>
          </a:p>
        </p:txBody>
      </p:sp>
      <p:sp>
        <p:nvSpPr>
          <p:cNvPr id="16" name="stát PL"/>
          <p:cNvSpPr/>
          <p:nvPr/>
        </p:nvSpPr>
        <p:spPr>
          <a:xfrm>
            <a:off x="1558747" y="2604433"/>
            <a:ext cx="716889" cy="417905"/>
          </a:xfrm>
          <a:prstGeom prst="roundRect">
            <a:avLst>
              <a:gd name="adj" fmla="val 21880"/>
            </a:avLst>
          </a:prstGeom>
          <a:solidFill>
            <a:schemeClr val="tx2"/>
          </a:solidFill>
          <a:ln>
            <a:noFill/>
          </a:ln>
        </p:spPr>
        <p:txBody>
          <a:bodyPr rtlCol="0" anchor="ctr"/>
          <a:lstStyle/>
          <a:p>
            <a:pPr algn="ctr"/>
            <a:endParaRPr/>
          </a:p>
        </p:txBody>
      </p:sp>
      <p:sp>
        <p:nvSpPr>
          <p:cNvPr id="17" name="TextBox 16"/>
          <p:cNvSpPr txBox="1"/>
          <p:nvPr/>
        </p:nvSpPr>
        <p:spPr>
          <a:xfrm>
            <a:off x="1558747" y="2604433"/>
            <a:ext cx="716889" cy="417905"/>
          </a:xfrm>
          <a:prstGeom prst="rect">
            <a:avLst/>
          </a:prstGeom>
          <a:noFill/>
        </p:spPr>
        <p:txBody>
          <a:bodyPr wrap="square" lIns="0" tIns="0" rIns="0" bIns="0" anchor="ctr">
            <a:noAutofit/>
          </a:bodyPr>
          <a:lstStyle/>
          <a:p>
            <a:pPr algn="ctr"/>
            <a:r>
              <a:rPr sz="1500" b="1">
                <a:solidFill>
                  <a:schemeClr val="bg1"/>
                </a:solidFill>
                <a:latin typeface="+mn-lt"/>
              </a:rPr>
              <a:t>PL</a:t>
            </a:r>
          </a:p>
        </p:txBody>
      </p:sp>
      <p:sp>
        <p:nvSpPr>
          <p:cNvPr id="18" name="stát PT"/>
          <p:cNvSpPr/>
          <p:nvPr/>
        </p:nvSpPr>
        <p:spPr>
          <a:xfrm>
            <a:off x="2395118" y="2604433"/>
            <a:ext cx="716889" cy="417905"/>
          </a:xfrm>
          <a:prstGeom prst="roundRect">
            <a:avLst>
              <a:gd name="adj" fmla="val 21880"/>
            </a:avLst>
          </a:prstGeom>
          <a:solidFill>
            <a:schemeClr val="tx2"/>
          </a:solidFill>
          <a:ln>
            <a:noFill/>
          </a:ln>
        </p:spPr>
        <p:txBody>
          <a:bodyPr rtlCol="0" anchor="ctr"/>
          <a:lstStyle/>
          <a:p>
            <a:pPr algn="ctr"/>
            <a:endParaRPr/>
          </a:p>
        </p:txBody>
      </p:sp>
      <p:sp>
        <p:nvSpPr>
          <p:cNvPr id="19" name="TextBox 18"/>
          <p:cNvSpPr txBox="1"/>
          <p:nvPr/>
        </p:nvSpPr>
        <p:spPr>
          <a:xfrm>
            <a:off x="2395118" y="2604433"/>
            <a:ext cx="716889" cy="417905"/>
          </a:xfrm>
          <a:prstGeom prst="rect">
            <a:avLst/>
          </a:prstGeom>
          <a:noFill/>
        </p:spPr>
        <p:txBody>
          <a:bodyPr wrap="square" lIns="0" tIns="0" rIns="0" bIns="0" anchor="ctr">
            <a:noAutofit/>
          </a:bodyPr>
          <a:lstStyle/>
          <a:p>
            <a:pPr algn="ctr"/>
            <a:r>
              <a:rPr sz="1500" b="1">
                <a:solidFill>
                  <a:schemeClr val="bg1"/>
                </a:solidFill>
                <a:latin typeface="+mn-lt"/>
              </a:rPr>
              <a:t>PT</a:t>
            </a:r>
          </a:p>
        </p:txBody>
      </p:sp>
      <p:sp>
        <p:nvSpPr>
          <p:cNvPr id="20" name="stát ES"/>
          <p:cNvSpPr/>
          <p:nvPr/>
        </p:nvSpPr>
        <p:spPr>
          <a:xfrm>
            <a:off x="3231489" y="2604433"/>
            <a:ext cx="716889" cy="417905"/>
          </a:xfrm>
          <a:prstGeom prst="roundRect">
            <a:avLst>
              <a:gd name="adj" fmla="val 21880"/>
            </a:avLst>
          </a:prstGeom>
          <a:solidFill>
            <a:schemeClr val="tx2"/>
          </a:solidFill>
          <a:ln>
            <a:noFill/>
          </a:ln>
        </p:spPr>
        <p:txBody>
          <a:bodyPr rtlCol="0" anchor="ctr"/>
          <a:lstStyle/>
          <a:p>
            <a:pPr algn="ctr"/>
            <a:endParaRPr/>
          </a:p>
        </p:txBody>
      </p:sp>
      <p:sp>
        <p:nvSpPr>
          <p:cNvPr id="21" name="TextBox 20"/>
          <p:cNvSpPr txBox="1"/>
          <p:nvPr/>
        </p:nvSpPr>
        <p:spPr>
          <a:xfrm>
            <a:off x="3231489" y="2604433"/>
            <a:ext cx="716889" cy="417905"/>
          </a:xfrm>
          <a:prstGeom prst="rect">
            <a:avLst/>
          </a:prstGeom>
          <a:noFill/>
        </p:spPr>
        <p:txBody>
          <a:bodyPr wrap="square" lIns="0" tIns="0" rIns="0" bIns="0" anchor="ctr">
            <a:noAutofit/>
          </a:bodyPr>
          <a:lstStyle/>
          <a:p>
            <a:pPr algn="ctr"/>
            <a:r>
              <a:rPr sz="1500" b="1">
                <a:solidFill>
                  <a:schemeClr val="bg1"/>
                </a:solidFill>
                <a:latin typeface="+mn-lt"/>
              </a:rPr>
              <a:t>ES</a:t>
            </a:r>
          </a:p>
        </p:txBody>
      </p:sp>
      <p:sp>
        <p:nvSpPr>
          <p:cNvPr id="22" name="stát SE"/>
          <p:cNvSpPr/>
          <p:nvPr/>
        </p:nvSpPr>
        <p:spPr>
          <a:xfrm>
            <a:off x="4067860" y="2604433"/>
            <a:ext cx="716889" cy="417905"/>
          </a:xfrm>
          <a:prstGeom prst="roundRect">
            <a:avLst>
              <a:gd name="adj" fmla="val 21880"/>
            </a:avLst>
          </a:prstGeom>
          <a:solidFill>
            <a:schemeClr val="tx2"/>
          </a:solidFill>
          <a:ln>
            <a:noFill/>
          </a:ln>
        </p:spPr>
        <p:txBody>
          <a:bodyPr rtlCol="0" anchor="ctr"/>
          <a:lstStyle/>
          <a:p>
            <a:pPr algn="ctr"/>
            <a:endParaRPr/>
          </a:p>
        </p:txBody>
      </p:sp>
      <p:sp>
        <p:nvSpPr>
          <p:cNvPr id="23" name="TextBox 22"/>
          <p:cNvSpPr txBox="1"/>
          <p:nvPr/>
        </p:nvSpPr>
        <p:spPr>
          <a:xfrm>
            <a:off x="4067860" y="2604433"/>
            <a:ext cx="716889" cy="417905"/>
          </a:xfrm>
          <a:prstGeom prst="rect">
            <a:avLst/>
          </a:prstGeom>
          <a:noFill/>
        </p:spPr>
        <p:txBody>
          <a:bodyPr wrap="square" lIns="0" tIns="0" rIns="0" bIns="0" anchor="ctr">
            <a:noAutofit/>
          </a:bodyPr>
          <a:lstStyle/>
          <a:p>
            <a:pPr algn="ctr"/>
            <a:r>
              <a:rPr sz="1500" b="1">
                <a:solidFill>
                  <a:schemeClr val="bg1"/>
                </a:solidFill>
                <a:latin typeface="+mn-lt"/>
              </a:rPr>
              <a:t>SE</a:t>
            </a:r>
          </a:p>
        </p:txBody>
      </p:sp>
      <p:sp>
        <p:nvSpPr>
          <p:cNvPr id="24" name="TextBox 23"/>
          <p:cNvSpPr txBox="1"/>
          <p:nvPr/>
        </p:nvSpPr>
        <p:spPr>
          <a:xfrm>
            <a:off x="722376" y="3286279"/>
            <a:ext cx="3584448" cy="329925"/>
          </a:xfrm>
          <a:prstGeom prst="rect">
            <a:avLst/>
          </a:prstGeom>
          <a:noFill/>
        </p:spPr>
        <p:txBody>
          <a:bodyPr wrap="square" lIns="0" tIns="0" rIns="0" bIns="0" anchor="t">
            <a:noAutofit/>
          </a:bodyPr>
          <a:lstStyle/>
          <a:p>
            <a:r>
              <a:rPr sz="1600" b="1">
                <a:solidFill>
                  <a:srgbClr val="3C3C3C"/>
                </a:solidFill>
                <a:latin typeface="+mn-lt"/>
              </a:rPr>
              <a:t>Nepovolují</a:t>
            </a:r>
          </a:p>
        </p:txBody>
      </p:sp>
      <p:sp>
        <p:nvSpPr>
          <p:cNvPr id="25" name="stát AT"/>
          <p:cNvSpPr/>
          <p:nvPr/>
        </p:nvSpPr>
        <p:spPr>
          <a:xfrm>
            <a:off x="722376" y="3671192"/>
            <a:ext cx="716889" cy="417905"/>
          </a:xfrm>
          <a:prstGeom prst="roundRect">
            <a:avLst>
              <a:gd name="adj" fmla="val 21880"/>
            </a:avLst>
          </a:prstGeom>
          <a:solidFill>
            <a:schemeClr val="accent1">
              <a:lumMod val="10000"/>
              <a:lumOff val="90000"/>
            </a:schemeClr>
          </a:solidFill>
          <a:ln w="12700">
            <a:solidFill>
              <a:srgbClr val="6E6E6E"/>
            </a:solidFill>
          </a:ln>
        </p:spPr>
        <p:txBody>
          <a:bodyPr rtlCol="0" anchor="ctr"/>
          <a:lstStyle/>
          <a:p>
            <a:pPr algn="ctr"/>
            <a:endParaRPr/>
          </a:p>
        </p:txBody>
      </p:sp>
      <p:sp>
        <p:nvSpPr>
          <p:cNvPr id="26" name="TextBox 25"/>
          <p:cNvSpPr txBox="1"/>
          <p:nvPr/>
        </p:nvSpPr>
        <p:spPr>
          <a:xfrm>
            <a:off x="722376" y="3671192"/>
            <a:ext cx="716889" cy="417905"/>
          </a:xfrm>
          <a:prstGeom prst="rect">
            <a:avLst/>
          </a:prstGeom>
          <a:noFill/>
        </p:spPr>
        <p:txBody>
          <a:bodyPr wrap="square" lIns="0" tIns="0" rIns="0" bIns="0" anchor="ctr">
            <a:noAutofit/>
          </a:bodyPr>
          <a:lstStyle/>
          <a:p>
            <a:pPr algn="ctr"/>
            <a:r>
              <a:rPr sz="1500" b="1">
                <a:solidFill>
                  <a:srgbClr val="3C3C3C"/>
                </a:solidFill>
                <a:latin typeface="+mn-lt"/>
              </a:rPr>
              <a:t>AT</a:t>
            </a:r>
          </a:p>
        </p:txBody>
      </p:sp>
      <p:sp>
        <p:nvSpPr>
          <p:cNvPr id="27" name="stát BG"/>
          <p:cNvSpPr/>
          <p:nvPr/>
        </p:nvSpPr>
        <p:spPr>
          <a:xfrm>
            <a:off x="1558747" y="3671192"/>
            <a:ext cx="716889" cy="417905"/>
          </a:xfrm>
          <a:prstGeom prst="roundRect">
            <a:avLst>
              <a:gd name="adj" fmla="val 21880"/>
            </a:avLst>
          </a:prstGeom>
          <a:solidFill>
            <a:schemeClr val="accent1">
              <a:lumMod val="10000"/>
              <a:lumOff val="90000"/>
            </a:schemeClr>
          </a:solidFill>
          <a:ln w="12700">
            <a:solidFill>
              <a:srgbClr val="6E6E6E"/>
            </a:solidFill>
          </a:ln>
        </p:spPr>
        <p:txBody>
          <a:bodyPr rtlCol="0" anchor="ctr"/>
          <a:lstStyle/>
          <a:p>
            <a:pPr algn="ctr"/>
            <a:endParaRPr/>
          </a:p>
        </p:txBody>
      </p:sp>
      <p:sp>
        <p:nvSpPr>
          <p:cNvPr id="28" name="TextBox 27"/>
          <p:cNvSpPr txBox="1"/>
          <p:nvPr/>
        </p:nvSpPr>
        <p:spPr>
          <a:xfrm>
            <a:off x="1558747" y="3671192"/>
            <a:ext cx="716889" cy="417905"/>
          </a:xfrm>
          <a:prstGeom prst="rect">
            <a:avLst/>
          </a:prstGeom>
          <a:noFill/>
        </p:spPr>
        <p:txBody>
          <a:bodyPr wrap="square" lIns="0" tIns="0" rIns="0" bIns="0" anchor="ctr">
            <a:noAutofit/>
          </a:bodyPr>
          <a:lstStyle/>
          <a:p>
            <a:pPr algn="ctr"/>
            <a:r>
              <a:rPr sz="1500" b="1">
                <a:solidFill>
                  <a:srgbClr val="3C3C3C"/>
                </a:solidFill>
                <a:latin typeface="+mn-lt"/>
              </a:rPr>
              <a:t>BG</a:t>
            </a:r>
          </a:p>
        </p:txBody>
      </p:sp>
      <p:sp>
        <p:nvSpPr>
          <p:cNvPr id="29" name="stát CY"/>
          <p:cNvSpPr/>
          <p:nvPr/>
        </p:nvSpPr>
        <p:spPr>
          <a:xfrm>
            <a:off x="2395118" y="3671192"/>
            <a:ext cx="716889" cy="417905"/>
          </a:xfrm>
          <a:prstGeom prst="roundRect">
            <a:avLst>
              <a:gd name="adj" fmla="val 21880"/>
            </a:avLst>
          </a:prstGeom>
          <a:solidFill>
            <a:schemeClr val="accent1">
              <a:lumMod val="10000"/>
              <a:lumOff val="90000"/>
            </a:schemeClr>
          </a:solidFill>
          <a:ln w="12700">
            <a:solidFill>
              <a:srgbClr val="6E6E6E"/>
            </a:solidFill>
          </a:ln>
        </p:spPr>
        <p:txBody>
          <a:bodyPr rtlCol="0" anchor="ctr"/>
          <a:lstStyle/>
          <a:p>
            <a:pPr algn="ctr"/>
            <a:endParaRPr/>
          </a:p>
        </p:txBody>
      </p:sp>
      <p:sp>
        <p:nvSpPr>
          <p:cNvPr id="30" name="TextBox 29"/>
          <p:cNvSpPr txBox="1"/>
          <p:nvPr/>
        </p:nvSpPr>
        <p:spPr>
          <a:xfrm>
            <a:off x="2395118" y="3671192"/>
            <a:ext cx="716889" cy="417905"/>
          </a:xfrm>
          <a:prstGeom prst="rect">
            <a:avLst/>
          </a:prstGeom>
          <a:noFill/>
        </p:spPr>
        <p:txBody>
          <a:bodyPr wrap="square" lIns="0" tIns="0" rIns="0" bIns="0" anchor="ctr">
            <a:noAutofit/>
          </a:bodyPr>
          <a:lstStyle/>
          <a:p>
            <a:pPr algn="ctr"/>
            <a:r>
              <a:rPr sz="1500" b="1">
                <a:solidFill>
                  <a:srgbClr val="3C3C3C"/>
                </a:solidFill>
                <a:latin typeface="+mn-lt"/>
              </a:rPr>
              <a:t>CY</a:t>
            </a:r>
          </a:p>
        </p:txBody>
      </p:sp>
      <p:sp>
        <p:nvSpPr>
          <p:cNvPr id="31" name="stát CZ"/>
          <p:cNvSpPr/>
          <p:nvPr/>
        </p:nvSpPr>
        <p:spPr>
          <a:xfrm>
            <a:off x="3231489" y="3671192"/>
            <a:ext cx="716889" cy="417905"/>
          </a:xfrm>
          <a:prstGeom prst="roundRect">
            <a:avLst>
              <a:gd name="adj" fmla="val 21880"/>
            </a:avLst>
          </a:prstGeom>
          <a:solidFill>
            <a:schemeClr val="accent2"/>
          </a:solidFill>
          <a:ln>
            <a:noFill/>
          </a:ln>
        </p:spPr>
        <p:txBody>
          <a:bodyPr rtlCol="0" anchor="ctr"/>
          <a:lstStyle/>
          <a:p>
            <a:pPr algn="ctr"/>
            <a:endParaRPr/>
          </a:p>
        </p:txBody>
      </p:sp>
      <p:sp>
        <p:nvSpPr>
          <p:cNvPr id="32" name="TextBox 31"/>
          <p:cNvSpPr txBox="1"/>
          <p:nvPr/>
        </p:nvSpPr>
        <p:spPr>
          <a:xfrm>
            <a:off x="3231489" y="3671192"/>
            <a:ext cx="716889" cy="417905"/>
          </a:xfrm>
          <a:prstGeom prst="rect">
            <a:avLst/>
          </a:prstGeom>
          <a:noFill/>
        </p:spPr>
        <p:txBody>
          <a:bodyPr wrap="square" lIns="0" tIns="0" rIns="0" bIns="0" anchor="ctr">
            <a:noAutofit/>
          </a:bodyPr>
          <a:lstStyle/>
          <a:p>
            <a:pPr algn="ctr"/>
            <a:r>
              <a:rPr sz="1500" b="1">
                <a:solidFill>
                  <a:schemeClr val="bg1"/>
                </a:solidFill>
                <a:latin typeface="+mn-lt"/>
              </a:rPr>
              <a:t>CZ</a:t>
            </a:r>
          </a:p>
        </p:txBody>
      </p:sp>
      <p:sp>
        <p:nvSpPr>
          <p:cNvPr id="33" name="stát DK"/>
          <p:cNvSpPr/>
          <p:nvPr/>
        </p:nvSpPr>
        <p:spPr>
          <a:xfrm>
            <a:off x="4067860" y="3671192"/>
            <a:ext cx="716889" cy="417905"/>
          </a:xfrm>
          <a:prstGeom prst="roundRect">
            <a:avLst>
              <a:gd name="adj" fmla="val 21880"/>
            </a:avLst>
          </a:prstGeom>
          <a:solidFill>
            <a:schemeClr val="accent1">
              <a:lumMod val="10000"/>
              <a:lumOff val="90000"/>
            </a:schemeClr>
          </a:solidFill>
          <a:ln w="12700">
            <a:solidFill>
              <a:srgbClr val="6E6E6E"/>
            </a:solidFill>
          </a:ln>
        </p:spPr>
        <p:txBody>
          <a:bodyPr rtlCol="0" anchor="ctr"/>
          <a:lstStyle/>
          <a:p>
            <a:pPr algn="ctr"/>
            <a:endParaRPr/>
          </a:p>
        </p:txBody>
      </p:sp>
      <p:sp>
        <p:nvSpPr>
          <p:cNvPr id="34" name="TextBox 33"/>
          <p:cNvSpPr txBox="1"/>
          <p:nvPr/>
        </p:nvSpPr>
        <p:spPr>
          <a:xfrm>
            <a:off x="4067860" y="3671192"/>
            <a:ext cx="716889" cy="417905"/>
          </a:xfrm>
          <a:prstGeom prst="rect">
            <a:avLst/>
          </a:prstGeom>
          <a:noFill/>
        </p:spPr>
        <p:txBody>
          <a:bodyPr wrap="square" lIns="0" tIns="0" rIns="0" bIns="0" anchor="ctr">
            <a:noAutofit/>
          </a:bodyPr>
          <a:lstStyle/>
          <a:p>
            <a:pPr algn="ctr"/>
            <a:r>
              <a:rPr sz="1500" b="1">
                <a:solidFill>
                  <a:srgbClr val="3C3C3C"/>
                </a:solidFill>
                <a:latin typeface="+mn-lt"/>
              </a:rPr>
              <a:t>DK</a:t>
            </a:r>
          </a:p>
        </p:txBody>
      </p:sp>
      <p:sp>
        <p:nvSpPr>
          <p:cNvPr id="35" name="stát EE"/>
          <p:cNvSpPr/>
          <p:nvPr/>
        </p:nvSpPr>
        <p:spPr>
          <a:xfrm>
            <a:off x="722376" y="4199073"/>
            <a:ext cx="716889" cy="417905"/>
          </a:xfrm>
          <a:prstGeom prst="roundRect">
            <a:avLst>
              <a:gd name="adj" fmla="val 21880"/>
            </a:avLst>
          </a:prstGeom>
          <a:solidFill>
            <a:schemeClr val="accent1">
              <a:lumMod val="10000"/>
              <a:lumOff val="90000"/>
            </a:schemeClr>
          </a:solidFill>
          <a:ln w="12700">
            <a:solidFill>
              <a:srgbClr val="6E6E6E"/>
            </a:solidFill>
          </a:ln>
        </p:spPr>
        <p:txBody>
          <a:bodyPr rtlCol="0" anchor="ctr"/>
          <a:lstStyle/>
          <a:p>
            <a:pPr algn="ctr"/>
            <a:endParaRPr/>
          </a:p>
        </p:txBody>
      </p:sp>
      <p:sp>
        <p:nvSpPr>
          <p:cNvPr id="36" name="TextBox 35"/>
          <p:cNvSpPr txBox="1"/>
          <p:nvPr/>
        </p:nvSpPr>
        <p:spPr>
          <a:xfrm>
            <a:off x="722376" y="4199073"/>
            <a:ext cx="716889" cy="417905"/>
          </a:xfrm>
          <a:prstGeom prst="rect">
            <a:avLst/>
          </a:prstGeom>
          <a:noFill/>
        </p:spPr>
        <p:txBody>
          <a:bodyPr wrap="square" lIns="0" tIns="0" rIns="0" bIns="0" anchor="ctr">
            <a:noAutofit/>
          </a:bodyPr>
          <a:lstStyle/>
          <a:p>
            <a:pPr algn="ctr"/>
            <a:r>
              <a:rPr sz="1500" b="1">
                <a:solidFill>
                  <a:srgbClr val="3C3C3C"/>
                </a:solidFill>
                <a:latin typeface="+mn-lt"/>
              </a:rPr>
              <a:t>EE</a:t>
            </a:r>
          </a:p>
        </p:txBody>
      </p:sp>
      <p:sp>
        <p:nvSpPr>
          <p:cNvPr id="37" name="stát FI"/>
          <p:cNvSpPr/>
          <p:nvPr/>
        </p:nvSpPr>
        <p:spPr>
          <a:xfrm>
            <a:off x="1558747" y="4199073"/>
            <a:ext cx="716889" cy="417905"/>
          </a:xfrm>
          <a:prstGeom prst="roundRect">
            <a:avLst>
              <a:gd name="adj" fmla="val 21880"/>
            </a:avLst>
          </a:prstGeom>
          <a:solidFill>
            <a:schemeClr val="accent1">
              <a:lumMod val="10000"/>
              <a:lumOff val="90000"/>
            </a:schemeClr>
          </a:solidFill>
          <a:ln w="12700">
            <a:solidFill>
              <a:srgbClr val="6E6E6E"/>
            </a:solidFill>
          </a:ln>
        </p:spPr>
        <p:txBody>
          <a:bodyPr rtlCol="0" anchor="ctr"/>
          <a:lstStyle/>
          <a:p>
            <a:pPr algn="ctr"/>
            <a:endParaRPr/>
          </a:p>
        </p:txBody>
      </p:sp>
      <p:sp>
        <p:nvSpPr>
          <p:cNvPr id="38" name="TextBox 37"/>
          <p:cNvSpPr txBox="1"/>
          <p:nvPr/>
        </p:nvSpPr>
        <p:spPr>
          <a:xfrm>
            <a:off x="1558747" y="4199073"/>
            <a:ext cx="716889" cy="417905"/>
          </a:xfrm>
          <a:prstGeom prst="rect">
            <a:avLst/>
          </a:prstGeom>
          <a:noFill/>
        </p:spPr>
        <p:txBody>
          <a:bodyPr wrap="square" lIns="0" tIns="0" rIns="0" bIns="0" anchor="ctr">
            <a:noAutofit/>
          </a:bodyPr>
          <a:lstStyle/>
          <a:p>
            <a:pPr algn="ctr"/>
            <a:r>
              <a:rPr sz="1500" b="1">
                <a:solidFill>
                  <a:srgbClr val="3C3C3C"/>
                </a:solidFill>
                <a:latin typeface="+mn-lt"/>
              </a:rPr>
              <a:t>FI</a:t>
            </a:r>
          </a:p>
        </p:txBody>
      </p:sp>
      <p:sp>
        <p:nvSpPr>
          <p:cNvPr id="39" name="stát FR"/>
          <p:cNvSpPr/>
          <p:nvPr/>
        </p:nvSpPr>
        <p:spPr>
          <a:xfrm>
            <a:off x="2395118" y="4199073"/>
            <a:ext cx="716889" cy="417905"/>
          </a:xfrm>
          <a:prstGeom prst="roundRect">
            <a:avLst>
              <a:gd name="adj" fmla="val 21880"/>
            </a:avLst>
          </a:prstGeom>
          <a:solidFill>
            <a:schemeClr val="accent1">
              <a:lumMod val="10000"/>
              <a:lumOff val="90000"/>
            </a:schemeClr>
          </a:solidFill>
          <a:ln w="12700">
            <a:solidFill>
              <a:srgbClr val="6E6E6E"/>
            </a:solidFill>
          </a:ln>
        </p:spPr>
        <p:txBody>
          <a:bodyPr rtlCol="0" anchor="ctr"/>
          <a:lstStyle/>
          <a:p>
            <a:pPr algn="ctr"/>
            <a:endParaRPr/>
          </a:p>
        </p:txBody>
      </p:sp>
      <p:sp>
        <p:nvSpPr>
          <p:cNvPr id="40" name="TextBox 39"/>
          <p:cNvSpPr txBox="1"/>
          <p:nvPr/>
        </p:nvSpPr>
        <p:spPr>
          <a:xfrm>
            <a:off x="2395118" y="4199073"/>
            <a:ext cx="716889" cy="417905"/>
          </a:xfrm>
          <a:prstGeom prst="rect">
            <a:avLst/>
          </a:prstGeom>
          <a:noFill/>
        </p:spPr>
        <p:txBody>
          <a:bodyPr wrap="square" lIns="0" tIns="0" rIns="0" bIns="0" anchor="ctr">
            <a:noAutofit/>
          </a:bodyPr>
          <a:lstStyle/>
          <a:p>
            <a:pPr algn="ctr"/>
            <a:r>
              <a:rPr sz="1500" b="1">
                <a:solidFill>
                  <a:srgbClr val="3C3C3C"/>
                </a:solidFill>
                <a:latin typeface="+mn-lt"/>
              </a:rPr>
              <a:t>FR</a:t>
            </a:r>
          </a:p>
        </p:txBody>
      </p:sp>
      <p:sp>
        <p:nvSpPr>
          <p:cNvPr id="41" name="stát EL"/>
          <p:cNvSpPr/>
          <p:nvPr/>
        </p:nvSpPr>
        <p:spPr>
          <a:xfrm>
            <a:off x="3231489" y="4199073"/>
            <a:ext cx="716889" cy="417905"/>
          </a:xfrm>
          <a:prstGeom prst="roundRect">
            <a:avLst>
              <a:gd name="adj" fmla="val 21880"/>
            </a:avLst>
          </a:prstGeom>
          <a:solidFill>
            <a:schemeClr val="accent1">
              <a:lumMod val="10000"/>
              <a:lumOff val="90000"/>
            </a:schemeClr>
          </a:solidFill>
          <a:ln w="12700">
            <a:solidFill>
              <a:srgbClr val="6E6E6E"/>
            </a:solidFill>
          </a:ln>
        </p:spPr>
        <p:txBody>
          <a:bodyPr rtlCol="0" anchor="ctr"/>
          <a:lstStyle/>
          <a:p>
            <a:pPr algn="ctr"/>
            <a:endParaRPr/>
          </a:p>
        </p:txBody>
      </p:sp>
      <p:sp>
        <p:nvSpPr>
          <p:cNvPr id="42" name="TextBox 41"/>
          <p:cNvSpPr txBox="1"/>
          <p:nvPr/>
        </p:nvSpPr>
        <p:spPr>
          <a:xfrm>
            <a:off x="3231489" y="4199073"/>
            <a:ext cx="716889" cy="417905"/>
          </a:xfrm>
          <a:prstGeom prst="rect">
            <a:avLst/>
          </a:prstGeom>
          <a:noFill/>
        </p:spPr>
        <p:txBody>
          <a:bodyPr wrap="square" lIns="0" tIns="0" rIns="0" bIns="0" anchor="ctr">
            <a:noAutofit/>
          </a:bodyPr>
          <a:lstStyle/>
          <a:p>
            <a:pPr algn="ctr"/>
            <a:r>
              <a:rPr sz="1500" b="1">
                <a:solidFill>
                  <a:srgbClr val="3C3C3C"/>
                </a:solidFill>
                <a:latin typeface="+mn-lt"/>
              </a:rPr>
              <a:t>EL</a:t>
            </a:r>
          </a:p>
        </p:txBody>
      </p:sp>
      <p:sp>
        <p:nvSpPr>
          <p:cNvPr id="43" name="stát HU"/>
          <p:cNvSpPr/>
          <p:nvPr/>
        </p:nvSpPr>
        <p:spPr>
          <a:xfrm>
            <a:off x="4067860" y="4199073"/>
            <a:ext cx="716889" cy="417905"/>
          </a:xfrm>
          <a:prstGeom prst="roundRect">
            <a:avLst>
              <a:gd name="adj" fmla="val 21880"/>
            </a:avLst>
          </a:prstGeom>
          <a:solidFill>
            <a:schemeClr val="accent1">
              <a:lumMod val="10000"/>
              <a:lumOff val="90000"/>
            </a:schemeClr>
          </a:solidFill>
          <a:ln w="12700">
            <a:solidFill>
              <a:srgbClr val="6E6E6E"/>
            </a:solidFill>
          </a:ln>
        </p:spPr>
        <p:txBody>
          <a:bodyPr rtlCol="0" anchor="ctr"/>
          <a:lstStyle/>
          <a:p>
            <a:pPr algn="ctr"/>
            <a:endParaRPr/>
          </a:p>
        </p:txBody>
      </p:sp>
      <p:sp>
        <p:nvSpPr>
          <p:cNvPr id="44" name="TextBox 43"/>
          <p:cNvSpPr txBox="1"/>
          <p:nvPr/>
        </p:nvSpPr>
        <p:spPr>
          <a:xfrm>
            <a:off x="4067860" y="4199073"/>
            <a:ext cx="716889" cy="417905"/>
          </a:xfrm>
          <a:prstGeom prst="rect">
            <a:avLst/>
          </a:prstGeom>
          <a:noFill/>
        </p:spPr>
        <p:txBody>
          <a:bodyPr wrap="square" lIns="0" tIns="0" rIns="0" bIns="0" anchor="ctr">
            <a:noAutofit/>
          </a:bodyPr>
          <a:lstStyle/>
          <a:p>
            <a:pPr algn="ctr"/>
            <a:r>
              <a:rPr sz="1500" b="1">
                <a:solidFill>
                  <a:srgbClr val="3C3C3C"/>
                </a:solidFill>
                <a:latin typeface="+mn-lt"/>
              </a:rPr>
              <a:t>HU</a:t>
            </a:r>
          </a:p>
        </p:txBody>
      </p:sp>
      <p:sp>
        <p:nvSpPr>
          <p:cNvPr id="45" name="stát IT"/>
          <p:cNvSpPr/>
          <p:nvPr/>
        </p:nvSpPr>
        <p:spPr>
          <a:xfrm>
            <a:off x="722376" y="4726953"/>
            <a:ext cx="716889" cy="417905"/>
          </a:xfrm>
          <a:prstGeom prst="roundRect">
            <a:avLst>
              <a:gd name="adj" fmla="val 21880"/>
            </a:avLst>
          </a:prstGeom>
          <a:solidFill>
            <a:schemeClr val="accent1">
              <a:lumMod val="10000"/>
              <a:lumOff val="90000"/>
            </a:schemeClr>
          </a:solidFill>
          <a:ln w="12700">
            <a:solidFill>
              <a:srgbClr val="6E6E6E"/>
            </a:solidFill>
          </a:ln>
        </p:spPr>
        <p:txBody>
          <a:bodyPr rtlCol="0" anchor="ctr"/>
          <a:lstStyle/>
          <a:p>
            <a:pPr algn="ctr"/>
            <a:endParaRPr/>
          </a:p>
        </p:txBody>
      </p:sp>
      <p:sp>
        <p:nvSpPr>
          <p:cNvPr id="46" name="TextBox 45"/>
          <p:cNvSpPr txBox="1"/>
          <p:nvPr/>
        </p:nvSpPr>
        <p:spPr>
          <a:xfrm>
            <a:off x="722376" y="4726953"/>
            <a:ext cx="716889" cy="417905"/>
          </a:xfrm>
          <a:prstGeom prst="rect">
            <a:avLst/>
          </a:prstGeom>
          <a:noFill/>
        </p:spPr>
        <p:txBody>
          <a:bodyPr wrap="square" lIns="0" tIns="0" rIns="0" bIns="0" anchor="ctr">
            <a:noAutofit/>
          </a:bodyPr>
          <a:lstStyle/>
          <a:p>
            <a:pPr algn="ctr"/>
            <a:r>
              <a:rPr sz="1500" b="1">
                <a:solidFill>
                  <a:srgbClr val="3C3C3C"/>
                </a:solidFill>
                <a:latin typeface="+mn-lt"/>
              </a:rPr>
              <a:t>IT</a:t>
            </a:r>
          </a:p>
        </p:txBody>
      </p:sp>
      <p:sp>
        <p:nvSpPr>
          <p:cNvPr id="47" name="stát LV"/>
          <p:cNvSpPr/>
          <p:nvPr/>
        </p:nvSpPr>
        <p:spPr>
          <a:xfrm>
            <a:off x="1558747" y="4726953"/>
            <a:ext cx="716889" cy="417905"/>
          </a:xfrm>
          <a:prstGeom prst="roundRect">
            <a:avLst>
              <a:gd name="adj" fmla="val 21880"/>
            </a:avLst>
          </a:prstGeom>
          <a:solidFill>
            <a:schemeClr val="accent1">
              <a:lumMod val="10000"/>
              <a:lumOff val="90000"/>
            </a:schemeClr>
          </a:solidFill>
          <a:ln w="12700">
            <a:solidFill>
              <a:srgbClr val="6E6E6E"/>
            </a:solidFill>
          </a:ln>
        </p:spPr>
        <p:txBody>
          <a:bodyPr rtlCol="0" anchor="ctr"/>
          <a:lstStyle/>
          <a:p>
            <a:pPr algn="ctr"/>
            <a:endParaRPr/>
          </a:p>
        </p:txBody>
      </p:sp>
      <p:sp>
        <p:nvSpPr>
          <p:cNvPr id="48" name="TextBox 47"/>
          <p:cNvSpPr txBox="1"/>
          <p:nvPr/>
        </p:nvSpPr>
        <p:spPr>
          <a:xfrm>
            <a:off x="1558747" y="4726953"/>
            <a:ext cx="716889" cy="417905"/>
          </a:xfrm>
          <a:prstGeom prst="rect">
            <a:avLst/>
          </a:prstGeom>
          <a:noFill/>
        </p:spPr>
        <p:txBody>
          <a:bodyPr wrap="square" lIns="0" tIns="0" rIns="0" bIns="0" anchor="ctr">
            <a:noAutofit/>
          </a:bodyPr>
          <a:lstStyle/>
          <a:p>
            <a:pPr algn="ctr"/>
            <a:r>
              <a:rPr sz="1500" b="1">
                <a:solidFill>
                  <a:srgbClr val="3C3C3C"/>
                </a:solidFill>
                <a:latin typeface="+mn-lt"/>
              </a:rPr>
              <a:t>LV</a:t>
            </a:r>
          </a:p>
        </p:txBody>
      </p:sp>
      <p:sp>
        <p:nvSpPr>
          <p:cNvPr id="49" name="stát LI"/>
          <p:cNvSpPr/>
          <p:nvPr/>
        </p:nvSpPr>
        <p:spPr>
          <a:xfrm>
            <a:off x="2395118" y="4726953"/>
            <a:ext cx="716889" cy="417905"/>
          </a:xfrm>
          <a:prstGeom prst="roundRect">
            <a:avLst>
              <a:gd name="adj" fmla="val 21880"/>
            </a:avLst>
          </a:prstGeom>
          <a:solidFill>
            <a:schemeClr val="accent1">
              <a:lumMod val="10000"/>
              <a:lumOff val="90000"/>
            </a:schemeClr>
          </a:solidFill>
          <a:ln w="12700">
            <a:solidFill>
              <a:srgbClr val="6E6E6E"/>
            </a:solidFill>
          </a:ln>
        </p:spPr>
        <p:txBody>
          <a:bodyPr rtlCol="0" anchor="ctr"/>
          <a:lstStyle/>
          <a:p>
            <a:pPr algn="ctr"/>
            <a:endParaRPr/>
          </a:p>
        </p:txBody>
      </p:sp>
      <p:sp>
        <p:nvSpPr>
          <p:cNvPr id="50" name="TextBox 49"/>
          <p:cNvSpPr txBox="1"/>
          <p:nvPr/>
        </p:nvSpPr>
        <p:spPr>
          <a:xfrm>
            <a:off x="2395118" y="4726953"/>
            <a:ext cx="716889" cy="417905"/>
          </a:xfrm>
          <a:prstGeom prst="rect">
            <a:avLst/>
          </a:prstGeom>
          <a:noFill/>
        </p:spPr>
        <p:txBody>
          <a:bodyPr wrap="square" lIns="0" tIns="0" rIns="0" bIns="0" anchor="ctr">
            <a:noAutofit/>
          </a:bodyPr>
          <a:lstStyle/>
          <a:p>
            <a:pPr algn="ctr"/>
            <a:r>
              <a:rPr sz="1500" b="1">
                <a:solidFill>
                  <a:srgbClr val="3C3C3C"/>
                </a:solidFill>
                <a:latin typeface="+mn-lt"/>
              </a:rPr>
              <a:t>LI</a:t>
            </a:r>
          </a:p>
        </p:txBody>
      </p:sp>
      <p:sp>
        <p:nvSpPr>
          <p:cNvPr id="51" name="stát LT"/>
          <p:cNvSpPr/>
          <p:nvPr/>
        </p:nvSpPr>
        <p:spPr>
          <a:xfrm>
            <a:off x="3231489" y="4726953"/>
            <a:ext cx="716889" cy="417905"/>
          </a:xfrm>
          <a:prstGeom prst="roundRect">
            <a:avLst>
              <a:gd name="adj" fmla="val 21880"/>
            </a:avLst>
          </a:prstGeom>
          <a:solidFill>
            <a:schemeClr val="accent1">
              <a:lumMod val="10000"/>
              <a:lumOff val="90000"/>
            </a:schemeClr>
          </a:solidFill>
          <a:ln w="12700">
            <a:solidFill>
              <a:srgbClr val="6E6E6E"/>
            </a:solidFill>
          </a:ln>
        </p:spPr>
        <p:txBody>
          <a:bodyPr rtlCol="0" anchor="ctr"/>
          <a:lstStyle/>
          <a:p>
            <a:pPr algn="ctr"/>
            <a:endParaRPr/>
          </a:p>
        </p:txBody>
      </p:sp>
      <p:sp>
        <p:nvSpPr>
          <p:cNvPr id="52" name="TextBox 51"/>
          <p:cNvSpPr txBox="1"/>
          <p:nvPr/>
        </p:nvSpPr>
        <p:spPr>
          <a:xfrm>
            <a:off x="3231489" y="4726953"/>
            <a:ext cx="716889" cy="417905"/>
          </a:xfrm>
          <a:prstGeom prst="rect">
            <a:avLst/>
          </a:prstGeom>
          <a:noFill/>
        </p:spPr>
        <p:txBody>
          <a:bodyPr wrap="square" lIns="0" tIns="0" rIns="0" bIns="0" anchor="ctr">
            <a:noAutofit/>
          </a:bodyPr>
          <a:lstStyle/>
          <a:p>
            <a:pPr algn="ctr"/>
            <a:r>
              <a:rPr sz="1500" b="1">
                <a:solidFill>
                  <a:srgbClr val="3C3C3C"/>
                </a:solidFill>
                <a:latin typeface="+mn-lt"/>
              </a:rPr>
              <a:t>LT</a:t>
            </a:r>
          </a:p>
        </p:txBody>
      </p:sp>
      <p:sp>
        <p:nvSpPr>
          <p:cNvPr id="53" name="stát MT"/>
          <p:cNvSpPr/>
          <p:nvPr/>
        </p:nvSpPr>
        <p:spPr>
          <a:xfrm>
            <a:off x="4067860" y="4726953"/>
            <a:ext cx="716889" cy="417905"/>
          </a:xfrm>
          <a:prstGeom prst="roundRect">
            <a:avLst>
              <a:gd name="adj" fmla="val 21880"/>
            </a:avLst>
          </a:prstGeom>
          <a:solidFill>
            <a:schemeClr val="accent1">
              <a:lumMod val="10000"/>
              <a:lumOff val="90000"/>
            </a:schemeClr>
          </a:solidFill>
          <a:ln w="12700">
            <a:solidFill>
              <a:srgbClr val="6E6E6E"/>
            </a:solidFill>
          </a:ln>
        </p:spPr>
        <p:txBody>
          <a:bodyPr rtlCol="0" anchor="ctr"/>
          <a:lstStyle/>
          <a:p>
            <a:pPr algn="ctr"/>
            <a:endParaRPr/>
          </a:p>
        </p:txBody>
      </p:sp>
      <p:sp>
        <p:nvSpPr>
          <p:cNvPr id="54" name="TextBox 53"/>
          <p:cNvSpPr txBox="1"/>
          <p:nvPr/>
        </p:nvSpPr>
        <p:spPr>
          <a:xfrm>
            <a:off x="4067860" y="4726953"/>
            <a:ext cx="716889" cy="417905"/>
          </a:xfrm>
          <a:prstGeom prst="rect">
            <a:avLst/>
          </a:prstGeom>
          <a:noFill/>
        </p:spPr>
        <p:txBody>
          <a:bodyPr wrap="square" lIns="0" tIns="0" rIns="0" bIns="0" anchor="ctr">
            <a:noAutofit/>
          </a:bodyPr>
          <a:lstStyle/>
          <a:p>
            <a:pPr algn="ctr"/>
            <a:r>
              <a:rPr sz="1500" b="1">
                <a:solidFill>
                  <a:srgbClr val="3C3C3C"/>
                </a:solidFill>
                <a:latin typeface="+mn-lt"/>
              </a:rPr>
              <a:t>MT</a:t>
            </a:r>
          </a:p>
        </p:txBody>
      </p:sp>
      <p:sp>
        <p:nvSpPr>
          <p:cNvPr id="55" name="stát NO"/>
          <p:cNvSpPr/>
          <p:nvPr/>
        </p:nvSpPr>
        <p:spPr>
          <a:xfrm>
            <a:off x="722376" y="5254834"/>
            <a:ext cx="716889" cy="417905"/>
          </a:xfrm>
          <a:prstGeom prst="roundRect">
            <a:avLst>
              <a:gd name="adj" fmla="val 21880"/>
            </a:avLst>
          </a:prstGeom>
          <a:solidFill>
            <a:schemeClr val="accent1">
              <a:lumMod val="10000"/>
              <a:lumOff val="90000"/>
            </a:schemeClr>
          </a:solidFill>
          <a:ln w="12700">
            <a:solidFill>
              <a:srgbClr val="6E6E6E"/>
            </a:solidFill>
          </a:ln>
        </p:spPr>
        <p:txBody>
          <a:bodyPr rtlCol="0" anchor="ctr"/>
          <a:lstStyle/>
          <a:p>
            <a:pPr algn="ctr"/>
            <a:endParaRPr/>
          </a:p>
        </p:txBody>
      </p:sp>
      <p:sp>
        <p:nvSpPr>
          <p:cNvPr id="56" name="TextBox 55"/>
          <p:cNvSpPr txBox="1"/>
          <p:nvPr/>
        </p:nvSpPr>
        <p:spPr>
          <a:xfrm>
            <a:off x="722376" y="5254834"/>
            <a:ext cx="716889" cy="417905"/>
          </a:xfrm>
          <a:prstGeom prst="rect">
            <a:avLst/>
          </a:prstGeom>
          <a:noFill/>
        </p:spPr>
        <p:txBody>
          <a:bodyPr wrap="square" lIns="0" tIns="0" rIns="0" bIns="0" anchor="ctr">
            <a:noAutofit/>
          </a:bodyPr>
          <a:lstStyle/>
          <a:p>
            <a:pPr algn="ctr"/>
            <a:r>
              <a:rPr sz="1500" b="1">
                <a:solidFill>
                  <a:srgbClr val="3C3C3C"/>
                </a:solidFill>
                <a:latin typeface="+mn-lt"/>
              </a:rPr>
              <a:t>NO</a:t>
            </a:r>
          </a:p>
        </p:txBody>
      </p:sp>
      <p:sp>
        <p:nvSpPr>
          <p:cNvPr id="57" name="stát RO"/>
          <p:cNvSpPr/>
          <p:nvPr/>
        </p:nvSpPr>
        <p:spPr>
          <a:xfrm>
            <a:off x="1558747" y="5254834"/>
            <a:ext cx="716889" cy="417905"/>
          </a:xfrm>
          <a:prstGeom prst="roundRect">
            <a:avLst>
              <a:gd name="adj" fmla="val 21880"/>
            </a:avLst>
          </a:prstGeom>
          <a:solidFill>
            <a:schemeClr val="accent1">
              <a:lumMod val="10000"/>
              <a:lumOff val="90000"/>
            </a:schemeClr>
          </a:solidFill>
          <a:ln w="12700">
            <a:solidFill>
              <a:srgbClr val="6E6E6E"/>
            </a:solidFill>
          </a:ln>
        </p:spPr>
        <p:txBody>
          <a:bodyPr rtlCol="0" anchor="ctr"/>
          <a:lstStyle/>
          <a:p>
            <a:pPr algn="ctr"/>
            <a:endParaRPr/>
          </a:p>
        </p:txBody>
      </p:sp>
      <p:sp>
        <p:nvSpPr>
          <p:cNvPr id="58" name="TextBox 57"/>
          <p:cNvSpPr txBox="1"/>
          <p:nvPr/>
        </p:nvSpPr>
        <p:spPr>
          <a:xfrm>
            <a:off x="1558747" y="5254834"/>
            <a:ext cx="716889" cy="417905"/>
          </a:xfrm>
          <a:prstGeom prst="rect">
            <a:avLst/>
          </a:prstGeom>
          <a:noFill/>
        </p:spPr>
        <p:txBody>
          <a:bodyPr wrap="square" lIns="0" tIns="0" rIns="0" bIns="0" anchor="ctr">
            <a:noAutofit/>
          </a:bodyPr>
          <a:lstStyle/>
          <a:p>
            <a:pPr algn="ctr"/>
            <a:r>
              <a:rPr sz="1500" b="1">
                <a:solidFill>
                  <a:srgbClr val="3C3C3C"/>
                </a:solidFill>
                <a:latin typeface="+mn-lt"/>
              </a:rPr>
              <a:t>RO</a:t>
            </a:r>
          </a:p>
        </p:txBody>
      </p:sp>
      <p:sp>
        <p:nvSpPr>
          <p:cNvPr id="59" name="stát SK"/>
          <p:cNvSpPr/>
          <p:nvPr/>
        </p:nvSpPr>
        <p:spPr>
          <a:xfrm>
            <a:off x="2395118" y="5254834"/>
            <a:ext cx="716889" cy="417905"/>
          </a:xfrm>
          <a:prstGeom prst="roundRect">
            <a:avLst>
              <a:gd name="adj" fmla="val 21880"/>
            </a:avLst>
          </a:prstGeom>
          <a:solidFill>
            <a:schemeClr val="accent1">
              <a:lumMod val="10000"/>
              <a:lumOff val="90000"/>
            </a:schemeClr>
          </a:solidFill>
          <a:ln w="12700">
            <a:solidFill>
              <a:srgbClr val="6E6E6E"/>
            </a:solidFill>
          </a:ln>
        </p:spPr>
        <p:txBody>
          <a:bodyPr rtlCol="0" anchor="ctr"/>
          <a:lstStyle/>
          <a:p>
            <a:pPr algn="ctr"/>
            <a:endParaRPr/>
          </a:p>
        </p:txBody>
      </p:sp>
      <p:sp>
        <p:nvSpPr>
          <p:cNvPr id="60" name="TextBox 59"/>
          <p:cNvSpPr txBox="1"/>
          <p:nvPr/>
        </p:nvSpPr>
        <p:spPr>
          <a:xfrm>
            <a:off x="2395118" y="5254834"/>
            <a:ext cx="716889" cy="417905"/>
          </a:xfrm>
          <a:prstGeom prst="rect">
            <a:avLst/>
          </a:prstGeom>
          <a:noFill/>
        </p:spPr>
        <p:txBody>
          <a:bodyPr wrap="square" lIns="0" tIns="0" rIns="0" bIns="0" anchor="ctr">
            <a:noAutofit/>
          </a:bodyPr>
          <a:lstStyle/>
          <a:p>
            <a:pPr algn="ctr"/>
            <a:r>
              <a:rPr sz="1500" b="1">
                <a:solidFill>
                  <a:srgbClr val="3C3C3C"/>
                </a:solidFill>
                <a:latin typeface="+mn-lt"/>
              </a:rPr>
              <a:t>SK</a:t>
            </a:r>
          </a:p>
        </p:txBody>
      </p:sp>
      <p:sp>
        <p:nvSpPr>
          <p:cNvPr id="61" name="skupina 1"/>
          <p:cNvSpPr/>
          <p:nvPr/>
        </p:nvSpPr>
        <p:spPr>
          <a:xfrm>
            <a:off x="5262676" y="1746627"/>
            <a:ext cx="6213043" cy="1077756"/>
          </a:xfrm>
          <a:prstGeom prst="roundRect">
            <a:avLst>
              <a:gd name="adj" fmla="val 8484"/>
            </a:avLst>
          </a:prstGeom>
          <a:solidFill>
            <a:schemeClr val="accent1">
              <a:lumMod val="10000"/>
              <a:lumOff val="90000"/>
            </a:schemeClr>
          </a:solidFill>
          <a:ln>
            <a:noFill/>
          </a:ln>
        </p:spPr>
        <p:txBody>
          <a:bodyPr rtlCol="0" anchor="ctr"/>
          <a:lstStyle/>
          <a:p>
            <a:pPr algn="ctr"/>
            <a:endParaRPr/>
          </a:p>
        </p:txBody>
      </p:sp>
      <p:sp>
        <p:nvSpPr>
          <p:cNvPr id="62" name="TextBox 61"/>
          <p:cNvSpPr txBox="1"/>
          <p:nvPr/>
        </p:nvSpPr>
        <p:spPr>
          <a:xfrm>
            <a:off x="5501640" y="1856602"/>
            <a:ext cx="5735116" cy="351920"/>
          </a:xfrm>
          <a:prstGeom prst="rect">
            <a:avLst/>
          </a:prstGeom>
          <a:noFill/>
        </p:spPr>
        <p:txBody>
          <a:bodyPr wrap="square" lIns="0" tIns="0" rIns="0" bIns="0" anchor="t">
            <a:noAutofit/>
          </a:bodyPr>
          <a:lstStyle/>
          <a:p>
            <a:r>
              <a:rPr sz="1700" b="1">
                <a:solidFill>
                  <a:schemeClr val="tx2"/>
                </a:solidFill>
                <a:latin typeface="+mn-lt"/>
              </a:rPr>
              <a:t>Všechny tři cesty</a:t>
            </a:r>
          </a:p>
        </p:txBody>
      </p:sp>
      <p:sp>
        <p:nvSpPr>
          <p:cNvPr id="63" name="TextBox 62"/>
          <p:cNvSpPr txBox="1"/>
          <p:nvPr/>
        </p:nvSpPr>
        <p:spPr>
          <a:xfrm>
            <a:off x="5501640" y="2208523"/>
            <a:ext cx="5735116" cy="571870"/>
          </a:xfrm>
          <a:prstGeom prst="rect">
            <a:avLst/>
          </a:prstGeom>
          <a:noFill/>
        </p:spPr>
        <p:txBody>
          <a:bodyPr wrap="square" lIns="0" tIns="0" rIns="0" bIns="0" anchor="t">
            <a:noAutofit/>
          </a:bodyPr>
          <a:lstStyle/>
          <a:p>
            <a:r>
              <a:rPr sz="1500">
                <a:solidFill>
                  <a:schemeClr val="tx1"/>
                </a:solidFill>
                <a:latin typeface="+mn-lt"/>
              </a:rPr>
              <a:t>BE, DE, IS, NL, PT, ES: komerční obnova, obnova v nemocnici i uzavřená smyčka</a:t>
            </a:r>
          </a:p>
        </p:txBody>
      </p:sp>
      <p:sp>
        <p:nvSpPr>
          <p:cNvPr id="64" name="skupina 2"/>
          <p:cNvSpPr/>
          <p:nvPr/>
        </p:nvSpPr>
        <p:spPr>
          <a:xfrm>
            <a:off x="5262676" y="2978349"/>
            <a:ext cx="6213043" cy="1077756"/>
          </a:xfrm>
          <a:prstGeom prst="roundRect">
            <a:avLst>
              <a:gd name="adj" fmla="val 8484"/>
            </a:avLst>
          </a:prstGeom>
          <a:solidFill>
            <a:schemeClr val="accent1">
              <a:lumMod val="10000"/>
              <a:lumOff val="90000"/>
            </a:schemeClr>
          </a:solidFill>
          <a:ln>
            <a:noFill/>
          </a:ln>
        </p:spPr>
        <p:txBody>
          <a:bodyPr rtlCol="0" anchor="ctr"/>
          <a:lstStyle/>
          <a:p>
            <a:pPr algn="ctr"/>
            <a:endParaRPr/>
          </a:p>
        </p:txBody>
      </p:sp>
      <p:sp>
        <p:nvSpPr>
          <p:cNvPr id="65" name="TextBox 64"/>
          <p:cNvSpPr txBox="1"/>
          <p:nvPr/>
        </p:nvSpPr>
        <p:spPr>
          <a:xfrm>
            <a:off x="5501640" y="3088324"/>
            <a:ext cx="5735116" cy="351920"/>
          </a:xfrm>
          <a:prstGeom prst="rect">
            <a:avLst/>
          </a:prstGeom>
          <a:noFill/>
        </p:spPr>
        <p:txBody>
          <a:bodyPr wrap="square" lIns="0" tIns="0" rIns="0" bIns="0" anchor="t">
            <a:noAutofit/>
          </a:bodyPr>
          <a:lstStyle/>
          <a:p>
            <a:r>
              <a:rPr sz="1700" b="1">
                <a:solidFill>
                  <a:schemeClr val="tx2"/>
                </a:solidFill>
                <a:latin typeface="+mn-lt"/>
              </a:rPr>
              <a:t>Jen jedna cesta</a:t>
            </a:r>
          </a:p>
        </p:txBody>
      </p:sp>
      <p:sp>
        <p:nvSpPr>
          <p:cNvPr id="66" name="TextBox 65"/>
          <p:cNvSpPr txBox="1"/>
          <p:nvPr/>
        </p:nvSpPr>
        <p:spPr>
          <a:xfrm>
            <a:off x="5501640" y="3440244"/>
            <a:ext cx="5735116" cy="571870"/>
          </a:xfrm>
          <a:prstGeom prst="rect">
            <a:avLst/>
          </a:prstGeom>
          <a:noFill/>
        </p:spPr>
        <p:txBody>
          <a:bodyPr wrap="square" lIns="0" tIns="0" rIns="0" bIns="0" anchor="t">
            <a:noAutofit/>
          </a:bodyPr>
          <a:lstStyle/>
          <a:p>
            <a:r>
              <a:rPr sz="1500">
                <a:solidFill>
                  <a:schemeClr val="tx1"/>
                </a:solidFill>
                <a:latin typeface="+mn-lt"/>
              </a:rPr>
              <a:t>IE jen komerční obnova; SE a HR jen obnova podle specifikací, bez prodeje</a:t>
            </a:r>
          </a:p>
        </p:txBody>
      </p:sp>
      <p:sp>
        <p:nvSpPr>
          <p:cNvPr id="67" name="skupina 3"/>
          <p:cNvSpPr/>
          <p:nvPr/>
        </p:nvSpPr>
        <p:spPr>
          <a:xfrm>
            <a:off x="5262676" y="4210070"/>
            <a:ext cx="6213043" cy="1077756"/>
          </a:xfrm>
          <a:prstGeom prst="roundRect">
            <a:avLst>
              <a:gd name="adj" fmla="val 8484"/>
            </a:avLst>
          </a:prstGeom>
          <a:solidFill>
            <a:schemeClr val="accent1">
              <a:lumMod val="10000"/>
              <a:lumOff val="90000"/>
            </a:schemeClr>
          </a:solidFill>
          <a:ln>
            <a:noFill/>
          </a:ln>
        </p:spPr>
        <p:txBody>
          <a:bodyPr rtlCol="0" anchor="ctr"/>
          <a:lstStyle/>
          <a:p>
            <a:pPr algn="ctr"/>
            <a:endParaRPr/>
          </a:p>
        </p:txBody>
      </p:sp>
      <p:sp>
        <p:nvSpPr>
          <p:cNvPr id="68" name="TextBox 67"/>
          <p:cNvSpPr txBox="1"/>
          <p:nvPr/>
        </p:nvSpPr>
        <p:spPr>
          <a:xfrm>
            <a:off x="5501640" y="4320045"/>
            <a:ext cx="5735116" cy="351920"/>
          </a:xfrm>
          <a:prstGeom prst="rect">
            <a:avLst/>
          </a:prstGeom>
          <a:noFill/>
        </p:spPr>
        <p:txBody>
          <a:bodyPr wrap="square" lIns="0" tIns="0" rIns="0" bIns="0" anchor="t">
            <a:noAutofit/>
          </a:bodyPr>
          <a:lstStyle/>
          <a:p>
            <a:r>
              <a:rPr sz="1700" b="1">
                <a:solidFill>
                  <a:schemeClr val="tx2"/>
                </a:solidFill>
                <a:latin typeface="+mn-lt"/>
              </a:rPr>
              <a:t>Polsko</a:t>
            </a:r>
          </a:p>
        </p:txBody>
      </p:sp>
      <p:sp>
        <p:nvSpPr>
          <p:cNvPr id="69" name="TextBox 68"/>
          <p:cNvSpPr txBox="1"/>
          <p:nvPr/>
        </p:nvSpPr>
        <p:spPr>
          <a:xfrm>
            <a:off x="5501640" y="4671966"/>
            <a:ext cx="5735116" cy="571870"/>
          </a:xfrm>
          <a:prstGeom prst="rect">
            <a:avLst/>
          </a:prstGeom>
          <a:noFill/>
        </p:spPr>
        <p:txBody>
          <a:bodyPr wrap="square" lIns="0" tIns="0" rIns="0" bIns="0" anchor="t">
            <a:noAutofit/>
          </a:bodyPr>
          <a:lstStyle/>
          <a:p>
            <a:r>
              <a:rPr sz="1500">
                <a:solidFill>
                  <a:schemeClr val="tx1"/>
                </a:solidFill>
                <a:latin typeface="+mn-lt"/>
              </a:rPr>
              <a:t>Obnovovat a vyvážet smí, obnovené prostředky ale nesmí použít ani dodat na trh</a:t>
            </a:r>
          </a:p>
        </p:txBody>
      </p:sp>
      <p:sp>
        <p:nvSpPr>
          <p:cNvPr id="70" name="TextBox 69"/>
          <p:cNvSpPr txBox="1"/>
          <p:nvPr/>
        </p:nvSpPr>
        <p:spPr>
          <a:xfrm>
            <a:off x="722376" y="5815707"/>
            <a:ext cx="10753344" cy="307930"/>
          </a:xfrm>
          <a:prstGeom prst="rect">
            <a:avLst/>
          </a:prstGeom>
          <a:noFill/>
        </p:spPr>
        <p:txBody>
          <a:bodyPr wrap="square" lIns="0" tIns="0" rIns="0" bIns="0" anchor="t">
            <a:noAutofit/>
          </a:bodyPr>
          <a:lstStyle/>
          <a:p>
            <a:r>
              <a:rPr sz="1150" i="1">
                <a:solidFill>
                  <a:srgbClr val="6E6E6E"/>
                </a:solidFill>
                <a:latin typeface="+mn-lt"/>
              </a:rPr>
              <a:t>Zdroj: Evropská komise, National rules on reprocessing of single-use devices (oznámení do ledna 2025). LU a SI na seznamech nefigurují.</a:t>
            </a:r>
          </a:p>
        </p:txBody>
      </p:sp>
      <p:sp>
        <p:nvSpPr>
          <p:cNvPr id="71" name="Zástupný symbol pro zápatí 1"/>
          <p:cNvSpPr>
            <a:spLocks noGrp="1"/>
          </p:cNvSpPr>
          <p:nvPr>
            <p:ph type="ftr" sz="quarter" idx="10"/>
          </p:nvPr>
        </p:nvSpPr>
        <p:spPr/>
        <p:txBody>
          <a:bodyPr/>
          <a:lstStyle>
            <a:lvl1pPr>
              <a:defRPr/>
            </a:lvl1pPr>
          </a:lstStyle>
          <a:p>
            <a:r>
              <a:rPr lang="cs-CZ"/>
              <a:t>Obnova prostředků pro jedno použití v EU</a:t>
            </a:r>
          </a:p>
        </p:txBody>
      </p:sp>
      <p:sp>
        <p:nvSpPr>
          <p:cNvPr id="72" name="Zástupný symbol pro číslo snímku 2"/>
          <p:cNvSpPr>
            <a:spLocks noGrp="1"/>
          </p:cNvSpPr>
          <p:nvPr>
            <p:ph type="sldNum" sz="quarter" idx="11"/>
          </p:nvPr>
        </p:nvSpPr>
        <p:spPr/>
        <p:txBody>
          <a:bodyPr/>
          <a:lstStyle>
            <a:lvl1pPr>
              <a:defRPr/>
            </a:lvl1pPr>
          </a:lstStyle>
          <a:p>
            <a:fld id="{DCCB5E92-695A-4D64-85FE-B4F0ECC2EFFA}" type="slidenum">
              <a:rPr lang="cs-CZ"/>
              <a:t>16</a:t>
            </a:fld>
            <a:endParaRPr lang="cs-CZ"/>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Dvě desetiletí zkušeností mimo EU</a:t>
            </a:r>
          </a:p>
        </p:txBody>
      </p:sp>
      <p:sp>
        <p:nvSpPr>
          <p:cNvPr id="3" name="země USA"/>
          <p:cNvSpPr/>
          <p:nvPr/>
        </p:nvSpPr>
        <p:spPr>
          <a:xfrm>
            <a:off x="722376" y="1746627"/>
            <a:ext cx="3417173" cy="3739154"/>
          </a:xfrm>
          <a:prstGeom prst="roundRect">
            <a:avLst>
              <a:gd name="adj" fmla="val 2675"/>
            </a:avLst>
          </a:prstGeom>
          <a:solidFill>
            <a:schemeClr val="accent1">
              <a:lumMod val="10000"/>
              <a:lumOff val="90000"/>
            </a:schemeClr>
          </a:solidFill>
          <a:ln>
            <a:noFill/>
          </a:ln>
        </p:spPr>
        <p:txBody>
          <a:bodyPr rtlCol="0" anchor="ctr"/>
          <a:lstStyle/>
          <a:p>
            <a:pPr algn="ctr"/>
            <a:endParaRPr/>
          </a:p>
        </p:txBody>
      </p:sp>
      <p:sp>
        <p:nvSpPr>
          <p:cNvPr id="4" name="TextBox 3"/>
          <p:cNvSpPr txBox="1"/>
          <p:nvPr/>
        </p:nvSpPr>
        <p:spPr>
          <a:xfrm>
            <a:off x="985235" y="1944582"/>
            <a:ext cx="2927299" cy="439900"/>
          </a:xfrm>
          <a:prstGeom prst="rect">
            <a:avLst/>
          </a:prstGeom>
          <a:noFill/>
        </p:spPr>
        <p:txBody>
          <a:bodyPr wrap="square" lIns="0" tIns="0" rIns="0" bIns="0" anchor="t">
            <a:noAutofit/>
          </a:bodyPr>
          <a:lstStyle/>
          <a:p>
            <a:r>
              <a:rPr sz="2050" b="1">
                <a:solidFill>
                  <a:schemeClr val="tx2"/>
                </a:solidFill>
                <a:latin typeface="+mn-lt"/>
              </a:rPr>
              <a:t>USA</a:t>
            </a:r>
          </a:p>
        </p:txBody>
      </p:sp>
      <p:sp>
        <p:nvSpPr>
          <p:cNvPr id="5" name="TextBox 4"/>
          <p:cNvSpPr txBox="1"/>
          <p:nvPr/>
        </p:nvSpPr>
        <p:spPr>
          <a:xfrm>
            <a:off x="985235" y="2461465"/>
            <a:ext cx="2927299" cy="2969328"/>
          </a:xfrm>
          <a:prstGeom prst="rect">
            <a:avLst/>
          </a:prstGeom>
          <a:noFill/>
        </p:spPr>
        <p:txBody>
          <a:bodyPr wrap="square" lIns="0" tIns="0" rIns="0" bIns="0" anchor="t">
            <a:noAutofit/>
          </a:bodyPr>
          <a:lstStyle/>
          <a:p>
            <a:r>
              <a:rPr sz="1600">
                <a:solidFill>
                  <a:schemeClr val="tx1"/>
                </a:solidFill>
                <a:latin typeface="+mn-lt"/>
              </a:rPr>
              <a:t>FDA považuje zpracovatele za výrobce od roku 2000. Od roku 2002 musí předložit validační data o čištění, sterilizaci a funkčnosti. Největší trh na světě; GAO v roce 2008 nenašel doklady zvýšeného rizika.</a:t>
            </a:r>
          </a:p>
        </p:txBody>
      </p:sp>
      <p:sp>
        <p:nvSpPr>
          <p:cNvPr id="6" name="země Spojené království"/>
          <p:cNvSpPr/>
          <p:nvPr/>
        </p:nvSpPr>
        <p:spPr>
          <a:xfrm>
            <a:off x="4390461" y="1746627"/>
            <a:ext cx="3417173" cy="3739154"/>
          </a:xfrm>
          <a:prstGeom prst="roundRect">
            <a:avLst>
              <a:gd name="adj" fmla="val 2675"/>
            </a:avLst>
          </a:prstGeom>
          <a:solidFill>
            <a:schemeClr val="accent1">
              <a:lumMod val="10000"/>
              <a:lumOff val="90000"/>
            </a:schemeClr>
          </a:solidFill>
          <a:ln>
            <a:noFill/>
          </a:ln>
        </p:spPr>
        <p:txBody>
          <a:bodyPr rtlCol="0" anchor="ctr"/>
          <a:lstStyle/>
          <a:p>
            <a:pPr algn="ctr"/>
            <a:endParaRPr/>
          </a:p>
        </p:txBody>
      </p:sp>
      <p:sp>
        <p:nvSpPr>
          <p:cNvPr id="7" name="TextBox 6"/>
          <p:cNvSpPr txBox="1"/>
          <p:nvPr/>
        </p:nvSpPr>
        <p:spPr>
          <a:xfrm>
            <a:off x="4653320" y="1944582"/>
            <a:ext cx="2927299" cy="439900"/>
          </a:xfrm>
          <a:prstGeom prst="rect">
            <a:avLst/>
          </a:prstGeom>
          <a:noFill/>
        </p:spPr>
        <p:txBody>
          <a:bodyPr wrap="square" lIns="0" tIns="0" rIns="0" bIns="0" anchor="t">
            <a:noAutofit/>
          </a:bodyPr>
          <a:lstStyle/>
          <a:p>
            <a:r>
              <a:rPr sz="2050" b="1">
                <a:solidFill>
                  <a:schemeClr val="tx2"/>
                </a:solidFill>
                <a:latin typeface="+mn-lt"/>
              </a:rPr>
              <a:t>Spojené království</a:t>
            </a:r>
          </a:p>
        </p:txBody>
      </p:sp>
      <p:sp>
        <p:nvSpPr>
          <p:cNvPr id="8" name="TextBox 7"/>
          <p:cNvSpPr txBox="1"/>
          <p:nvPr/>
        </p:nvSpPr>
        <p:spPr>
          <a:xfrm>
            <a:off x="4653320" y="2461465"/>
            <a:ext cx="2927299" cy="2969328"/>
          </a:xfrm>
          <a:prstGeom prst="rect">
            <a:avLst/>
          </a:prstGeom>
          <a:noFill/>
        </p:spPr>
        <p:txBody>
          <a:bodyPr wrap="square" lIns="0" tIns="0" rIns="0" bIns="0" anchor="t">
            <a:noAutofit/>
          </a:bodyPr>
          <a:lstStyle/>
          <a:p>
            <a:r>
              <a:rPr sz="1600">
                <a:solidFill>
                  <a:schemeClr val="tx1"/>
                </a:solidFill>
                <a:latin typeface="+mn-lt"/>
              </a:rPr>
              <a:t>Pokyny MHRA z roku 2016: plná odpovědnost a označení shody, uzavřená smyčka, validovaný počet cyklů, vyloučena třída I. Odpovědnost začíná vložením prostředku do sběrné nádoby zpracovatele.</a:t>
            </a:r>
          </a:p>
        </p:txBody>
      </p:sp>
      <p:sp>
        <p:nvSpPr>
          <p:cNvPr id="9" name="země Kanada"/>
          <p:cNvSpPr/>
          <p:nvPr/>
        </p:nvSpPr>
        <p:spPr>
          <a:xfrm>
            <a:off x="8058546" y="1746627"/>
            <a:ext cx="3417173" cy="3739154"/>
          </a:xfrm>
          <a:prstGeom prst="roundRect">
            <a:avLst>
              <a:gd name="adj" fmla="val 2675"/>
            </a:avLst>
          </a:prstGeom>
          <a:solidFill>
            <a:schemeClr val="accent1">
              <a:lumMod val="10000"/>
              <a:lumOff val="90000"/>
            </a:schemeClr>
          </a:solidFill>
          <a:ln>
            <a:noFill/>
          </a:ln>
        </p:spPr>
        <p:txBody>
          <a:bodyPr rtlCol="0" anchor="ctr"/>
          <a:lstStyle/>
          <a:p>
            <a:pPr algn="ctr"/>
            <a:endParaRPr/>
          </a:p>
        </p:txBody>
      </p:sp>
      <p:sp>
        <p:nvSpPr>
          <p:cNvPr id="10" name="TextBox 9"/>
          <p:cNvSpPr txBox="1"/>
          <p:nvPr/>
        </p:nvSpPr>
        <p:spPr>
          <a:xfrm>
            <a:off x="8321405" y="1944582"/>
            <a:ext cx="2927299" cy="439900"/>
          </a:xfrm>
          <a:prstGeom prst="rect">
            <a:avLst/>
          </a:prstGeom>
          <a:noFill/>
        </p:spPr>
        <p:txBody>
          <a:bodyPr wrap="square" lIns="0" tIns="0" rIns="0" bIns="0" anchor="t">
            <a:noAutofit/>
          </a:bodyPr>
          <a:lstStyle/>
          <a:p>
            <a:r>
              <a:rPr sz="2050" b="1">
                <a:solidFill>
                  <a:schemeClr val="tx2"/>
                </a:solidFill>
                <a:latin typeface="+mn-lt"/>
              </a:rPr>
              <a:t>Kanada</a:t>
            </a:r>
          </a:p>
        </p:txBody>
      </p:sp>
      <p:sp>
        <p:nvSpPr>
          <p:cNvPr id="11" name="TextBox 10"/>
          <p:cNvSpPr txBox="1"/>
          <p:nvPr/>
        </p:nvSpPr>
        <p:spPr>
          <a:xfrm>
            <a:off x="8321405" y="2461465"/>
            <a:ext cx="2927299" cy="2969328"/>
          </a:xfrm>
          <a:prstGeom prst="rect">
            <a:avLst/>
          </a:prstGeom>
          <a:noFill/>
        </p:spPr>
        <p:txBody>
          <a:bodyPr wrap="square" lIns="0" tIns="0" rIns="0" bIns="0" anchor="t">
            <a:noAutofit/>
          </a:bodyPr>
          <a:lstStyle/>
          <a:p>
            <a:r>
              <a:rPr sz="1600">
                <a:solidFill>
                  <a:schemeClr val="tx1"/>
                </a:solidFill>
                <a:latin typeface="+mn-lt"/>
              </a:rPr>
              <a:t>Od roku 2016 stejné požadavky jako na výrobce nových prostředků, ať se obnova provádí v Kanadě, nebo v zahraničí. Obnova v nemocnicích pod dohledem provincií.</a:t>
            </a:r>
          </a:p>
        </p:txBody>
      </p:sp>
      <p:sp>
        <p:nvSpPr>
          <p:cNvPr id="12" name="TextBox 11"/>
          <p:cNvSpPr txBox="1"/>
          <p:nvPr/>
        </p:nvSpPr>
        <p:spPr>
          <a:xfrm>
            <a:off x="722376" y="5815707"/>
            <a:ext cx="10753344" cy="307930"/>
          </a:xfrm>
          <a:prstGeom prst="rect">
            <a:avLst/>
          </a:prstGeom>
          <a:noFill/>
        </p:spPr>
        <p:txBody>
          <a:bodyPr wrap="square" lIns="0" tIns="0" rIns="0" bIns="0" anchor="t">
            <a:noAutofit/>
          </a:bodyPr>
          <a:lstStyle/>
          <a:p>
            <a:r>
              <a:rPr sz="1150" i="1">
                <a:solidFill>
                  <a:srgbClr val="6E6E6E"/>
                </a:solidFill>
                <a:latin typeface="+mn-lt"/>
              </a:rPr>
              <a:t>Zdroje: FD&amp;C Act § 510(o) (MDUFMA 2002); GAO-08-147 (2008); MHRA (2016); Health Canada, oznámení ze 4. 5. 2016.</a:t>
            </a:r>
          </a:p>
        </p:txBody>
      </p:sp>
      <p:sp>
        <p:nvSpPr>
          <p:cNvPr id="13" name="Zástupný symbol pro zápatí 1"/>
          <p:cNvSpPr>
            <a:spLocks noGrp="1"/>
          </p:cNvSpPr>
          <p:nvPr>
            <p:ph type="ftr" sz="quarter" idx="10"/>
          </p:nvPr>
        </p:nvSpPr>
        <p:spPr/>
        <p:txBody>
          <a:bodyPr/>
          <a:lstStyle>
            <a:lvl1pPr>
              <a:defRPr/>
            </a:lvl1pPr>
          </a:lstStyle>
          <a:p>
            <a:r>
              <a:rPr lang="cs-CZ"/>
              <a:t>Obnova prostředků pro jedno použití v EU</a:t>
            </a:r>
          </a:p>
        </p:txBody>
      </p:sp>
      <p:sp>
        <p:nvSpPr>
          <p:cNvPr id="14" name="Zástupný symbol pro číslo snímku 2"/>
          <p:cNvSpPr>
            <a:spLocks noGrp="1"/>
          </p:cNvSpPr>
          <p:nvPr>
            <p:ph type="sldNum" sz="quarter" idx="11"/>
          </p:nvPr>
        </p:nvSpPr>
        <p:spPr/>
        <p:txBody>
          <a:bodyPr/>
          <a:lstStyle>
            <a:lvl1pPr>
              <a:defRPr/>
            </a:lvl1pPr>
          </a:lstStyle>
          <a:p>
            <a:fld id="{419E2371-A681-4E12-A7FB-24AE78CE6D0C}" type="slidenum">
              <a:rPr lang="cs-CZ"/>
              <a:t>17</a:t>
            </a:fld>
            <a:endParaRPr lang="cs-CZ"/>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Musí pacient vědět, že jde o obnovený prostředek?</a:t>
            </a:r>
          </a:p>
        </p:txBody>
      </p:sp>
      <p:sp>
        <p:nvSpPr>
          <p:cNvPr id="3" name="úprava 1"/>
          <p:cNvSpPr/>
          <p:nvPr/>
        </p:nvSpPr>
        <p:spPr>
          <a:xfrm>
            <a:off x="722376" y="1691640"/>
            <a:ext cx="6213043" cy="857806"/>
          </a:xfrm>
          <a:prstGeom prst="roundRect">
            <a:avLst>
              <a:gd name="adj" fmla="val 10659"/>
            </a:avLst>
          </a:prstGeom>
          <a:solidFill>
            <a:schemeClr val="accent1">
              <a:lumMod val="10000"/>
              <a:lumOff val="90000"/>
            </a:schemeClr>
          </a:solidFill>
          <a:ln>
            <a:noFill/>
          </a:ln>
        </p:spPr>
        <p:txBody>
          <a:bodyPr rtlCol="0" anchor="ctr"/>
          <a:lstStyle/>
          <a:p>
            <a:pPr algn="ctr"/>
            <a:endParaRPr/>
          </a:p>
        </p:txBody>
      </p:sp>
      <p:sp>
        <p:nvSpPr>
          <p:cNvPr id="4" name="TextBox 3"/>
          <p:cNvSpPr txBox="1"/>
          <p:nvPr/>
        </p:nvSpPr>
        <p:spPr>
          <a:xfrm>
            <a:off x="961339" y="1768622"/>
            <a:ext cx="5794857" cy="329925"/>
          </a:xfrm>
          <a:prstGeom prst="rect">
            <a:avLst/>
          </a:prstGeom>
          <a:noFill/>
        </p:spPr>
        <p:txBody>
          <a:bodyPr wrap="square" lIns="0" tIns="0" rIns="0" bIns="0" anchor="t">
            <a:noAutofit/>
          </a:bodyPr>
          <a:lstStyle/>
          <a:p>
            <a:r>
              <a:rPr sz="1600" b="1">
                <a:solidFill>
                  <a:schemeClr val="tx2"/>
                </a:solidFill>
                <a:latin typeface="+mn-lt"/>
              </a:rPr>
              <a:t>MDR</a:t>
            </a:r>
          </a:p>
        </p:txBody>
      </p:sp>
      <p:sp>
        <p:nvSpPr>
          <p:cNvPr id="5" name="TextBox 4"/>
          <p:cNvSpPr txBox="1"/>
          <p:nvPr/>
        </p:nvSpPr>
        <p:spPr>
          <a:xfrm>
            <a:off x="961339" y="2098548"/>
            <a:ext cx="5794857" cy="417905"/>
          </a:xfrm>
          <a:prstGeom prst="rect">
            <a:avLst/>
          </a:prstGeom>
          <a:noFill/>
        </p:spPr>
        <p:txBody>
          <a:bodyPr wrap="square" lIns="0" tIns="0" rIns="0" bIns="0" anchor="t">
            <a:noAutofit/>
          </a:bodyPr>
          <a:lstStyle/>
          <a:p>
            <a:r>
              <a:rPr sz="1450">
                <a:solidFill>
                  <a:schemeClr val="tx1"/>
                </a:solidFill>
                <a:latin typeface="+mn-lt"/>
              </a:rPr>
              <a:t>Státy informování podporují a mohou je uložit (čl. 17 odst. 3).</a:t>
            </a:r>
          </a:p>
        </p:txBody>
      </p:sp>
      <p:sp>
        <p:nvSpPr>
          <p:cNvPr id="6" name="úprava 2"/>
          <p:cNvSpPr/>
          <p:nvPr/>
        </p:nvSpPr>
        <p:spPr>
          <a:xfrm>
            <a:off x="722376" y="2659421"/>
            <a:ext cx="6213043" cy="857806"/>
          </a:xfrm>
          <a:prstGeom prst="roundRect">
            <a:avLst>
              <a:gd name="adj" fmla="val 10659"/>
            </a:avLst>
          </a:prstGeom>
          <a:solidFill>
            <a:schemeClr val="accent1">
              <a:lumMod val="10000"/>
              <a:lumOff val="90000"/>
            </a:schemeClr>
          </a:solidFill>
          <a:ln>
            <a:noFill/>
          </a:ln>
        </p:spPr>
        <p:txBody>
          <a:bodyPr rtlCol="0" anchor="ctr"/>
          <a:lstStyle/>
          <a:p>
            <a:pPr algn="ctr"/>
            <a:endParaRPr/>
          </a:p>
        </p:txBody>
      </p:sp>
      <p:sp>
        <p:nvSpPr>
          <p:cNvPr id="7" name="TextBox 6"/>
          <p:cNvSpPr txBox="1"/>
          <p:nvPr/>
        </p:nvSpPr>
        <p:spPr>
          <a:xfrm>
            <a:off x="961339" y="2736403"/>
            <a:ext cx="5794857" cy="329925"/>
          </a:xfrm>
          <a:prstGeom prst="rect">
            <a:avLst/>
          </a:prstGeom>
          <a:noFill/>
        </p:spPr>
        <p:txBody>
          <a:bodyPr wrap="square" lIns="0" tIns="0" rIns="0" bIns="0" anchor="t">
            <a:noAutofit/>
          </a:bodyPr>
          <a:lstStyle/>
          <a:p>
            <a:r>
              <a:rPr sz="1600" b="1">
                <a:solidFill>
                  <a:schemeClr val="tx2"/>
                </a:solidFill>
                <a:latin typeface="+mn-lt"/>
              </a:rPr>
              <a:t>Belgie, Chorvatsko, Španělsko</a:t>
            </a:r>
          </a:p>
        </p:txBody>
      </p:sp>
      <p:sp>
        <p:nvSpPr>
          <p:cNvPr id="8" name="TextBox 7"/>
          <p:cNvSpPr txBox="1"/>
          <p:nvPr/>
        </p:nvSpPr>
        <p:spPr>
          <a:xfrm>
            <a:off x="961339" y="3066329"/>
            <a:ext cx="5794857" cy="417905"/>
          </a:xfrm>
          <a:prstGeom prst="rect">
            <a:avLst/>
          </a:prstGeom>
          <a:noFill/>
        </p:spPr>
        <p:txBody>
          <a:bodyPr wrap="square" lIns="0" tIns="0" rIns="0" bIns="0" anchor="t">
            <a:noAutofit/>
          </a:bodyPr>
          <a:lstStyle/>
          <a:p>
            <a:r>
              <a:rPr sz="1450">
                <a:solidFill>
                  <a:schemeClr val="tx1"/>
                </a:solidFill>
                <a:latin typeface="+mn-lt"/>
              </a:rPr>
              <a:t>Informování pacientů vyžadují; Španělsko má zvláštní předpis.</a:t>
            </a:r>
          </a:p>
        </p:txBody>
      </p:sp>
      <p:sp>
        <p:nvSpPr>
          <p:cNvPr id="9" name="úprava 3"/>
          <p:cNvSpPr/>
          <p:nvPr/>
        </p:nvSpPr>
        <p:spPr>
          <a:xfrm>
            <a:off x="722376" y="3627202"/>
            <a:ext cx="6213043" cy="857806"/>
          </a:xfrm>
          <a:prstGeom prst="roundRect">
            <a:avLst>
              <a:gd name="adj" fmla="val 10659"/>
            </a:avLst>
          </a:prstGeom>
          <a:solidFill>
            <a:schemeClr val="accent1">
              <a:lumMod val="10000"/>
              <a:lumOff val="90000"/>
            </a:schemeClr>
          </a:solidFill>
          <a:ln>
            <a:noFill/>
          </a:ln>
        </p:spPr>
        <p:txBody>
          <a:bodyPr rtlCol="0" anchor="ctr"/>
          <a:lstStyle/>
          <a:p>
            <a:pPr algn="ctr"/>
            <a:endParaRPr/>
          </a:p>
        </p:txBody>
      </p:sp>
      <p:sp>
        <p:nvSpPr>
          <p:cNvPr id="10" name="TextBox 9"/>
          <p:cNvSpPr txBox="1"/>
          <p:nvPr/>
        </p:nvSpPr>
        <p:spPr>
          <a:xfrm>
            <a:off x="961339" y="3704184"/>
            <a:ext cx="5794857" cy="329925"/>
          </a:xfrm>
          <a:prstGeom prst="rect">
            <a:avLst/>
          </a:prstGeom>
          <a:noFill/>
        </p:spPr>
        <p:txBody>
          <a:bodyPr wrap="square" lIns="0" tIns="0" rIns="0" bIns="0" anchor="t">
            <a:noAutofit/>
          </a:bodyPr>
          <a:lstStyle/>
          <a:p>
            <a:r>
              <a:rPr sz="1600" b="1">
                <a:solidFill>
                  <a:schemeClr val="tx2"/>
                </a:solidFill>
                <a:latin typeface="+mn-lt"/>
              </a:rPr>
              <a:t>Německo</a:t>
            </a:r>
          </a:p>
        </p:txBody>
      </p:sp>
      <p:sp>
        <p:nvSpPr>
          <p:cNvPr id="11" name="TextBox 10"/>
          <p:cNvSpPr txBox="1"/>
          <p:nvPr/>
        </p:nvSpPr>
        <p:spPr>
          <a:xfrm>
            <a:off x="961339" y="4034110"/>
            <a:ext cx="5794857" cy="417905"/>
          </a:xfrm>
          <a:prstGeom prst="rect">
            <a:avLst/>
          </a:prstGeom>
          <a:noFill/>
        </p:spPr>
        <p:txBody>
          <a:bodyPr wrap="square" lIns="0" tIns="0" rIns="0" bIns="0" anchor="t">
            <a:noAutofit/>
          </a:bodyPr>
          <a:lstStyle/>
          <a:p>
            <a:r>
              <a:rPr sz="1450">
                <a:solidFill>
                  <a:schemeClr val="tx1"/>
                </a:solidFill>
                <a:latin typeface="+mn-lt"/>
              </a:rPr>
              <a:t>Odkazuje na obecnou povinnost informovat o všem podstatném.</a:t>
            </a:r>
          </a:p>
        </p:txBody>
      </p:sp>
      <p:sp>
        <p:nvSpPr>
          <p:cNvPr id="12" name="úprava 4"/>
          <p:cNvSpPr/>
          <p:nvPr/>
        </p:nvSpPr>
        <p:spPr>
          <a:xfrm>
            <a:off x="722376" y="4594983"/>
            <a:ext cx="6213043" cy="857806"/>
          </a:xfrm>
          <a:prstGeom prst="roundRect">
            <a:avLst>
              <a:gd name="adj" fmla="val 10659"/>
            </a:avLst>
          </a:prstGeom>
          <a:solidFill>
            <a:schemeClr val="accent1">
              <a:lumMod val="10000"/>
              <a:lumOff val="90000"/>
            </a:schemeClr>
          </a:solidFill>
          <a:ln>
            <a:noFill/>
          </a:ln>
        </p:spPr>
        <p:txBody>
          <a:bodyPr rtlCol="0" anchor="ctr"/>
          <a:lstStyle/>
          <a:p>
            <a:pPr algn="ctr"/>
            <a:endParaRPr/>
          </a:p>
        </p:txBody>
      </p:sp>
      <p:sp>
        <p:nvSpPr>
          <p:cNvPr id="13" name="TextBox 12"/>
          <p:cNvSpPr txBox="1"/>
          <p:nvPr/>
        </p:nvSpPr>
        <p:spPr>
          <a:xfrm>
            <a:off x="961339" y="4671966"/>
            <a:ext cx="5794857" cy="329925"/>
          </a:xfrm>
          <a:prstGeom prst="rect">
            <a:avLst/>
          </a:prstGeom>
          <a:noFill/>
        </p:spPr>
        <p:txBody>
          <a:bodyPr wrap="square" lIns="0" tIns="0" rIns="0" bIns="0" anchor="t">
            <a:noAutofit/>
          </a:bodyPr>
          <a:lstStyle/>
          <a:p>
            <a:r>
              <a:rPr sz="1600" b="1">
                <a:solidFill>
                  <a:schemeClr val="tx2"/>
                </a:solidFill>
                <a:latin typeface="+mn-lt"/>
              </a:rPr>
              <a:t>Francie</a:t>
            </a:r>
          </a:p>
        </p:txBody>
      </p:sp>
      <p:sp>
        <p:nvSpPr>
          <p:cNvPr id="14" name="TextBox 13"/>
          <p:cNvSpPr txBox="1"/>
          <p:nvPr/>
        </p:nvSpPr>
        <p:spPr>
          <a:xfrm>
            <a:off x="961339" y="5001891"/>
            <a:ext cx="5794857" cy="417905"/>
          </a:xfrm>
          <a:prstGeom prst="rect">
            <a:avLst/>
          </a:prstGeom>
          <a:noFill/>
        </p:spPr>
        <p:txBody>
          <a:bodyPr wrap="square" lIns="0" tIns="0" rIns="0" bIns="0" anchor="t">
            <a:noAutofit/>
          </a:bodyPr>
          <a:lstStyle/>
          <a:p>
            <a:r>
              <a:rPr sz="1450">
                <a:solidFill>
                  <a:schemeClr val="tx1"/>
                </a:solidFill>
                <a:latin typeface="+mn-lt"/>
              </a:rPr>
              <a:t>Experiment počítá s informačním dokumentem pro pacienta.</a:t>
            </a:r>
          </a:p>
        </p:txBody>
      </p:sp>
      <p:sp>
        <p:nvSpPr>
          <p:cNvPr id="15" name="etika"/>
          <p:cNvSpPr/>
          <p:nvPr/>
        </p:nvSpPr>
        <p:spPr>
          <a:xfrm>
            <a:off x="7234123" y="1691640"/>
            <a:ext cx="4241596" cy="3794142"/>
          </a:xfrm>
          <a:prstGeom prst="roundRect">
            <a:avLst>
              <a:gd name="adj" fmla="val 2410"/>
            </a:avLst>
          </a:prstGeom>
          <a:solidFill>
            <a:schemeClr val="tx2"/>
          </a:solidFill>
          <a:ln>
            <a:noFill/>
          </a:ln>
        </p:spPr>
        <p:txBody>
          <a:bodyPr rtlCol="0" anchor="ctr"/>
          <a:lstStyle/>
          <a:p>
            <a:pPr algn="ctr"/>
            <a:endParaRPr/>
          </a:p>
        </p:txBody>
      </p:sp>
      <p:sp>
        <p:nvSpPr>
          <p:cNvPr id="16" name="kruh ikony"/>
          <p:cNvSpPr/>
          <p:nvPr/>
        </p:nvSpPr>
        <p:spPr>
          <a:xfrm>
            <a:off x="7496852" y="1911590"/>
            <a:ext cx="549875" cy="549875"/>
          </a:xfrm>
          <a:prstGeom prst="ellipse">
            <a:avLst/>
          </a:prstGeom>
          <a:solidFill>
            <a:schemeClr val="accent2"/>
          </a:solidFill>
          <a:ln>
            <a:noFill/>
          </a:ln>
        </p:spPr>
        <p:txBody>
          <a:bodyPr rtlCol="0" anchor="ctr"/>
          <a:lstStyle/>
          <a:p>
            <a:pPr algn="ctr"/>
            <a:endParaRPr/>
          </a:p>
        </p:txBody>
      </p:sp>
      <p:pic>
        <p:nvPicPr>
          <p:cNvPr id="17" name="ikona" descr="image.png"/>
          <p:cNvPicPr>
            <a:picLocks noChangeAspect="1"/>
          </p:cNvPicPr>
          <p:nvPr/>
        </p:nvPicPr>
        <p:blipFill>
          <a:blip r:embed="rId3"/>
          <a:stretch>
            <a:fillRect/>
          </a:stretch>
        </p:blipFill>
        <p:spPr>
          <a:xfrm>
            <a:off x="7639820" y="2054557"/>
            <a:ext cx="263940" cy="263940"/>
          </a:xfrm>
          <a:prstGeom prst="rect">
            <a:avLst/>
          </a:prstGeom>
        </p:spPr>
      </p:pic>
      <p:sp>
        <p:nvSpPr>
          <p:cNvPr id="18" name="TextBox 17"/>
          <p:cNvSpPr txBox="1"/>
          <p:nvPr/>
        </p:nvSpPr>
        <p:spPr>
          <a:xfrm>
            <a:off x="8249716" y="1911590"/>
            <a:ext cx="2987040" cy="549875"/>
          </a:xfrm>
          <a:prstGeom prst="rect">
            <a:avLst/>
          </a:prstGeom>
          <a:noFill/>
        </p:spPr>
        <p:txBody>
          <a:bodyPr wrap="square" lIns="0" tIns="0" rIns="0" bIns="0" anchor="ctr">
            <a:noAutofit/>
          </a:bodyPr>
          <a:lstStyle/>
          <a:p>
            <a:r>
              <a:rPr sz="1850" b="1">
                <a:solidFill>
                  <a:schemeClr val="bg1"/>
                </a:solidFill>
                <a:latin typeface="+mn-lt"/>
              </a:rPr>
              <a:t>Etické otázky</a:t>
            </a:r>
          </a:p>
        </p:txBody>
      </p:sp>
      <p:sp>
        <p:nvSpPr>
          <p:cNvPr id="19" name="TextBox 18"/>
          <p:cNvSpPr txBox="1"/>
          <p:nvPr/>
        </p:nvSpPr>
        <p:spPr>
          <a:xfrm>
            <a:off x="7473086" y="2626428"/>
            <a:ext cx="3823411" cy="2804365"/>
          </a:xfrm>
          <a:prstGeom prst="rect">
            <a:avLst/>
          </a:prstGeom>
          <a:noFill/>
        </p:spPr>
        <p:txBody>
          <a:bodyPr wrap="square" lIns="0" tIns="0" rIns="0" bIns="0" anchor="t">
            <a:noAutofit/>
          </a:bodyPr>
          <a:lstStyle/>
          <a:p>
            <a:pPr marL="246888" indent="-246888">
              <a:spcAft>
                <a:spcPts val="690"/>
              </a:spcAft>
              <a:buFont typeface="Arial"/>
              <a:buChar char="•"/>
            </a:pPr>
            <a:r>
              <a:rPr sz="1500">
                <a:solidFill>
                  <a:schemeClr val="bg1"/>
                </a:solidFill>
                <a:latin typeface="+mn-lt"/>
              </a:rPr>
              <a:t>Úsporu má nemocnice, případné riziko nese pacient</a:t>
            </a:r>
          </a:p>
          <a:p>
            <a:pPr marL="246888" indent="-246888">
              <a:spcAft>
                <a:spcPts val="690"/>
              </a:spcAft>
              <a:buFont typeface="Arial"/>
              <a:buChar char="•"/>
            </a:pPr>
            <a:r>
              <a:rPr sz="1500">
                <a:solidFill>
                  <a:schemeClr val="bg1"/>
                </a:solidFill>
                <a:latin typeface="+mn-lt"/>
              </a:rPr>
              <a:t>Rovný přístup ke stejné úrovni péče</a:t>
            </a:r>
          </a:p>
          <a:p>
            <a:pPr marL="246888" indent="-246888">
              <a:spcAft>
                <a:spcPts val="690"/>
              </a:spcAft>
              <a:buFont typeface="Arial"/>
              <a:buChar char="•"/>
            </a:pPr>
            <a:r>
              <a:rPr sz="1500">
                <a:solidFill>
                  <a:schemeClr val="bg1"/>
                </a:solidFill>
                <a:latin typeface="+mn-lt"/>
              </a:rPr>
              <a:t>Dohledatelnost prostředku k pacientovi při nežádoucí příhodě</a:t>
            </a:r>
          </a:p>
          <a:p>
            <a:pPr marL="246888" indent="-246888">
              <a:spcAft>
                <a:spcPts val="690"/>
              </a:spcAft>
              <a:buFont typeface="Arial"/>
              <a:buChar char="•"/>
            </a:pPr>
            <a:r>
              <a:rPr sz="1500">
                <a:solidFill>
                  <a:schemeClr val="bg1"/>
                </a:solidFill>
                <a:latin typeface="+mn-lt"/>
              </a:rPr>
              <a:t>Pacienti podle průzkumů chtějí být informováni</a:t>
            </a:r>
          </a:p>
        </p:txBody>
      </p:sp>
      <p:sp>
        <p:nvSpPr>
          <p:cNvPr id="20" name="TextBox 19"/>
          <p:cNvSpPr txBox="1"/>
          <p:nvPr/>
        </p:nvSpPr>
        <p:spPr>
          <a:xfrm>
            <a:off x="722376" y="5815707"/>
            <a:ext cx="10753344" cy="307930"/>
          </a:xfrm>
          <a:prstGeom prst="rect">
            <a:avLst/>
          </a:prstGeom>
          <a:noFill/>
        </p:spPr>
        <p:txBody>
          <a:bodyPr wrap="square" lIns="0" tIns="0" rIns="0" bIns="0" anchor="t">
            <a:noAutofit/>
          </a:bodyPr>
          <a:lstStyle/>
          <a:p>
            <a:r>
              <a:rPr sz="1150" i="1">
                <a:solidFill>
                  <a:srgbClr val="6E6E6E"/>
                </a:solidFill>
                <a:latin typeface="+mn-lt"/>
              </a:rPr>
              <a:t>Zdroj: Windisch a kol. (2024), tab. 7 a Annex IVb; Grantcharov a kol., JBI Evidence Implementation 2019.</a:t>
            </a:r>
          </a:p>
        </p:txBody>
      </p:sp>
      <p:sp>
        <p:nvSpPr>
          <p:cNvPr id="21" name="Zástupný symbol pro zápatí 1"/>
          <p:cNvSpPr>
            <a:spLocks noGrp="1"/>
          </p:cNvSpPr>
          <p:nvPr>
            <p:ph type="ftr" sz="quarter" idx="10"/>
          </p:nvPr>
        </p:nvSpPr>
        <p:spPr/>
        <p:txBody>
          <a:bodyPr/>
          <a:lstStyle>
            <a:lvl1pPr>
              <a:defRPr/>
            </a:lvl1pPr>
          </a:lstStyle>
          <a:p>
            <a:r>
              <a:rPr lang="cs-CZ"/>
              <a:t>Obnova prostředků pro jedno použití v EU</a:t>
            </a:r>
          </a:p>
        </p:txBody>
      </p:sp>
      <p:sp>
        <p:nvSpPr>
          <p:cNvPr id="22" name="Zástupný symbol pro číslo snímku 2"/>
          <p:cNvSpPr>
            <a:spLocks noGrp="1"/>
          </p:cNvSpPr>
          <p:nvPr>
            <p:ph type="sldNum" sz="quarter" idx="11"/>
          </p:nvPr>
        </p:nvSpPr>
        <p:spPr/>
        <p:txBody>
          <a:bodyPr/>
          <a:lstStyle>
            <a:lvl1pPr>
              <a:defRPr/>
            </a:lvl1pPr>
          </a:lstStyle>
          <a:p>
            <a:fld id="{84D5BD12-4644-46B3-8389-CB6330B082EA}" type="slidenum">
              <a:rPr lang="cs-CZ"/>
              <a:t>18</a:t>
            </a:fld>
            <a:endParaRPr lang="cs-CZ"/>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zápatí 1">
            <a:extLst>
              <a:ext uri="{FF2B5EF4-FFF2-40B4-BE49-F238E27FC236}">
                <a16:creationId xmlns:a16="http://schemas.microsoft.com/office/drawing/2014/main" id="{2E28E39A-62CB-6F75-C4CF-9373E29FB8BD}"/>
              </a:ext>
            </a:extLst>
          </p:cNvPr>
          <p:cNvSpPr>
            <a:spLocks noGrp="1"/>
          </p:cNvSpPr>
          <p:nvPr>
            <p:ph type="ftr" sz="quarter" idx="10"/>
          </p:nvPr>
        </p:nvSpPr>
        <p:spPr/>
        <p:txBody>
          <a:bodyPr/>
          <a:lstStyle/>
          <a:p>
            <a:r>
              <a:rPr lang="cs-CZ"/>
              <a:t>Zápatí prezentace</a:t>
            </a:r>
            <a:endParaRPr lang="cs-CZ" dirty="0"/>
          </a:p>
        </p:txBody>
      </p:sp>
      <p:sp>
        <p:nvSpPr>
          <p:cNvPr id="3" name="Zástupný symbol pro číslo snímku 2">
            <a:extLst>
              <a:ext uri="{FF2B5EF4-FFF2-40B4-BE49-F238E27FC236}">
                <a16:creationId xmlns:a16="http://schemas.microsoft.com/office/drawing/2014/main" id="{4EF3B69C-AB6A-BE5B-7BD4-CC8C98928997}"/>
              </a:ext>
            </a:extLst>
          </p:cNvPr>
          <p:cNvSpPr>
            <a:spLocks noGrp="1"/>
          </p:cNvSpPr>
          <p:nvPr>
            <p:ph type="sldNum" sz="quarter" idx="11"/>
          </p:nvPr>
        </p:nvSpPr>
        <p:spPr/>
        <p:txBody>
          <a:bodyPr/>
          <a:lstStyle/>
          <a:p>
            <a:fld id="{D6D6C118-631F-4A80-9886-907009361577}" type="slidenum">
              <a:rPr lang="cs-CZ" altLang="cs-CZ" smtClean="0"/>
              <a:pPr/>
              <a:t>19</a:t>
            </a:fld>
            <a:endParaRPr lang="cs-CZ" altLang="cs-CZ" dirty="0"/>
          </a:p>
        </p:txBody>
      </p:sp>
      <p:sp>
        <p:nvSpPr>
          <p:cNvPr id="5" name="Nadpis 4">
            <a:extLst>
              <a:ext uri="{FF2B5EF4-FFF2-40B4-BE49-F238E27FC236}">
                <a16:creationId xmlns:a16="http://schemas.microsoft.com/office/drawing/2014/main" id="{9FDB7D17-6E93-55C2-82D2-3F608A2EFAA6}"/>
              </a:ext>
            </a:extLst>
          </p:cNvPr>
          <p:cNvSpPr>
            <a:spLocks noGrp="1"/>
          </p:cNvSpPr>
          <p:nvPr>
            <p:ph type="title"/>
          </p:nvPr>
        </p:nvSpPr>
        <p:spPr/>
        <p:txBody>
          <a:bodyPr/>
          <a:lstStyle/>
          <a:p>
            <a:r>
              <a:rPr lang="cs-CZ" dirty="0"/>
              <a:t>Český pohled na věc</a:t>
            </a:r>
          </a:p>
        </p:txBody>
      </p:sp>
      <p:sp>
        <p:nvSpPr>
          <p:cNvPr id="6" name="Podnadpis 5">
            <a:extLst>
              <a:ext uri="{FF2B5EF4-FFF2-40B4-BE49-F238E27FC236}">
                <a16:creationId xmlns:a16="http://schemas.microsoft.com/office/drawing/2014/main" id="{31B09379-3D7E-ED4C-97D9-34CA6630BA5A}"/>
              </a:ext>
            </a:extLst>
          </p:cNvPr>
          <p:cNvSpPr>
            <a:spLocks noGrp="1"/>
          </p:cNvSpPr>
          <p:nvPr>
            <p:ph type="subTitle" idx="1"/>
          </p:nvPr>
        </p:nvSpPr>
        <p:spPr/>
        <p:txBody>
          <a:bodyPr/>
          <a:lstStyle/>
          <a:p>
            <a:endParaRPr lang="cs-CZ"/>
          </a:p>
        </p:txBody>
      </p:sp>
    </p:spTree>
    <p:extLst>
      <p:ext uri="{BB962C8B-B14F-4D97-AF65-F5344CB8AC3E}">
        <p14:creationId xmlns:p14="http://schemas.microsoft.com/office/powerpoint/2010/main" val="17843101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Česká úprava: zákon č. 375/2022 Sb.</a:t>
            </a:r>
          </a:p>
        </p:txBody>
      </p:sp>
      <p:sp>
        <p:nvSpPr>
          <p:cNvPr id="3" name="zakázáno"/>
          <p:cNvSpPr/>
          <p:nvPr/>
        </p:nvSpPr>
        <p:spPr>
          <a:xfrm>
            <a:off x="722376" y="1746627"/>
            <a:ext cx="5257190" cy="3409229"/>
          </a:xfrm>
          <a:prstGeom prst="roundRect">
            <a:avLst>
              <a:gd name="adj" fmla="val 2682"/>
            </a:avLst>
          </a:prstGeom>
          <a:solidFill>
            <a:schemeClr val="accent1">
              <a:lumMod val="10000"/>
              <a:lumOff val="90000"/>
            </a:schemeClr>
          </a:solidFill>
          <a:ln>
            <a:noFill/>
          </a:ln>
        </p:spPr>
        <p:txBody>
          <a:bodyPr rtlCol="0" anchor="ctr"/>
          <a:lstStyle/>
          <a:p>
            <a:pPr algn="ctr"/>
            <a:endParaRPr/>
          </a:p>
        </p:txBody>
      </p:sp>
      <p:sp>
        <p:nvSpPr>
          <p:cNvPr id="4" name="nezakázáno"/>
          <p:cNvSpPr/>
          <p:nvPr/>
        </p:nvSpPr>
        <p:spPr>
          <a:xfrm>
            <a:off x="6218529" y="1746627"/>
            <a:ext cx="5257190" cy="3409229"/>
          </a:xfrm>
          <a:prstGeom prst="roundRect">
            <a:avLst>
              <a:gd name="adj" fmla="val 2682"/>
            </a:avLst>
          </a:prstGeom>
          <a:solidFill>
            <a:schemeClr val="accent1">
              <a:lumMod val="10000"/>
              <a:lumOff val="90000"/>
            </a:schemeClr>
          </a:solidFill>
          <a:ln>
            <a:noFill/>
          </a:ln>
        </p:spPr>
        <p:txBody>
          <a:bodyPr rtlCol="0" anchor="ctr"/>
          <a:lstStyle/>
          <a:p>
            <a:pPr algn="ctr"/>
            <a:endParaRPr/>
          </a:p>
        </p:txBody>
      </p:sp>
      <p:sp>
        <p:nvSpPr>
          <p:cNvPr id="5" name="kruh ikony"/>
          <p:cNvSpPr/>
          <p:nvPr/>
        </p:nvSpPr>
        <p:spPr>
          <a:xfrm>
            <a:off x="982728" y="1911590"/>
            <a:ext cx="494888" cy="494888"/>
          </a:xfrm>
          <a:prstGeom prst="ellipse">
            <a:avLst/>
          </a:prstGeom>
          <a:solidFill>
            <a:schemeClr val="accent2"/>
          </a:solidFill>
          <a:ln>
            <a:noFill/>
          </a:ln>
        </p:spPr>
        <p:txBody>
          <a:bodyPr rtlCol="0" anchor="ctr"/>
          <a:lstStyle/>
          <a:p>
            <a:pPr algn="ctr"/>
            <a:endParaRPr/>
          </a:p>
        </p:txBody>
      </p:sp>
      <p:pic>
        <p:nvPicPr>
          <p:cNvPr id="6" name="ikona" descr="image.png"/>
          <p:cNvPicPr>
            <a:picLocks noChangeAspect="1"/>
          </p:cNvPicPr>
          <p:nvPr/>
        </p:nvPicPr>
        <p:blipFill>
          <a:blip r:embed="rId3"/>
          <a:stretch>
            <a:fillRect/>
          </a:stretch>
        </p:blipFill>
        <p:spPr>
          <a:xfrm>
            <a:off x="1111399" y="2040261"/>
            <a:ext cx="237546" cy="237546"/>
          </a:xfrm>
          <a:prstGeom prst="rect">
            <a:avLst/>
          </a:prstGeom>
        </p:spPr>
      </p:pic>
      <p:sp>
        <p:nvSpPr>
          <p:cNvPr id="7" name="kruh ikony"/>
          <p:cNvSpPr/>
          <p:nvPr/>
        </p:nvSpPr>
        <p:spPr>
          <a:xfrm>
            <a:off x="6478882" y="1911590"/>
            <a:ext cx="494888" cy="494888"/>
          </a:xfrm>
          <a:prstGeom prst="ellipse">
            <a:avLst/>
          </a:prstGeom>
          <a:solidFill>
            <a:schemeClr val="accent3"/>
          </a:solidFill>
          <a:ln>
            <a:noFill/>
          </a:ln>
        </p:spPr>
        <p:txBody>
          <a:bodyPr rtlCol="0" anchor="ctr"/>
          <a:lstStyle/>
          <a:p>
            <a:pPr algn="ctr"/>
            <a:endParaRPr/>
          </a:p>
        </p:txBody>
      </p:sp>
      <p:pic>
        <p:nvPicPr>
          <p:cNvPr id="8" name="ikona" descr="image.png"/>
          <p:cNvPicPr>
            <a:picLocks noChangeAspect="1"/>
          </p:cNvPicPr>
          <p:nvPr/>
        </p:nvPicPr>
        <p:blipFill>
          <a:blip r:embed="rId4"/>
          <a:stretch>
            <a:fillRect/>
          </a:stretch>
        </p:blipFill>
        <p:spPr>
          <a:xfrm>
            <a:off x="6607553" y="2040261"/>
            <a:ext cx="237546" cy="237546"/>
          </a:xfrm>
          <a:prstGeom prst="rect">
            <a:avLst/>
          </a:prstGeom>
        </p:spPr>
      </p:pic>
      <p:sp>
        <p:nvSpPr>
          <p:cNvPr id="9" name="TextBox 8"/>
          <p:cNvSpPr txBox="1"/>
          <p:nvPr/>
        </p:nvSpPr>
        <p:spPr>
          <a:xfrm>
            <a:off x="1678228" y="1933585"/>
            <a:ext cx="4062374" cy="439900"/>
          </a:xfrm>
          <a:prstGeom prst="rect">
            <a:avLst/>
          </a:prstGeom>
          <a:noFill/>
        </p:spPr>
        <p:txBody>
          <a:bodyPr wrap="square" lIns="0" tIns="0" rIns="0" bIns="0" anchor="ctr">
            <a:noAutofit/>
          </a:bodyPr>
          <a:lstStyle/>
          <a:p>
            <a:r>
              <a:rPr sz="2050" b="1">
                <a:solidFill>
                  <a:schemeClr val="tx2"/>
                </a:solidFill>
                <a:latin typeface="+mn-lt"/>
              </a:rPr>
              <a:t>Zakázáno</a:t>
            </a:r>
          </a:p>
        </p:txBody>
      </p:sp>
      <p:sp>
        <p:nvSpPr>
          <p:cNvPr id="10" name="TextBox 9"/>
          <p:cNvSpPr txBox="1"/>
          <p:nvPr/>
        </p:nvSpPr>
        <p:spPr>
          <a:xfrm>
            <a:off x="7174382" y="1933585"/>
            <a:ext cx="4062374" cy="439900"/>
          </a:xfrm>
          <a:prstGeom prst="rect">
            <a:avLst/>
          </a:prstGeom>
          <a:noFill/>
        </p:spPr>
        <p:txBody>
          <a:bodyPr wrap="square" lIns="0" tIns="0" rIns="0" bIns="0" anchor="ctr">
            <a:noAutofit/>
          </a:bodyPr>
          <a:lstStyle/>
          <a:p>
            <a:r>
              <a:rPr sz="2050" b="1">
                <a:solidFill>
                  <a:schemeClr val="tx2"/>
                </a:solidFill>
                <a:latin typeface="+mn-lt"/>
              </a:rPr>
              <a:t>Nezakázáno</a:t>
            </a:r>
          </a:p>
        </p:txBody>
      </p:sp>
      <p:sp>
        <p:nvSpPr>
          <p:cNvPr id="11" name="TextBox 10"/>
          <p:cNvSpPr txBox="1"/>
          <p:nvPr/>
        </p:nvSpPr>
        <p:spPr>
          <a:xfrm>
            <a:off x="961339" y="2571441"/>
            <a:ext cx="4779264" cy="2529428"/>
          </a:xfrm>
          <a:prstGeom prst="rect">
            <a:avLst/>
          </a:prstGeom>
          <a:noFill/>
        </p:spPr>
        <p:txBody>
          <a:bodyPr wrap="square" lIns="0" tIns="0" rIns="0" bIns="0" anchor="t">
            <a:noAutofit/>
          </a:bodyPr>
          <a:lstStyle/>
          <a:p>
            <a:pPr>
              <a:spcAft>
                <a:spcPts val="919"/>
              </a:spcAft>
            </a:pPr>
            <a:r>
              <a:rPr sz="1600" b="1">
                <a:solidFill>
                  <a:schemeClr val="tx1"/>
                </a:solidFill>
                <a:latin typeface="+mn-lt"/>
              </a:rPr>
              <a:t>§ 9 odst. 1: </a:t>
            </a:r>
            <a:r>
              <a:rPr sz="1600">
                <a:solidFill>
                  <a:schemeClr val="tx1"/>
                </a:solidFill>
                <a:latin typeface="+mn-lt"/>
              </a:rPr>
              <a:t>obnova na území ČR</a:t>
            </a:r>
          </a:p>
          <a:p>
            <a:pPr>
              <a:spcAft>
                <a:spcPts val="919"/>
              </a:spcAft>
            </a:pPr>
            <a:r>
              <a:rPr sz="1600" b="1">
                <a:solidFill>
                  <a:schemeClr val="tx1"/>
                </a:solidFill>
                <a:latin typeface="+mn-lt"/>
              </a:rPr>
              <a:t>§ 9 odst. 2: </a:t>
            </a:r>
            <a:r>
              <a:rPr sz="1600">
                <a:solidFill>
                  <a:schemeClr val="tx1"/>
                </a:solidFill>
                <a:latin typeface="+mn-lt"/>
              </a:rPr>
              <a:t>uvedení na trh, dodání i použití obnoveného prostředku, i když má CE z jiného státu</a:t>
            </a:r>
          </a:p>
          <a:p>
            <a:pPr>
              <a:spcAft>
                <a:spcPts val="919"/>
              </a:spcAft>
            </a:pPr>
            <a:r>
              <a:rPr sz="1600" b="1">
                <a:solidFill>
                  <a:schemeClr val="tx1"/>
                </a:solidFill>
                <a:latin typeface="+mn-lt"/>
              </a:rPr>
              <a:t>§ 54: </a:t>
            </a:r>
            <a:r>
              <a:rPr sz="1600">
                <a:solidFill>
                  <a:schemeClr val="tx1"/>
                </a:solidFill>
                <a:latin typeface="+mn-lt"/>
              </a:rPr>
              <a:t>přestupek, pokuta až 5 000 000 Kč</a:t>
            </a:r>
          </a:p>
        </p:txBody>
      </p:sp>
      <p:sp>
        <p:nvSpPr>
          <p:cNvPr id="12" name="TextBox 11"/>
          <p:cNvSpPr txBox="1"/>
          <p:nvPr/>
        </p:nvSpPr>
        <p:spPr>
          <a:xfrm>
            <a:off x="6457492" y="2571441"/>
            <a:ext cx="4779264" cy="2529428"/>
          </a:xfrm>
          <a:prstGeom prst="rect">
            <a:avLst/>
          </a:prstGeom>
          <a:noFill/>
        </p:spPr>
        <p:txBody>
          <a:bodyPr wrap="square" lIns="0" tIns="0" rIns="0" bIns="0" anchor="t">
            <a:noAutofit/>
          </a:bodyPr>
          <a:lstStyle/>
          <a:p>
            <a:pPr marL="246888" indent="-246888">
              <a:spcAft>
                <a:spcPts val="919"/>
              </a:spcAft>
              <a:buFont typeface="Arial"/>
              <a:buChar char="•"/>
            </a:pPr>
            <a:r>
              <a:rPr sz="1600">
                <a:solidFill>
                  <a:schemeClr val="tx1"/>
                </a:solidFill>
                <a:latin typeface="+mn-lt"/>
              </a:rPr>
              <a:t>Předání použitého prostředku do zahraničí k obnově</a:t>
            </a:r>
          </a:p>
          <a:p>
            <a:pPr marL="246888" indent="-246888">
              <a:spcAft>
                <a:spcPts val="919"/>
              </a:spcAft>
              <a:buFont typeface="Arial"/>
              <a:buChar char="•"/>
            </a:pPr>
            <a:r>
              <a:rPr sz="1600">
                <a:solidFill>
                  <a:schemeClr val="tx1"/>
                </a:solidFill>
                <a:latin typeface="+mn-lt"/>
              </a:rPr>
              <a:t>Obnova v Německu nebo jinde pro tamní nemocnice</a:t>
            </a:r>
          </a:p>
          <a:p>
            <a:pPr marL="246888" indent="-246888">
              <a:spcAft>
                <a:spcPts val="919"/>
              </a:spcAft>
              <a:buFont typeface="Arial"/>
              <a:buChar char="•"/>
            </a:pPr>
            <a:r>
              <a:rPr sz="1600">
                <a:solidFill>
                  <a:schemeClr val="tx1"/>
                </a:solidFill>
                <a:latin typeface="+mn-lt"/>
              </a:rPr>
              <a:t>Stát, který obnovu nepovoluje, nemá v čl. 17 odst. 9 oporu pro zákaz převozu</a:t>
            </a:r>
          </a:p>
        </p:txBody>
      </p:sp>
      <p:sp>
        <p:nvSpPr>
          <p:cNvPr id="13" name="TextBox 12"/>
          <p:cNvSpPr txBox="1"/>
          <p:nvPr/>
        </p:nvSpPr>
        <p:spPr>
          <a:xfrm>
            <a:off x="722376" y="5265831"/>
            <a:ext cx="10753344" cy="494888"/>
          </a:xfrm>
          <a:prstGeom prst="rect">
            <a:avLst/>
          </a:prstGeom>
          <a:noFill/>
        </p:spPr>
        <p:txBody>
          <a:bodyPr wrap="square" lIns="0" tIns="0" rIns="0" bIns="0" anchor="ctr">
            <a:noAutofit/>
          </a:bodyPr>
          <a:lstStyle/>
          <a:p>
            <a:pPr algn="ctr"/>
            <a:r>
              <a:rPr sz="2050" b="1" i="1">
                <a:solidFill>
                  <a:schemeClr val="accent2"/>
                </a:solidFill>
                <a:latin typeface="+mn-lt"/>
              </a:rPr>
              <a:t>Česko neobnovuje, nepoužívá, ale může dodávat surovinu.</a:t>
            </a:r>
          </a:p>
        </p:txBody>
      </p:sp>
      <p:sp>
        <p:nvSpPr>
          <p:cNvPr id="14" name="Zástupný symbol pro zápatí 1"/>
          <p:cNvSpPr>
            <a:spLocks noGrp="1"/>
          </p:cNvSpPr>
          <p:nvPr>
            <p:ph type="ftr" sz="quarter" idx="10"/>
          </p:nvPr>
        </p:nvSpPr>
        <p:spPr/>
        <p:txBody>
          <a:bodyPr/>
          <a:lstStyle>
            <a:lvl1pPr>
              <a:defRPr/>
            </a:lvl1pPr>
          </a:lstStyle>
          <a:p>
            <a:r>
              <a:rPr lang="cs-CZ"/>
              <a:t>Obnova prostředků pro jedno použití v EU</a:t>
            </a:r>
          </a:p>
        </p:txBody>
      </p:sp>
      <p:sp>
        <p:nvSpPr>
          <p:cNvPr id="15" name="Zástupný symbol pro číslo snímku 2"/>
          <p:cNvSpPr>
            <a:spLocks noGrp="1"/>
          </p:cNvSpPr>
          <p:nvPr>
            <p:ph type="sldNum" sz="quarter" idx="11"/>
          </p:nvPr>
        </p:nvSpPr>
        <p:spPr/>
        <p:txBody>
          <a:bodyPr/>
          <a:lstStyle>
            <a:lvl1pPr>
              <a:defRPr/>
            </a:lvl1pPr>
          </a:lstStyle>
          <a:p>
            <a:fld id="{58930FAC-2EC7-4844-AA52-A972E2575F98}" type="slidenum">
              <a:rPr lang="cs-CZ"/>
              <a:t>20</a:t>
            </a:fld>
            <a:endParaRPr lang="cs-CZ"/>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Obstojí český zákaz před právem EU?</a:t>
            </a:r>
          </a:p>
        </p:txBody>
      </p:sp>
      <p:sp>
        <p:nvSpPr>
          <p:cNvPr id="3" name="číslo"/>
          <p:cNvSpPr/>
          <p:nvPr/>
        </p:nvSpPr>
        <p:spPr>
          <a:xfrm>
            <a:off x="743765" y="1779620"/>
            <a:ext cx="494888" cy="494888"/>
          </a:xfrm>
          <a:prstGeom prst="ellipse">
            <a:avLst/>
          </a:prstGeom>
          <a:solidFill>
            <a:schemeClr val="tx2"/>
          </a:solidFill>
          <a:ln>
            <a:noFill/>
          </a:ln>
        </p:spPr>
        <p:txBody>
          <a:bodyPr rtlCol="0" anchor="ctr"/>
          <a:lstStyle/>
          <a:p>
            <a:pPr algn="ctr"/>
            <a:endParaRPr/>
          </a:p>
        </p:txBody>
      </p:sp>
      <p:sp>
        <p:nvSpPr>
          <p:cNvPr id="4" name="TextBox 3"/>
          <p:cNvSpPr txBox="1"/>
          <p:nvPr/>
        </p:nvSpPr>
        <p:spPr>
          <a:xfrm>
            <a:off x="743765" y="1779620"/>
            <a:ext cx="494888" cy="494888"/>
          </a:xfrm>
          <a:prstGeom prst="rect">
            <a:avLst/>
          </a:prstGeom>
          <a:noFill/>
        </p:spPr>
        <p:txBody>
          <a:bodyPr wrap="square" lIns="0" tIns="0" rIns="0" bIns="0" anchor="ctr">
            <a:noAutofit/>
          </a:bodyPr>
          <a:lstStyle/>
          <a:p>
            <a:pPr algn="ctr"/>
            <a:r>
              <a:rPr sz="1850" b="1">
                <a:solidFill>
                  <a:schemeClr val="bg1"/>
                </a:solidFill>
                <a:latin typeface="+mn-lt"/>
              </a:rPr>
              <a:t>1</a:t>
            </a:r>
          </a:p>
        </p:txBody>
      </p:sp>
      <p:sp>
        <p:nvSpPr>
          <p:cNvPr id="5" name="TextBox 4"/>
          <p:cNvSpPr txBox="1"/>
          <p:nvPr/>
        </p:nvSpPr>
        <p:spPr>
          <a:xfrm>
            <a:off x="1499006" y="1691640"/>
            <a:ext cx="5854598" cy="362917"/>
          </a:xfrm>
          <a:prstGeom prst="rect">
            <a:avLst/>
          </a:prstGeom>
          <a:noFill/>
        </p:spPr>
        <p:txBody>
          <a:bodyPr wrap="square" lIns="0" tIns="0" rIns="0" bIns="0" anchor="t">
            <a:noAutofit/>
          </a:bodyPr>
          <a:lstStyle/>
          <a:p>
            <a:r>
              <a:rPr sz="1700" b="1">
                <a:solidFill>
                  <a:schemeClr val="tx2"/>
                </a:solidFill>
                <a:latin typeface="+mn-lt"/>
              </a:rPr>
              <a:t>Omezení volného pohybu zboží</a:t>
            </a:r>
          </a:p>
        </p:txBody>
      </p:sp>
      <p:sp>
        <p:nvSpPr>
          <p:cNvPr id="6" name="TextBox 5"/>
          <p:cNvSpPr txBox="1"/>
          <p:nvPr/>
        </p:nvSpPr>
        <p:spPr>
          <a:xfrm>
            <a:off x="1499006" y="2065555"/>
            <a:ext cx="5854598" cy="549875"/>
          </a:xfrm>
          <a:prstGeom prst="rect">
            <a:avLst/>
          </a:prstGeom>
          <a:noFill/>
        </p:spPr>
        <p:txBody>
          <a:bodyPr wrap="square" lIns="0" tIns="0" rIns="0" bIns="0" anchor="t">
            <a:noAutofit/>
          </a:bodyPr>
          <a:lstStyle/>
          <a:p>
            <a:r>
              <a:rPr sz="1450">
                <a:solidFill>
                  <a:schemeClr val="tx1"/>
                </a:solidFill>
                <a:latin typeface="+mn-lt"/>
              </a:rPr>
              <a:t>Zákaz použití výrobku s CE z jiného státu je opatřením s rovnocenným účinkem (čl. 34 SFEU).</a:t>
            </a:r>
          </a:p>
        </p:txBody>
      </p:sp>
      <p:sp>
        <p:nvSpPr>
          <p:cNvPr id="7" name="číslo"/>
          <p:cNvSpPr/>
          <p:nvPr/>
        </p:nvSpPr>
        <p:spPr>
          <a:xfrm>
            <a:off x="743765" y="2725406"/>
            <a:ext cx="494888" cy="494888"/>
          </a:xfrm>
          <a:prstGeom prst="ellipse">
            <a:avLst/>
          </a:prstGeom>
          <a:solidFill>
            <a:schemeClr val="tx2"/>
          </a:solidFill>
          <a:ln>
            <a:noFill/>
          </a:ln>
        </p:spPr>
        <p:txBody>
          <a:bodyPr rtlCol="0" anchor="ctr"/>
          <a:lstStyle/>
          <a:p>
            <a:pPr algn="ctr"/>
            <a:endParaRPr/>
          </a:p>
        </p:txBody>
      </p:sp>
      <p:sp>
        <p:nvSpPr>
          <p:cNvPr id="8" name="TextBox 7"/>
          <p:cNvSpPr txBox="1"/>
          <p:nvPr/>
        </p:nvSpPr>
        <p:spPr>
          <a:xfrm>
            <a:off x="743765" y="2725406"/>
            <a:ext cx="494888" cy="494888"/>
          </a:xfrm>
          <a:prstGeom prst="rect">
            <a:avLst/>
          </a:prstGeom>
          <a:noFill/>
        </p:spPr>
        <p:txBody>
          <a:bodyPr wrap="square" lIns="0" tIns="0" rIns="0" bIns="0" anchor="ctr">
            <a:noAutofit/>
          </a:bodyPr>
          <a:lstStyle/>
          <a:p>
            <a:pPr algn="ctr"/>
            <a:r>
              <a:rPr sz="1850" b="1">
                <a:solidFill>
                  <a:schemeClr val="bg1"/>
                </a:solidFill>
                <a:latin typeface="+mn-lt"/>
              </a:rPr>
              <a:t>2</a:t>
            </a:r>
          </a:p>
        </p:txBody>
      </p:sp>
      <p:sp>
        <p:nvSpPr>
          <p:cNvPr id="9" name="TextBox 8"/>
          <p:cNvSpPr txBox="1"/>
          <p:nvPr/>
        </p:nvSpPr>
        <p:spPr>
          <a:xfrm>
            <a:off x="1499006" y="2637426"/>
            <a:ext cx="5854598" cy="362917"/>
          </a:xfrm>
          <a:prstGeom prst="rect">
            <a:avLst/>
          </a:prstGeom>
          <a:noFill/>
        </p:spPr>
        <p:txBody>
          <a:bodyPr wrap="square" lIns="0" tIns="0" rIns="0" bIns="0" anchor="t">
            <a:noAutofit/>
          </a:bodyPr>
          <a:lstStyle/>
          <a:p>
            <a:r>
              <a:rPr sz="1700" b="1">
                <a:solidFill>
                  <a:schemeClr val="tx2"/>
                </a:solidFill>
                <a:latin typeface="+mn-lt"/>
              </a:rPr>
              <a:t>Oblast není plně harmonizována</a:t>
            </a:r>
          </a:p>
        </p:txBody>
      </p:sp>
      <p:sp>
        <p:nvSpPr>
          <p:cNvPr id="10" name="TextBox 9"/>
          <p:cNvSpPr txBox="1"/>
          <p:nvPr/>
        </p:nvSpPr>
        <p:spPr>
          <a:xfrm>
            <a:off x="1499006" y="3011341"/>
            <a:ext cx="5854598" cy="549875"/>
          </a:xfrm>
          <a:prstGeom prst="rect">
            <a:avLst/>
          </a:prstGeom>
          <a:noFill/>
        </p:spPr>
        <p:txBody>
          <a:bodyPr wrap="square" lIns="0" tIns="0" rIns="0" bIns="0" anchor="t">
            <a:noAutofit/>
          </a:bodyPr>
          <a:lstStyle/>
          <a:p>
            <a:r>
              <a:rPr sz="1450">
                <a:solidFill>
                  <a:schemeClr val="tx1"/>
                </a:solidFill>
                <a:latin typeface="+mn-lt"/>
              </a:rPr>
              <a:t>Čl. 17 odst. 1 vyhrazuje rozhodnutí státům; obdobně C-547/14 Philip Morris.</a:t>
            </a:r>
          </a:p>
        </p:txBody>
      </p:sp>
      <p:sp>
        <p:nvSpPr>
          <p:cNvPr id="11" name="číslo"/>
          <p:cNvSpPr/>
          <p:nvPr/>
        </p:nvSpPr>
        <p:spPr>
          <a:xfrm>
            <a:off x="743765" y="3671192"/>
            <a:ext cx="494888" cy="494888"/>
          </a:xfrm>
          <a:prstGeom prst="ellipse">
            <a:avLst/>
          </a:prstGeom>
          <a:solidFill>
            <a:schemeClr val="tx2"/>
          </a:solidFill>
          <a:ln>
            <a:noFill/>
          </a:ln>
        </p:spPr>
        <p:txBody>
          <a:bodyPr rtlCol="0" anchor="ctr"/>
          <a:lstStyle/>
          <a:p>
            <a:pPr algn="ctr"/>
            <a:endParaRPr/>
          </a:p>
        </p:txBody>
      </p:sp>
      <p:sp>
        <p:nvSpPr>
          <p:cNvPr id="12" name="TextBox 11"/>
          <p:cNvSpPr txBox="1"/>
          <p:nvPr/>
        </p:nvSpPr>
        <p:spPr>
          <a:xfrm>
            <a:off x="743765" y="3671192"/>
            <a:ext cx="494888" cy="494888"/>
          </a:xfrm>
          <a:prstGeom prst="rect">
            <a:avLst/>
          </a:prstGeom>
          <a:noFill/>
        </p:spPr>
        <p:txBody>
          <a:bodyPr wrap="square" lIns="0" tIns="0" rIns="0" bIns="0" anchor="ctr">
            <a:noAutofit/>
          </a:bodyPr>
          <a:lstStyle/>
          <a:p>
            <a:pPr algn="ctr"/>
            <a:r>
              <a:rPr sz="1850" b="1">
                <a:solidFill>
                  <a:schemeClr val="bg1"/>
                </a:solidFill>
                <a:latin typeface="+mn-lt"/>
              </a:rPr>
              <a:t>3</a:t>
            </a:r>
          </a:p>
        </p:txBody>
      </p:sp>
      <p:sp>
        <p:nvSpPr>
          <p:cNvPr id="13" name="TextBox 12"/>
          <p:cNvSpPr txBox="1"/>
          <p:nvPr/>
        </p:nvSpPr>
        <p:spPr>
          <a:xfrm>
            <a:off x="1499006" y="3583212"/>
            <a:ext cx="5854598" cy="362917"/>
          </a:xfrm>
          <a:prstGeom prst="rect">
            <a:avLst/>
          </a:prstGeom>
          <a:noFill/>
        </p:spPr>
        <p:txBody>
          <a:bodyPr wrap="square" lIns="0" tIns="0" rIns="0" bIns="0" anchor="t">
            <a:noAutofit/>
          </a:bodyPr>
          <a:lstStyle/>
          <a:p>
            <a:r>
              <a:rPr sz="1700" b="1">
                <a:solidFill>
                  <a:schemeClr val="tx2"/>
                </a:solidFill>
                <a:latin typeface="+mn-lt"/>
              </a:rPr>
              <a:t>Ochrana zdraví (čl. 36 SFEU)</a:t>
            </a:r>
          </a:p>
        </p:txBody>
      </p:sp>
      <p:sp>
        <p:nvSpPr>
          <p:cNvPr id="14" name="TextBox 13"/>
          <p:cNvSpPr txBox="1"/>
          <p:nvPr/>
        </p:nvSpPr>
        <p:spPr>
          <a:xfrm>
            <a:off x="1499006" y="3957127"/>
            <a:ext cx="5854598" cy="549875"/>
          </a:xfrm>
          <a:prstGeom prst="rect">
            <a:avLst/>
          </a:prstGeom>
          <a:noFill/>
        </p:spPr>
        <p:txBody>
          <a:bodyPr wrap="square" lIns="0" tIns="0" rIns="0" bIns="0" anchor="t">
            <a:noAutofit/>
          </a:bodyPr>
          <a:lstStyle/>
          <a:p>
            <a:r>
              <a:rPr sz="1450">
                <a:solidFill>
                  <a:schemeClr val="tx1"/>
                </a:solidFill>
                <a:latin typeface="+mn-lt"/>
              </a:rPr>
              <a:t>Státy mají široký prostor (C-421/09 Humanplasma), musí však konkrétně posoudit riziko (C-192/01 Komise v. Dánsko).</a:t>
            </a:r>
          </a:p>
        </p:txBody>
      </p:sp>
      <p:sp>
        <p:nvSpPr>
          <p:cNvPr id="15" name="číslo"/>
          <p:cNvSpPr/>
          <p:nvPr/>
        </p:nvSpPr>
        <p:spPr>
          <a:xfrm>
            <a:off x="743765" y="4616978"/>
            <a:ext cx="494888" cy="494888"/>
          </a:xfrm>
          <a:prstGeom prst="ellipse">
            <a:avLst/>
          </a:prstGeom>
          <a:solidFill>
            <a:schemeClr val="tx2"/>
          </a:solidFill>
          <a:ln>
            <a:noFill/>
          </a:ln>
        </p:spPr>
        <p:txBody>
          <a:bodyPr rtlCol="0" anchor="ctr"/>
          <a:lstStyle/>
          <a:p>
            <a:pPr algn="ctr"/>
            <a:endParaRPr/>
          </a:p>
        </p:txBody>
      </p:sp>
      <p:sp>
        <p:nvSpPr>
          <p:cNvPr id="16" name="TextBox 15"/>
          <p:cNvSpPr txBox="1"/>
          <p:nvPr/>
        </p:nvSpPr>
        <p:spPr>
          <a:xfrm>
            <a:off x="743765" y="4616978"/>
            <a:ext cx="494888" cy="494888"/>
          </a:xfrm>
          <a:prstGeom prst="rect">
            <a:avLst/>
          </a:prstGeom>
          <a:noFill/>
        </p:spPr>
        <p:txBody>
          <a:bodyPr wrap="square" lIns="0" tIns="0" rIns="0" bIns="0" anchor="ctr">
            <a:noAutofit/>
          </a:bodyPr>
          <a:lstStyle/>
          <a:p>
            <a:pPr algn="ctr"/>
            <a:r>
              <a:rPr sz="1850" b="1">
                <a:solidFill>
                  <a:schemeClr val="bg1"/>
                </a:solidFill>
                <a:latin typeface="+mn-lt"/>
              </a:rPr>
              <a:t>4</a:t>
            </a:r>
          </a:p>
        </p:txBody>
      </p:sp>
      <p:sp>
        <p:nvSpPr>
          <p:cNvPr id="17" name="TextBox 16"/>
          <p:cNvSpPr txBox="1"/>
          <p:nvPr/>
        </p:nvSpPr>
        <p:spPr>
          <a:xfrm>
            <a:off x="1499006" y="4528998"/>
            <a:ext cx="5854598" cy="362917"/>
          </a:xfrm>
          <a:prstGeom prst="rect">
            <a:avLst/>
          </a:prstGeom>
          <a:noFill/>
        </p:spPr>
        <p:txBody>
          <a:bodyPr wrap="square" lIns="0" tIns="0" rIns="0" bIns="0" anchor="t">
            <a:noAutofit/>
          </a:bodyPr>
          <a:lstStyle/>
          <a:p>
            <a:r>
              <a:rPr sz="1700" b="1">
                <a:solidFill>
                  <a:schemeClr val="tx2"/>
                </a:solidFill>
                <a:latin typeface="+mn-lt"/>
              </a:rPr>
              <a:t>Přiměřenost</a:t>
            </a:r>
          </a:p>
        </p:txBody>
      </p:sp>
      <p:sp>
        <p:nvSpPr>
          <p:cNvPr id="18" name="TextBox 17"/>
          <p:cNvSpPr txBox="1"/>
          <p:nvPr/>
        </p:nvSpPr>
        <p:spPr>
          <a:xfrm>
            <a:off x="1499006" y="4902913"/>
            <a:ext cx="5854598" cy="549875"/>
          </a:xfrm>
          <a:prstGeom prst="rect">
            <a:avLst/>
          </a:prstGeom>
          <a:noFill/>
        </p:spPr>
        <p:txBody>
          <a:bodyPr wrap="square" lIns="0" tIns="0" rIns="0" bIns="0" anchor="t">
            <a:noAutofit/>
          </a:bodyPr>
          <a:lstStyle/>
          <a:p>
            <a:r>
              <a:rPr sz="1450">
                <a:solidFill>
                  <a:schemeClr val="tx1"/>
                </a:solidFill>
                <a:latin typeface="+mn-lt"/>
              </a:rPr>
              <a:t>Zákaz nerozlišuje třídy rizika ani certifikaci oznámeným subjektem; Francie ukazuje mírnější cestu.</a:t>
            </a:r>
          </a:p>
        </p:txBody>
      </p:sp>
      <p:sp>
        <p:nvSpPr>
          <p:cNvPr id="19" name="závěr"/>
          <p:cNvSpPr/>
          <p:nvPr/>
        </p:nvSpPr>
        <p:spPr>
          <a:xfrm>
            <a:off x="7712049" y="1691640"/>
            <a:ext cx="3763670" cy="3794142"/>
          </a:xfrm>
          <a:prstGeom prst="roundRect">
            <a:avLst>
              <a:gd name="adj" fmla="val 2429"/>
            </a:avLst>
          </a:prstGeom>
          <a:solidFill>
            <a:schemeClr val="tx2"/>
          </a:solidFill>
          <a:ln>
            <a:noFill/>
          </a:ln>
        </p:spPr>
        <p:txBody>
          <a:bodyPr rtlCol="0" anchor="ctr"/>
          <a:lstStyle/>
          <a:p>
            <a:pPr algn="ctr"/>
            <a:endParaRPr/>
          </a:p>
        </p:txBody>
      </p:sp>
      <p:sp>
        <p:nvSpPr>
          <p:cNvPr id="20" name="kruh ikony"/>
          <p:cNvSpPr/>
          <p:nvPr/>
        </p:nvSpPr>
        <p:spPr>
          <a:xfrm>
            <a:off x="7974778" y="1911590"/>
            <a:ext cx="549875" cy="549875"/>
          </a:xfrm>
          <a:prstGeom prst="ellipse">
            <a:avLst/>
          </a:prstGeom>
          <a:solidFill>
            <a:schemeClr val="accent2"/>
          </a:solidFill>
          <a:ln>
            <a:noFill/>
          </a:ln>
        </p:spPr>
        <p:txBody>
          <a:bodyPr rtlCol="0" anchor="ctr"/>
          <a:lstStyle/>
          <a:p>
            <a:pPr algn="ctr"/>
            <a:endParaRPr/>
          </a:p>
        </p:txBody>
      </p:sp>
      <p:pic>
        <p:nvPicPr>
          <p:cNvPr id="21" name="ikona" descr="image.png"/>
          <p:cNvPicPr>
            <a:picLocks noChangeAspect="1"/>
          </p:cNvPicPr>
          <p:nvPr/>
        </p:nvPicPr>
        <p:blipFill>
          <a:blip r:embed="rId3"/>
          <a:stretch>
            <a:fillRect/>
          </a:stretch>
        </p:blipFill>
        <p:spPr>
          <a:xfrm>
            <a:off x="8117746" y="2054557"/>
            <a:ext cx="263940" cy="263940"/>
          </a:xfrm>
          <a:prstGeom prst="rect">
            <a:avLst/>
          </a:prstGeom>
        </p:spPr>
      </p:pic>
      <p:sp>
        <p:nvSpPr>
          <p:cNvPr id="22" name="TextBox 21"/>
          <p:cNvSpPr txBox="1"/>
          <p:nvPr/>
        </p:nvSpPr>
        <p:spPr>
          <a:xfrm>
            <a:off x="8727643" y="1911590"/>
            <a:ext cx="2509113" cy="549875"/>
          </a:xfrm>
          <a:prstGeom prst="rect">
            <a:avLst/>
          </a:prstGeom>
          <a:noFill/>
        </p:spPr>
        <p:txBody>
          <a:bodyPr wrap="square" lIns="0" tIns="0" rIns="0" bIns="0" anchor="ctr">
            <a:noAutofit/>
          </a:bodyPr>
          <a:lstStyle/>
          <a:p>
            <a:r>
              <a:rPr sz="1850" b="1">
                <a:solidFill>
                  <a:schemeClr val="bg1"/>
                </a:solidFill>
                <a:latin typeface="+mn-lt"/>
              </a:rPr>
              <a:t>Můj závěr</a:t>
            </a:r>
          </a:p>
        </p:txBody>
      </p:sp>
      <p:sp>
        <p:nvSpPr>
          <p:cNvPr id="23" name="TextBox 22"/>
          <p:cNvSpPr txBox="1"/>
          <p:nvPr/>
        </p:nvSpPr>
        <p:spPr>
          <a:xfrm>
            <a:off x="7951012" y="2626428"/>
            <a:ext cx="3345484" cy="2749378"/>
          </a:xfrm>
          <a:prstGeom prst="rect">
            <a:avLst/>
          </a:prstGeom>
          <a:noFill/>
        </p:spPr>
        <p:txBody>
          <a:bodyPr wrap="square" lIns="0" tIns="0" rIns="0" bIns="0" anchor="t">
            <a:noAutofit/>
          </a:bodyPr>
          <a:lstStyle/>
          <a:p>
            <a:r>
              <a:rPr sz="1550">
                <a:solidFill>
                  <a:schemeClr val="bg1"/>
                </a:solidFill>
                <a:latin typeface="+mn-lt"/>
              </a:rPr>
              <a:t>Zákaz pravděpodobně obstojí, ale jen při velkorysém výkladu předběžné opatrnosti. Jeho opodstatnění slábne s každým rokem, kdy obnova podle specifikací jinde probíhá bez doložených škod.</a:t>
            </a:r>
          </a:p>
        </p:txBody>
      </p:sp>
      <p:sp>
        <p:nvSpPr>
          <p:cNvPr id="24" name="Zástupný symbol pro zápatí 1"/>
          <p:cNvSpPr>
            <a:spLocks noGrp="1"/>
          </p:cNvSpPr>
          <p:nvPr>
            <p:ph type="ftr" sz="quarter" idx="10"/>
          </p:nvPr>
        </p:nvSpPr>
        <p:spPr/>
        <p:txBody>
          <a:bodyPr/>
          <a:lstStyle>
            <a:lvl1pPr>
              <a:defRPr/>
            </a:lvl1pPr>
          </a:lstStyle>
          <a:p>
            <a:r>
              <a:rPr lang="cs-CZ"/>
              <a:t>Obnova prostředků pro jedno použití v EU</a:t>
            </a:r>
          </a:p>
        </p:txBody>
      </p:sp>
      <p:sp>
        <p:nvSpPr>
          <p:cNvPr id="25" name="Zástupný symbol pro číslo snímku 2"/>
          <p:cNvSpPr>
            <a:spLocks noGrp="1"/>
          </p:cNvSpPr>
          <p:nvPr>
            <p:ph type="sldNum" sz="quarter" idx="11"/>
          </p:nvPr>
        </p:nvSpPr>
        <p:spPr/>
        <p:txBody>
          <a:bodyPr/>
          <a:lstStyle>
            <a:lvl1pPr>
              <a:defRPr/>
            </a:lvl1pPr>
          </a:lstStyle>
          <a:p>
            <a:fld id="{B0D3778C-A2AB-41F1-88B6-4421CC53CCB2}" type="slidenum">
              <a:rPr lang="cs-CZ"/>
              <a:t>21</a:t>
            </a:fld>
            <a:endParaRPr lang="cs-CZ"/>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Česko: argumenty pro zákaz a realita praxe</a:t>
            </a:r>
          </a:p>
        </p:txBody>
      </p:sp>
      <p:sp>
        <p:nvSpPr>
          <p:cNvPr id="3" name="kontext 1"/>
          <p:cNvSpPr/>
          <p:nvPr/>
        </p:nvSpPr>
        <p:spPr>
          <a:xfrm>
            <a:off x="722376" y="1746627"/>
            <a:ext cx="5257190" cy="1704614"/>
          </a:xfrm>
          <a:prstGeom prst="roundRect">
            <a:avLst>
              <a:gd name="adj" fmla="val 5364"/>
            </a:avLst>
          </a:prstGeom>
          <a:solidFill>
            <a:schemeClr val="accent1">
              <a:lumMod val="10000"/>
              <a:lumOff val="90000"/>
            </a:schemeClr>
          </a:solidFill>
          <a:ln>
            <a:noFill/>
          </a:ln>
        </p:spPr>
        <p:txBody>
          <a:bodyPr rtlCol="0" anchor="ctr"/>
          <a:lstStyle/>
          <a:p>
            <a:pPr algn="ctr"/>
            <a:endParaRPr/>
          </a:p>
        </p:txBody>
      </p:sp>
      <p:sp>
        <p:nvSpPr>
          <p:cNvPr id="4" name="kruh ikony"/>
          <p:cNvSpPr/>
          <p:nvPr/>
        </p:nvSpPr>
        <p:spPr>
          <a:xfrm>
            <a:off x="1009001" y="1988572"/>
            <a:ext cx="549875" cy="549875"/>
          </a:xfrm>
          <a:prstGeom prst="ellipse">
            <a:avLst/>
          </a:prstGeom>
          <a:solidFill>
            <a:schemeClr val="tx2"/>
          </a:solidFill>
          <a:ln>
            <a:noFill/>
          </a:ln>
        </p:spPr>
        <p:txBody>
          <a:bodyPr rtlCol="0" anchor="ctr"/>
          <a:lstStyle/>
          <a:p>
            <a:pPr algn="ctr"/>
            <a:endParaRPr/>
          </a:p>
        </p:txBody>
      </p:sp>
      <p:pic>
        <p:nvPicPr>
          <p:cNvPr id="5" name="ikona" descr="image.png"/>
          <p:cNvPicPr>
            <a:picLocks noChangeAspect="1"/>
          </p:cNvPicPr>
          <p:nvPr/>
        </p:nvPicPr>
        <p:blipFill>
          <a:blip r:embed="rId3"/>
          <a:stretch>
            <a:fillRect/>
          </a:stretch>
        </p:blipFill>
        <p:spPr>
          <a:xfrm>
            <a:off x="1151969" y="2131540"/>
            <a:ext cx="263940" cy="263940"/>
          </a:xfrm>
          <a:prstGeom prst="rect">
            <a:avLst/>
          </a:prstGeom>
        </p:spPr>
      </p:pic>
      <p:sp>
        <p:nvSpPr>
          <p:cNvPr id="6" name="TextBox 5"/>
          <p:cNvSpPr txBox="1"/>
          <p:nvPr/>
        </p:nvSpPr>
        <p:spPr>
          <a:xfrm>
            <a:off x="1797710" y="1988572"/>
            <a:ext cx="3942892" cy="549875"/>
          </a:xfrm>
          <a:prstGeom prst="rect">
            <a:avLst/>
          </a:prstGeom>
          <a:noFill/>
        </p:spPr>
        <p:txBody>
          <a:bodyPr wrap="square" lIns="0" tIns="0" rIns="0" bIns="0" anchor="ctr">
            <a:noAutofit/>
          </a:bodyPr>
          <a:lstStyle/>
          <a:p>
            <a:r>
              <a:rPr sz="1700" b="1">
                <a:solidFill>
                  <a:schemeClr val="tx2"/>
                </a:solidFill>
                <a:latin typeface="+mn-lt"/>
              </a:rPr>
              <a:t>Argumenty pro zákaz</a:t>
            </a:r>
          </a:p>
        </p:txBody>
      </p:sp>
      <p:sp>
        <p:nvSpPr>
          <p:cNvPr id="7" name="TextBox 6"/>
          <p:cNvSpPr txBox="1"/>
          <p:nvPr/>
        </p:nvSpPr>
        <p:spPr>
          <a:xfrm>
            <a:off x="1797710" y="2571441"/>
            <a:ext cx="3942892" cy="824813"/>
          </a:xfrm>
          <a:prstGeom prst="rect">
            <a:avLst/>
          </a:prstGeom>
          <a:noFill/>
        </p:spPr>
        <p:txBody>
          <a:bodyPr wrap="square" lIns="0" tIns="0" rIns="0" bIns="0" anchor="t">
            <a:noAutofit/>
          </a:bodyPr>
          <a:lstStyle/>
          <a:p>
            <a:r>
              <a:rPr sz="1500">
                <a:solidFill>
                  <a:schemeClr val="tx1"/>
                </a:solidFill>
                <a:latin typeface="+mn-lt"/>
              </a:rPr>
              <a:t>Hlavní hygienik a SÚKL zákaz zdůvodňují rizikem infekce a selhání materiálu.</a:t>
            </a:r>
          </a:p>
        </p:txBody>
      </p:sp>
      <p:pic>
        <p:nvPicPr>
          <p:cNvPr id="10" name="ikona" descr="image.png"/>
          <p:cNvPicPr>
            <a:picLocks noChangeAspect="1"/>
          </p:cNvPicPr>
          <p:nvPr/>
        </p:nvPicPr>
        <p:blipFill>
          <a:blip r:embed="rId4"/>
          <a:stretch>
            <a:fillRect/>
          </a:stretch>
        </p:blipFill>
        <p:spPr>
          <a:xfrm>
            <a:off x="6648122" y="2131540"/>
            <a:ext cx="263940" cy="263940"/>
          </a:xfrm>
          <a:prstGeom prst="rect">
            <a:avLst/>
          </a:prstGeom>
        </p:spPr>
      </p:pic>
      <p:sp>
        <p:nvSpPr>
          <p:cNvPr id="13" name="kontext 3"/>
          <p:cNvSpPr/>
          <p:nvPr/>
        </p:nvSpPr>
        <p:spPr>
          <a:xfrm>
            <a:off x="722376" y="3671192"/>
            <a:ext cx="5257190" cy="1704614"/>
          </a:xfrm>
          <a:prstGeom prst="roundRect">
            <a:avLst>
              <a:gd name="adj" fmla="val 5364"/>
            </a:avLst>
          </a:prstGeom>
          <a:solidFill>
            <a:schemeClr val="accent1">
              <a:lumMod val="10000"/>
              <a:lumOff val="90000"/>
            </a:schemeClr>
          </a:solidFill>
          <a:ln>
            <a:noFill/>
          </a:ln>
        </p:spPr>
        <p:txBody>
          <a:bodyPr rtlCol="0" anchor="ctr"/>
          <a:lstStyle/>
          <a:p>
            <a:pPr algn="ctr"/>
            <a:endParaRPr/>
          </a:p>
        </p:txBody>
      </p:sp>
      <p:sp>
        <p:nvSpPr>
          <p:cNvPr id="14" name="kruh ikony"/>
          <p:cNvSpPr/>
          <p:nvPr/>
        </p:nvSpPr>
        <p:spPr>
          <a:xfrm>
            <a:off x="1009001" y="3913137"/>
            <a:ext cx="549875" cy="549875"/>
          </a:xfrm>
          <a:prstGeom prst="ellipse">
            <a:avLst/>
          </a:prstGeom>
          <a:solidFill>
            <a:schemeClr val="accent2"/>
          </a:solidFill>
          <a:ln>
            <a:noFill/>
          </a:ln>
        </p:spPr>
        <p:txBody>
          <a:bodyPr rtlCol="0" anchor="ctr"/>
          <a:lstStyle/>
          <a:p>
            <a:pPr algn="ctr"/>
            <a:endParaRPr/>
          </a:p>
        </p:txBody>
      </p:sp>
      <p:pic>
        <p:nvPicPr>
          <p:cNvPr id="15" name="ikona" descr="image.png"/>
          <p:cNvPicPr>
            <a:picLocks noChangeAspect="1"/>
          </p:cNvPicPr>
          <p:nvPr/>
        </p:nvPicPr>
        <p:blipFill>
          <a:blip r:embed="rId5"/>
          <a:stretch>
            <a:fillRect/>
          </a:stretch>
        </p:blipFill>
        <p:spPr>
          <a:xfrm>
            <a:off x="1151969" y="4056105"/>
            <a:ext cx="263940" cy="263940"/>
          </a:xfrm>
          <a:prstGeom prst="rect">
            <a:avLst/>
          </a:prstGeom>
        </p:spPr>
      </p:pic>
      <p:sp>
        <p:nvSpPr>
          <p:cNvPr id="16" name="TextBox 15"/>
          <p:cNvSpPr txBox="1"/>
          <p:nvPr/>
        </p:nvSpPr>
        <p:spPr>
          <a:xfrm>
            <a:off x="1797710" y="3913137"/>
            <a:ext cx="3942892" cy="549875"/>
          </a:xfrm>
          <a:prstGeom prst="rect">
            <a:avLst/>
          </a:prstGeom>
          <a:noFill/>
        </p:spPr>
        <p:txBody>
          <a:bodyPr wrap="square" lIns="0" tIns="0" rIns="0" bIns="0" anchor="ctr">
            <a:noAutofit/>
          </a:bodyPr>
          <a:lstStyle/>
          <a:p>
            <a:r>
              <a:rPr sz="1700" b="1">
                <a:solidFill>
                  <a:schemeClr val="tx2"/>
                </a:solidFill>
                <a:latin typeface="+mn-lt"/>
              </a:rPr>
              <a:t>Neoprávněné opakované použití</a:t>
            </a:r>
          </a:p>
        </p:txBody>
      </p:sp>
      <p:sp>
        <p:nvSpPr>
          <p:cNvPr id="17" name="TextBox 16"/>
          <p:cNvSpPr txBox="1"/>
          <p:nvPr/>
        </p:nvSpPr>
        <p:spPr>
          <a:xfrm>
            <a:off x="1797710" y="4496005"/>
            <a:ext cx="3942892" cy="824813"/>
          </a:xfrm>
          <a:prstGeom prst="rect">
            <a:avLst/>
          </a:prstGeom>
          <a:noFill/>
        </p:spPr>
        <p:txBody>
          <a:bodyPr wrap="square" lIns="0" tIns="0" rIns="0" bIns="0" anchor="t">
            <a:noAutofit/>
          </a:bodyPr>
          <a:lstStyle/>
          <a:p>
            <a:r>
              <a:rPr sz="1500" dirty="0">
                <a:solidFill>
                  <a:schemeClr val="tx1"/>
                </a:solidFill>
                <a:latin typeface="+mn-lt"/>
              </a:rPr>
              <a:t>V </a:t>
            </a:r>
            <a:r>
              <a:rPr sz="1500" dirty="0" err="1">
                <a:solidFill>
                  <a:schemeClr val="tx1"/>
                </a:solidFill>
                <a:latin typeface="+mn-lt"/>
              </a:rPr>
              <a:t>roce</a:t>
            </a:r>
            <a:r>
              <a:rPr sz="1500" dirty="0">
                <a:solidFill>
                  <a:schemeClr val="tx1"/>
                </a:solidFill>
                <a:latin typeface="+mn-lt"/>
              </a:rPr>
              <a:t> 2026 se v </a:t>
            </a:r>
            <a:r>
              <a:rPr sz="1500" dirty="0" err="1">
                <a:solidFill>
                  <a:schemeClr val="tx1"/>
                </a:solidFill>
                <a:latin typeface="+mn-lt"/>
              </a:rPr>
              <a:t>tisku</a:t>
            </a:r>
            <a:r>
              <a:rPr sz="1500" dirty="0">
                <a:solidFill>
                  <a:schemeClr val="tx1"/>
                </a:solidFill>
                <a:latin typeface="+mn-lt"/>
              </a:rPr>
              <a:t> </a:t>
            </a:r>
            <a:r>
              <a:rPr sz="1500" dirty="0" err="1">
                <a:solidFill>
                  <a:schemeClr val="tx1"/>
                </a:solidFill>
                <a:latin typeface="+mn-lt"/>
              </a:rPr>
              <a:t>objevily</a:t>
            </a:r>
            <a:r>
              <a:rPr sz="1500" dirty="0">
                <a:solidFill>
                  <a:schemeClr val="tx1"/>
                </a:solidFill>
                <a:latin typeface="+mn-lt"/>
              </a:rPr>
              <a:t> </a:t>
            </a:r>
            <a:r>
              <a:rPr sz="1500" dirty="0" err="1">
                <a:solidFill>
                  <a:schemeClr val="tx1"/>
                </a:solidFill>
                <a:latin typeface="+mn-lt"/>
              </a:rPr>
              <a:t>zprávy</a:t>
            </a:r>
            <a:r>
              <a:rPr sz="1500" dirty="0">
                <a:solidFill>
                  <a:schemeClr val="tx1"/>
                </a:solidFill>
                <a:latin typeface="+mn-lt"/>
              </a:rPr>
              <a:t> o </a:t>
            </a:r>
            <a:r>
              <a:rPr sz="1500" dirty="0" err="1">
                <a:solidFill>
                  <a:schemeClr val="tx1"/>
                </a:solidFill>
                <a:latin typeface="+mn-lt"/>
              </a:rPr>
              <a:t>opakovaném</a:t>
            </a:r>
            <a:r>
              <a:rPr sz="1500" dirty="0">
                <a:solidFill>
                  <a:schemeClr val="tx1"/>
                </a:solidFill>
                <a:latin typeface="+mn-lt"/>
              </a:rPr>
              <a:t> </a:t>
            </a:r>
            <a:r>
              <a:rPr sz="1500" dirty="0" err="1">
                <a:solidFill>
                  <a:schemeClr val="tx1"/>
                </a:solidFill>
                <a:latin typeface="+mn-lt"/>
              </a:rPr>
              <a:t>použití</a:t>
            </a:r>
            <a:r>
              <a:rPr sz="1500" dirty="0">
                <a:solidFill>
                  <a:schemeClr val="tx1"/>
                </a:solidFill>
                <a:latin typeface="+mn-lt"/>
              </a:rPr>
              <a:t> pod </a:t>
            </a:r>
            <a:r>
              <a:rPr sz="1500" dirty="0" err="1">
                <a:solidFill>
                  <a:schemeClr val="tx1"/>
                </a:solidFill>
                <a:latin typeface="+mn-lt"/>
              </a:rPr>
              <a:t>ekonomickým</a:t>
            </a:r>
            <a:r>
              <a:rPr sz="1500" dirty="0">
                <a:solidFill>
                  <a:schemeClr val="tx1"/>
                </a:solidFill>
                <a:latin typeface="+mn-lt"/>
              </a:rPr>
              <a:t> </a:t>
            </a:r>
            <a:r>
              <a:rPr sz="1500" dirty="0" err="1">
                <a:solidFill>
                  <a:schemeClr val="tx1"/>
                </a:solidFill>
                <a:latin typeface="+mn-lt"/>
              </a:rPr>
              <a:t>tlakem</a:t>
            </a:r>
            <a:r>
              <a:rPr sz="1500" dirty="0">
                <a:solidFill>
                  <a:schemeClr val="tx1"/>
                </a:solidFill>
                <a:latin typeface="+mn-lt"/>
              </a:rPr>
              <a:t> </a:t>
            </a:r>
            <a:r>
              <a:rPr sz="1500" dirty="0" err="1">
                <a:solidFill>
                  <a:schemeClr val="tx1"/>
                </a:solidFill>
                <a:latin typeface="+mn-lt"/>
              </a:rPr>
              <a:t>nemocnic</a:t>
            </a:r>
            <a:r>
              <a:rPr sz="1500" dirty="0">
                <a:solidFill>
                  <a:schemeClr val="tx1"/>
                </a:solidFill>
                <a:latin typeface="+mn-lt"/>
              </a:rPr>
              <a:t>.</a:t>
            </a:r>
          </a:p>
        </p:txBody>
      </p:sp>
      <p:sp>
        <p:nvSpPr>
          <p:cNvPr id="18" name="kontext 4"/>
          <p:cNvSpPr/>
          <p:nvPr/>
        </p:nvSpPr>
        <p:spPr>
          <a:xfrm>
            <a:off x="6218529" y="3671192"/>
            <a:ext cx="5257190" cy="1704614"/>
          </a:xfrm>
          <a:prstGeom prst="roundRect">
            <a:avLst>
              <a:gd name="adj" fmla="val 5364"/>
            </a:avLst>
          </a:prstGeom>
          <a:solidFill>
            <a:schemeClr val="accent1">
              <a:lumMod val="10000"/>
              <a:lumOff val="90000"/>
            </a:schemeClr>
          </a:solidFill>
          <a:ln>
            <a:noFill/>
          </a:ln>
        </p:spPr>
        <p:txBody>
          <a:bodyPr rtlCol="0" anchor="ctr"/>
          <a:lstStyle/>
          <a:p>
            <a:pPr algn="ctr"/>
            <a:endParaRPr dirty="0"/>
          </a:p>
        </p:txBody>
      </p:sp>
      <p:sp>
        <p:nvSpPr>
          <p:cNvPr id="19" name="kruh ikony"/>
          <p:cNvSpPr/>
          <p:nvPr/>
        </p:nvSpPr>
        <p:spPr>
          <a:xfrm>
            <a:off x="6505155" y="3913137"/>
            <a:ext cx="549875" cy="549875"/>
          </a:xfrm>
          <a:prstGeom prst="ellipse">
            <a:avLst/>
          </a:prstGeom>
          <a:solidFill>
            <a:schemeClr val="tx2"/>
          </a:solidFill>
          <a:ln>
            <a:noFill/>
          </a:ln>
        </p:spPr>
        <p:txBody>
          <a:bodyPr rtlCol="0" anchor="ctr"/>
          <a:lstStyle/>
          <a:p>
            <a:pPr algn="ctr"/>
            <a:endParaRPr/>
          </a:p>
        </p:txBody>
      </p:sp>
      <p:pic>
        <p:nvPicPr>
          <p:cNvPr id="20" name="ikona" descr="image.png"/>
          <p:cNvPicPr>
            <a:picLocks noChangeAspect="1"/>
          </p:cNvPicPr>
          <p:nvPr/>
        </p:nvPicPr>
        <p:blipFill>
          <a:blip r:embed="rId6"/>
          <a:stretch>
            <a:fillRect/>
          </a:stretch>
        </p:blipFill>
        <p:spPr>
          <a:xfrm>
            <a:off x="6648122" y="4056105"/>
            <a:ext cx="263940" cy="263940"/>
          </a:xfrm>
          <a:prstGeom prst="rect">
            <a:avLst/>
          </a:prstGeom>
        </p:spPr>
      </p:pic>
      <p:sp>
        <p:nvSpPr>
          <p:cNvPr id="21" name="TextBox 20"/>
          <p:cNvSpPr txBox="1"/>
          <p:nvPr/>
        </p:nvSpPr>
        <p:spPr>
          <a:xfrm>
            <a:off x="7293864" y="3913137"/>
            <a:ext cx="3942892" cy="549875"/>
          </a:xfrm>
          <a:prstGeom prst="rect">
            <a:avLst/>
          </a:prstGeom>
          <a:noFill/>
        </p:spPr>
        <p:txBody>
          <a:bodyPr wrap="square" lIns="0" tIns="0" rIns="0" bIns="0" anchor="ctr">
            <a:noAutofit/>
          </a:bodyPr>
          <a:lstStyle/>
          <a:p>
            <a:r>
              <a:rPr sz="1700" b="1" dirty="0" err="1">
                <a:solidFill>
                  <a:schemeClr val="tx2"/>
                </a:solidFill>
                <a:latin typeface="+mn-lt"/>
              </a:rPr>
              <a:t>Očekáv</a:t>
            </a:r>
            <a:r>
              <a:rPr lang="cs-CZ" sz="1700" b="1" dirty="0" err="1">
                <a:solidFill>
                  <a:schemeClr val="tx2"/>
                </a:solidFill>
                <a:latin typeface="+mn-lt"/>
              </a:rPr>
              <a:t>aná</a:t>
            </a:r>
            <a:r>
              <a:rPr lang="cs-CZ" sz="1700" b="1" dirty="0">
                <a:solidFill>
                  <a:schemeClr val="tx2"/>
                </a:solidFill>
                <a:latin typeface="+mn-lt"/>
              </a:rPr>
              <a:t> debata </a:t>
            </a:r>
            <a:r>
              <a:rPr sz="1700" b="1" dirty="0">
                <a:solidFill>
                  <a:schemeClr val="tx2"/>
                </a:solidFill>
                <a:latin typeface="+mn-lt"/>
              </a:rPr>
              <a:t>o </a:t>
            </a:r>
            <a:r>
              <a:rPr sz="1700" b="1" dirty="0" err="1">
                <a:solidFill>
                  <a:schemeClr val="tx2"/>
                </a:solidFill>
                <a:latin typeface="+mn-lt"/>
              </a:rPr>
              <a:t>návrh</a:t>
            </a:r>
            <a:r>
              <a:rPr lang="cs-CZ" sz="1700" b="1" dirty="0">
                <a:solidFill>
                  <a:schemeClr val="tx2"/>
                </a:solidFill>
                <a:latin typeface="+mn-lt"/>
              </a:rPr>
              <a:t>u</a:t>
            </a:r>
            <a:r>
              <a:rPr sz="1700" b="1" dirty="0">
                <a:solidFill>
                  <a:schemeClr val="tx2"/>
                </a:solidFill>
                <a:latin typeface="+mn-lt"/>
              </a:rPr>
              <a:t> </a:t>
            </a:r>
            <a:r>
              <a:rPr sz="1700" b="1" dirty="0" err="1">
                <a:solidFill>
                  <a:schemeClr val="tx2"/>
                </a:solidFill>
                <a:latin typeface="+mn-lt"/>
              </a:rPr>
              <a:t>Komise</a:t>
            </a:r>
            <a:endParaRPr sz="1700" b="1" dirty="0">
              <a:solidFill>
                <a:schemeClr val="tx2"/>
              </a:solidFill>
              <a:latin typeface="+mn-lt"/>
            </a:endParaRPr>
          </a:p>
        </p:txBody>
      </p:sp>
      <p:sp>
        <p:nvSpPr>
          <p:cNvPr id="22" name="TextBox 21"/>
          <p:cNvSpPr txBox="1"/>
          <p:nvPr/>
        </p:nvSpPr>
        <p:spPr>
          <a:xfrm>
            <a:off x="7293864" y="4496005"/>
            <a:ext cx="3942892" cy="824813"/>
          </a:xfrm>
          <a:prstGeom prst="rect">
            <a:avLst/>
          </a:prstGeom>
          <a:noFill/>
        </p:spPr>
        <p:txBody>
          <a:bodyPr wrap="square" lIns="0" tIns="0" rIns="0" bIns="0" anchor="t">
            <a:noAutofit/>
          </a:bodyPr>
          <a:lstStyle/>
          <a:p>
            <a:r>
              <a:rPr sz="1500">
                <a:solidFill>
                  <a:schemeClr val="tx1"/>
                </a:solidFill>
                <a:latin typeface="+mn-lt"/>
              </a:rPr>
              <a:t>Ztráta národní pravomoci zakázat obnovu bude podle českých komentátorů nejspornějším bodem reformy.</a:t>
            </a:r>
          </a:p>
        </p:txBody>
      </p:sp>
      <p:sp>
        <p:nvSpPr>
          <p:cNvPr id="23" name="TextBox 22"/>
          <p:cNvSpPr txBox="1"/>
          <p:nvPr/>
        </p:nvSpPr>
        <p:spPr>
          <a:xfrm>
            <a:off x="722376" y="5815707"/>
            <a:ext cx="10753344" cy="307930"/>
          </a:xfrm>
          <a:prstGeom prst="rect">
            <a:avLst/>
          </a:prstGeom>
          <a:noFill/>
        </p:spPr>
        <p:txBody>
          <a:bodyPr wrap="square" lIns="0" tIns="0" rIns="0" bIns="0" anchor="t">
            <a:noAutofit/>
          </a:bodyPr>
          <a:lstStyle/>
          <a:p>
            <a:r>
              <a:rPr sz="1150" i="1">
                <a:solidFill>
                  <a:srgbClr val="6E6E6E"/>
                </a:solidFill>
                <a:latin typeface="+mn-lt"/>
              </a:rPr>
              <a:t>Zdroje: Windisch a kol. (2024), kap. 3.5.2; Hrubá M., Porta Medica, duben 2026.</a:t>
            </a:r>
          </a:p>
        </p:txBody>
      </p:sp>
      <p:sp>
        <p:nvSpPr>
          <p:cNvPr id="24" name="Zástupný symbol pro zápatí 1"/>
          <p:cNvSpPr>
            <a:spLocks noGrp="1"/>
          </p:cNvSpPr>
          <p:nvPr>
            <p:ph type="ftr" sz="quarter" idx="10"/>
          </p:nvPr>
        </p:nvSpPr>
        <p:spPr/>
        <p:txBody>
          <a:bodyPr/>
          <a:lstStyle>
            <a:lvl1pPr>
              <a:defRPr/>
            </a:lvl1pPr>
          </a:lstStyle>
          <a:p>
            <a:r>
              <a:rPr lang="cs-CZ"/>
              <a:t>Obnova prostředků pro jedno použití v EU</a:t>
            </a:r>
          </a:p>
        </p:txBody>
      </p:sp>
      <p:sp>
        <p:nvSpPr>
          <p:cNvPr id="25" name="Zástupný symbol pro číslo snímku 2"/>
          <p:cNvSpPr>
            <a:spLocks noGrp="1"/>
          </p:cNvSpPr>
          <p:nvPr>
            <p:ph type="sldNum" sz="quarter" idx="11"/>
          </p:nvPr>
        </p:nvSpPr>
        <p:spPr/>
        <p:txBody>
          <a:bodyPr/>
          <a:lstStyle>
            <a:lvl1pPr>
              <a:defRPr/>
            </a:lvl1pPr>
          </a:lstStyle>
          <a:p>
            <a:fld id="{66B12EB8-2C35-44FA-85AB-2FF4993AF746}" type="slidenum">
              <a:rPr lang="cs-CZ"/>
              <a:t>22</a:t>
            </a:fld>
            <a:endParaRPr lang="cs-CZ"/>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Použitý prostředek: odpad, nebo zboží?</a:t>
            </a:r>
          </a:p>
        </p:txBody>
      </p:sp>
      <p:sp>
        <p:nvSpPr>
          <p:cNvPr id="3" name="výchozí stav"/>
          <p:cNvSpPr/>
          <p:nvPr/>
        </p:nvSpPr>
        <p:spPr>
          <a:xfrm>
            <a:off x="722376" y="2351490"/>
            <a:ext cx="2509113" cy="1759602"/>
          </a:xfrm>
          <a:prstGeom prst="roundRect">
            <a:avLst>
              <a:gd name="adj" fmla="val 5196"/>
            </a:avLst>
          </a:prstGeom>
          <a:solidFill>
            <a:schemeClr val="tx2"/>
          </a:solidFill>
          <a:ln>
            <a:noFill/>
          </a:ln>
        </p:spPr>
        <p:txBody>
          <a:bodyPr rtlCol="0" anchor="ctr"/>
          <a:lstStyle/>
          <a:p>
            <a:pPr algn="ctr"/>
            <a:endParaRPr/>
          </a:p>
        </p:txBody>
      </p:sp>
      <p:sp>
        <p:nvSpPr>
          <p:cNvPr id="4" name="TextBox 3"/>
          <p:cNvSpPr txBox="1"/>
          <p:nvPr/>
        </p:nvSpPr>
        <p:spPr>
          <a:xfrm>
            <a:off x="901598" y="2461465"/>
            <a:ext cx="2150668" cy="1539651"/>
          </a:xfrm>
          <a:prstGeom prst="rect">
            <a:avLst/>
          </a:prstGeom>
          <a:noFill/>
        </p:spPr>
        <p:txBody>
          <a:bodyPr wrap="square" lIns="0" tIns="0" rIns="0" bIns="0" anchor="ctr">
            <a:noAutofit/>
          </a:bodyPr>
          <a:lstStyle/>
          <a:p>
            <a:pPr algn="ctr"/>
            <a:r>
              <a:rPr sz="1850" b="1">
                <a:solidFill>
                  <a:schemeClr val="bg1"/>
                </a:solidFill>
                <a:latin typeface="+mn-lt"/>
              </a:rPr>
              <a:t>Použitý katetr v české nemocnici</a:t>
            </a:r>
          </a:p>
        </p:txBody>
      </p:sp>
      <p:pic>
        <p:nvPicPr>
          <p:cNvPr id="5" name="šipka A" descr="image.png"/>
          <p:cNvPicPr>
            <a:picLocks noChangeAspect="1"/>
          </p:cNvPicPr>
          <p:nvPr/>
        </p:nvPicPr>
        <p:blipFill>
          <a:blip r:embed="rId3"/>
          <a:stretch>
            <a:fillRect/>
          </a:stretch>
        </p:blipFill>
        <p:spPr>
          <a:xfrm>
            <a:off x="3424971" y="2186528"/>
            <a:ext cx="329925" cy="329925"/>
          </a:xfrm>
          <a:prstGeom prst="rect">
            <a:avLst/>
          </a:prstGeom>
        </p:spPr>
      </p:pic>
      <p:pic>
        <p:nvPicPr>
          <p:cNvPr id="6" name="šipka B" descr="image.png"/>
          <p:cNvPicPr>
            <a:picLocks noChangeAspect="1"/>
          </p:cNvPicPr>
          <p:nvPr/>
        </p:nvPicPr>
        <p:blipFill>
          <a:blip r:embed="rId3"/>
          <a:stretch>
            <a:fillRect/>
          </a:stretch>
        </p:blipFill>
        <p:spPr>
          <a:xfrm>
            <a:off x="3424971" y="3946130"/>
            <a:ext cx="329925" cy="329925"/>
          </a:xfrm>
          <a:prstGeom prst="rect">
            <a:avLst/>
          </a:prstGeom>
        </p:spPr>
      </p:pic>
      <p:sp>
        <p:nvSpPr>
          <p:cNvPr id="7" name="cesta odpad"/>
          <p:cNvSpPr/>
          <p:nvPr/>
        </p:nvSpPr>
        <p:spPr>
          <a:xfrm>
            <a:off x="3948379" y="1691640"/>
            <a:ext cx="7527340" cy="1594639"/>
          </a:xfrm>
          <a:prstGeom prst="roundRect">
            <a:avLst>
              <a:gd name="adj" fmla="val 5734"/>
            </a:avLst>
          </a:prstGeom>
          <a:solidFill>
            <a:schemeClr val="accent1">
              <a:lumMod val="10000"/>
              <a:lumOff val="90000"/>
            </a:schemeClr>
          </a:solidFill>
          <a:ln>
            <a:noFill/>
          </a:ln>
        </p:spPr>
        <p:txBody>
          <a:bodyPr rtlCol="0" anchor="ctr"/>
          <a:lstStyle/>
          <a:p>
            <a:pPr algn="ctr"/>
            <a:endParaRPr/>
          </a:p>
        </p:txBody>
      </p:sp>
      <p:sp>
        <p:nvSpPr>
          <p:cNvPr id="8" name="cesta zboží"/>
          <p:cNvSpPr/>
          <p:nvPr/>
        </p:nvSpPr>
        <p:spPr>
          <a:xfrm>
            <a:off x="3948379" y="3451242"/>
            <a:ext cx="7527340" cy="1594639"/>
          </a:xfrm>
          <a:prstGeom prst="roundRect">
            <a:avLst>
              <a:gd name="adj" fmla="val 5734"/>
            </a:avLst>
          </a:prstGeom>
          <a:solidFill>
            <a:schemeClr val="accent1">
              <a:lumMod val="10000"/>
              <a:lumOff val="90000"/>
            </a:schemeClr>
          </a:solidFill>
          <a:ln>
            <a:noFill/>
          </a:ln>
        </p:spPr>
        <p:txBody>
          <a:bodyPr rtlCol="0" anchor="ctr"/>
          <a:lstStyle/>
          <a:p>
            <a:pPr algn="ctr"/>
            <a:endParaRPr/>
          </a:p>
        </p:txBody>
      </p:sp>
      <p:sp>
        <p:nvSpPr>
          <p:cNvPr id="9" name="kruh ikony"/>
          <p:cNvSpPr/>
          <p:nvPr/>
        </p:nvSpPr>
        <p:spPr>
          <a:xfrm>
            <a:off x="4208731" y="1856602"/>
            <a:ext cx="494888" cy="494888"/>
          </a:xfrm>
          <a:prstGeom prst="ellipse">
            <a:avLst/>
          </a:prstGeom>
          <a:solidFill>
            <a:srgbClr val="3C3C3C"/>
          </a:solidFill>
          <a:ln>
            <a:noFill/>
          </a:ln>
        </p:spPr>
        <p:txBody>
          <a:bodyPr rtlCol="0" anchor="ctr"/>
          <a:lstStyle/>
          <a:p>
            <a:pPr algn="ctr"/>
            <a:endParaRPr/>
          </a:p>
        </p:txBody>
      </p:sp>
      <p:pic>
        <p:nvPicPr>
          <p:cNvPr id="10" name="ikona" descr="image.png"/>
          <p:cNvPicPr>
            <a:picLocks noChangeAspect="1"/>
          </p:cNvPicPr>
          <p:nvPr/>
        </p:nvPicPr>
        <p:blipFill>
          <a:blip r:embed="rId4"/>
          <a:stretch>
            <a:fillRect/>
          </a:stretch>
        </p:blipFill>
        <p:spPr>
          <a:xfrm>
            <a:off x="4337402" y="1985273"/>
            <a:ext cx="237546" cy="237546"/>
          </a:xfrm>
          <a:prstGeom prst="rect">
            <a:avLst/>
          </a:prstGeom>
        </p:spPr>
      </p:pic>
      <p:sp>
        <p:nvSpPr>
          <p:cNvPr id="11" name="kruh ikony"/>
          <p:cNvSpPr/>
          <p:nvPr/>
        </p:nvSpPr>
        <p:spPr>
          <a:xfrm>
            <a:off x="4208731" y="3616204"/>
            <a:ext cx="494888" cy="494888"/>
          </a:xfrm>
          <a:prstGeom prst="ellipse">
            <a:avLst/>
          </a:prstGeom>
          <a:solidFill>
            <a:schemeClr val="accent3"/>
          </a:solidFill>
          <a:ln>
            <a:noFill/>
          </a:ln>
        </p:spPr>
        <p:txBody>
          <a:bodyPr rtlCol="0" anchor="ctr"/>
          <a:lstStyle/>
          <a:p>
            <a:pPr algn="ctr"/>
            <a:endParaRPr/>
          </a:p>
        </p:txBody>
      </p:sp>
      <p:pic>
        <p:nvPicPr>
          <p:cNvPr id="12" name="ikona" descr="image.png"/>
          <p:cNvPicPr>
            <a:picLocks noChangeAspect="1"/>
          </p:cNvPicPr>
          <p:nvPr/>
        </p:nvPicPr>
        <p:blipFill>
          <a:blip r:embed="rId5"/>
          <a:stretch>
            <a:fillRect/>
          </a:stretch>
        </p:blipFill>
        <p:spPr>
          <a:xfrm>
            <a:off x="4337402" y="3744875"/>
            <a:ext cx="237546" cy="237546"/>
          </a:xfrm>
          <a:prstGeom prst="rect">
            <a:avLst/>
          </a:prstGeom>
        </p:spPr>
      </p:pic>
      <p:sp>
        <p:nvSpPr>
          <p:cNvPr id="13" name="TextBox 12"/>
          <p:cNvSpPr txBox="1"/>
          <p:nvPr/>
        </p:nvSpPr>
        <p:spPr>
          <a:xfrm>
            <a:off x="4904232" y="1856602"/>
            <a:ext cx="6332524" cy="461895"/>
          </a:xfrm>
          <a:prstGeom prst="rect">
            <a:avLst/>
          </a:prstGeom>
          <a:noFill/>
        </p:spPr>
        <p:txBody>
          <a:bodyPr wrap="square" lIns="0" tIns="0" rIns="0" bIns="0" anchor="ctr">
            <a:noAutofit/>
          </a:bodyPr>
          <a:lstStyle/>
          <a:p>
            <a:r>
              <a:rPr sz="1700" b="1">
                <a:solidFill>
                  <a:schemeClr val="tx2"/>
                </a:solidFill>
                <a:latin typeface="+mn-lt"/>
              </a:rPr>
              <a:t>A: Odpad (18 01 03*, nebezpečný)</a:t>
            </a:r>
          </a:p>
        </p:txBody>
      </p:sp>
      <p:sp>
        <p:nvSpPr>
          <p:cNvPr id="14" name="TextBox 13"/>
          <p:cNvSpPr txBox="1"/>
          <p:nvPr/>
        </p:nvSpPr>
        <p:spPr>
          <a:xfrm>
            <a:off x="4904232" y="2351490"/>
            <a:ext cx="6332524" cy="879801"/>
          </a:xfrm>
          <a:prstGeom prst="rect">
            <a:avLst/>
          </a:prstGeom>
          <a:noFill/>
        </p:spPr>
        <p:txBody>
          <a:bodyPr wrap="square" lIns="0" tIns="0" rIns="0" bIns="0" anchor="t">
            <a:noAutofit/>
          </a:bodyPr>
          <a:lstStyle/>
          <a:p>
            <a:r>
              <a:rPr sz="1500">
                <a:solidFill>
                  <a:schemeClr val="tx1"/>
                </a:solidFill>
                <a:latin typeface="+mn-lt"/>
              </a:rPr>
              <a:t>Přeprava do jiného státu po předchozím oznámení a souhlasu podle nařízení (EU) 2024/1157; obnova je „přípravou k opětovnému použití“ a prostředek přestává být odpadem.</a:t>
            </a:r>
          </a:p>
        </p:txBody>
      </p:sp>
      <p:sp>
        <p:nvSpPr>
          <p:cNvPr id="15" name="TextBox 14"/>
          <p:cNvSpPr txBox="1"/>
          <p:nvPr/>
        </p:nvSpPr>
        <p:spPr>
          <a:xfrm>
            <a:off x="4904232" y="3616204"/>
            <a:ext cx="6332524" cy="461895"/>
          </a:xfrm>
          <a:prstGeom prst="rect">
            <a:avLst/>
          </a:prstGeom>
          <a:noFill/>
        </p:spPr>
        <p:txBody>
          <a:bodyPr wrap="square" lIns="0" tIns="0" rIns="0" bIns="0" anchor="ctr">
            <a:noAutofit/>
          </a:bodyPr>
          <a:lstStyle/>
          <a:p>
            <a:r>
              <a:rPr sz="1700" b="1">
                <a:solidFill>
                  <a:schemeClr val="tx2"/>
                </a:solidFill>
                <a:latin typeface="+mn-lt"/>
              </a:rPr>
              <a:t>B: Prostředek předaný ke smluvní obnově</a:t>
            </a:r>
          </a:p>
        </p:txBody>
      </p:sp>
      <p:sp>
        <p:nvSpPr>
          <p:cNvPr id="16" name="TextBox 15"/>
          <p:cNvSpPr txBox="1"/>
          <p:nvPr/>
        </p:nvSpPr>
        <p:spPr>
          <a:xfrm>
            <a:off x="4904232" y="4111092"/>
            <a:ext cx="6332524" cy="879801"/>
          </a:xfrm>
          <a:prstGeom prst="rect">
            <a:avLst/>
          </a:prstGeom>
          <a:noFill/>
        </p:spPr>
        <p:txBody>
          <a:bodyPr wrap="square" lIns="0" tIns="0" rIns="0" bIns="0" anchor="t">
            <a:noAutofit/>
          </a:bodyPr>
          <a:lstStyle/>
          <a:p>
            <a:r>
              <a:rPr sz="1500">
                <a:solidFill>
                  <a:schemeClr val="tx1"/>
                </a:solidFill>
                <a:latin typeface="+mn-lt"/>
              </a:rPr>
              <a:t>Držitel se ho nezbavuje, ale předává k jistému dalšímu použití, takže nejde o odpad. Česká úprava na tuto situaci nedopadá.</a:t>
            </a:r>
          </a:p>
        </p:txBody>
      </p:sp>
      <p:sp>
        <p:nvSpPr>
          <p:cNvPr id="17" name="TextBox 16"/>
          <p:cNvSpPr txBox="1"/>
          <p:nvPr/>
        </p:nvSpPr>
        <p:spPr>
          <a:xfrm>
            <a:off x="722376" y="5210844"/>
            <a:ext cx="10753344" cy="494888"/>
          </a:xfrm>
          <a:prstGeom prst="rect">
            <a:avLst/>
          </a:prstGeom>
          <a:noFill/>
        </p:spPr>
        <p:txBody>
          <a:bodyPr wrap="square" lIns="0" tIns="0" rIns="0" bIns="0" anchor="ctr">
            <a:noAutofit/>
          </a:bodyPr>
          <a:lstStyle/>
          <a:p>
            <a:pPr algn="ctr"/>
            <a:r>
              <a:rPr sz="1950" b="1" i="1">
                <a:solidFill>
                  <a:schemeClr val="accent2"/>
                </a:solidFill>
                <a:latin typeface="+mn-lt"/>
              </a:rPr>
              <a:t>Obě cesty vedou ze strany práva ven. Hodnota prostředku se realizuje v cizině.</a:t>
            </a:r>
          </a:p>
        </p:txBody>
      </p:sp>
      <p:sp>
        <p:nvSpPr>
          <p:cNvPr id="18" name="Zástupný symbol pro zápatí 1"/>
          <p:cNvSpPr>
            <a:spLocks noGrp="1"/>
          </p:cNvSpPr>
          <p:nvPr>
            <p:ph type="ftr" sz="quarter" idx="10"/>
          </p:nvPr>
        </p:nvSpPr>
        <p:spPr/>
        <p:txBody>
          <a:bodyPr/>
          <a:lstStyle>
            <a:lvl1pPr>
              <a:defRPr/>
            </a:lvl1pPr>
          </a:lstStyle>
          <a:p>
            <a:r>
              <a:rPr lang="cs-CZ"/>
              <a:t>Obnova prostředků pro jedno použití v EU</a:t>
            </a:r>
          </a:p>
        </p:txBody>
      </p:sp>
      <p:sp>
        <p:nvSpPr>
          <p:cNvPr id="19" name="Zástupný symbol pro číslo snímku 2"/>
          <p:cNvSpPr>
            <a:spLocks noGrp="1"/>
          </p:cNvSpPr>
          <p:nvPr>
            <p:ph type="sldNum" sz="quarter" idx="11"/>
          </p:nvPr>
        </p:nvSpPr>
        <p:spPr/>
        <p:txBody>
          <a:bodyPr/>
          <a:lstStyle>
            <a:lvl1pPr>
              <a:defRPr/>
            </a:lvl1pPr>
          </a:lstStyle>
          <a:p>
            <a:fld id="{6AC27E52-90DE-433D-9358-D3473C81995B}" type="slidenum">
              <a:rPr lang="cs-CZ"/>
              <a:t>23</a:t>
            </a:fld>
            <a:endParaRPr lang="cs-CZ"/>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Kam může použitý prostředek odejít</a:t>
            </a:r>
          </a:p>
        </p:txBody>
      </p:sp>
      <p:sp>
        <p:nvSpPr>
          <p:cNvPr id="3" name="Česko"/>
          <p:cNvSpPr/>
          <p:nvPr/>
        </p:nvSpPr>
        <p:spPr>
          <a:xfrm>
            <a:off x="922662" y="2626428"/>
            <a:ext cx="1869577" cy="1869577"/>
          </a:xfrm>
          <a:prstGeom prst="ellipse">
            <a:avLst/>
          </a:prstGeom>
          <a:solidFill>
            <a:schemeClr val="accent2"/>
          </a:solidFill>
          <a:ln>
            <a:noFill/>
          </a:ln>
        </p:spPr>
        <p:txBody>
          <a:bodyPr rtlCol="0" anchor="ctr"/>
          <a:lstStyle/>
          <a:p>
            <a:pPr algn="ctr"/>
            <a:endParaRPr/>
          </a:p>
        </p:txBody>
      </p:sp>
      <p:sp>
        <p:nvSpPr>
          <p:cNvPr id="4" name="TextBox 3"/>
          <p:cNvSpPr txBox="1"/>
          <p:nvPr/>
        </p:nvSpPr>
        <p:spPr>
          <a:xfrm>
            <a:off x="922662" y="2626428"/>
            <a:ext cx="1869577" cy="1869577"/>
          </a:xfrm>
          <a:prstGeom prst="rect">
            <a:avLst/>
          </a:prstGeom>
          <a:noFill/>
        </p:spPr>
        <p:txBody>
          <a:bodyPr wrap="square" lIns="0" tIns="0" rIns="0" bIns="0" anchor="ctr">
            <a:noAutofit/>
          </a:bodyPr>
          <a:lstStyle/>
          <a:p>
            <a:pPr algn="ctr"/>
            <a:r>
              <a:rPr sz="2300" b="1">
                <a:solidFill>
                  <a:schemeClr val="bg1"/>
                </a:solidFill>
                <a:latin typeface="+mn-lt"/>
              </a:rPr>
              <a:t>Česko</a:t>
            </a:r>
          </a:p>
        </p:txBody>
      </p:sp>
      <p:sp>
        <p:nvSpPr>
          <p:cNvPr id="5" name="cíl Německo"/>
          <p:cNvSpPr/>
          <p:nvPr/>
        </p:nvSpPr>
        <p:spPr>
          <a:xfrm>
            <a:off x="3709416" y="1691640"/>
            <a:ext cx="3703929" cy="1209726"/>
          </a:xfrm>
          <a:prstGeom prst="roundRect">
            <a:avLst>
              <a:gd name="adj" fmla="val 7558"/>
            </a:avLst>
          </a:prstGeom>
          <a:solidFill>
            <a:schemeClr val="accent1">
              <a:lumMod val="10000"/>
              <a:lumOff val="90000"/>
            </a:schemeClr>
          </a:solidFill>
          <a:ln>
            <a:noFill/>
          </a:ln>
        </p:spPr>
        <p:txBody>
          <a:bodyPr rtlCol="0" anchor="ctr"/>
          <a:lstStyle/>
          <a:p>
            <a:pPr algn="ctr"/>
            <a:endParaRPr/>
          </a:p>
        </p:txBody>
      </p:sp>
      <p:sp>
        <p:nvSpPr>
          <p:cNvPr id="6" name="TextBox 5"/>
          <p:cNvSpPr txBox="1"/>
          <p:nvPr/>
        </p:nvSpPr>
        <p:spPr>
          <a:xfrm>
            <a:off x="3924482" y="1801615"/>
            <a:ext cx="3285744" cy="384912"/>
          </a:xfrm>
          <a:prstGeom prst="rect">
            <a:avLst/>
          </a:prstGeom>
          <a:noFill/>
        </p:spPr>
        <p:txBody>
          <a:bodyPr wrap="square" lIns="0" tIns="0" rIns="0" bIns="0" anchor="t">
            <a:noAutofit/>
          </a:bodyPr>
          <a:lstStyle/>
          <a:p>
            <a:r>
              <a:rPr sz="1700" b="1">
                <a:solidFill>
                  <a:schemeClr val="tx2"/>
                </a:solidFill>
                <a:latin typeface="+mn-lt"/>
              </a:rPr>
              <a:t>Německo</a:t>
            </a:r>
          </a:p>
        </p:txBody>
      </p:sp>
      <p:sp>
        <p:nvSpPr>
          <p:cNvPr id="7" name="TextBox 6"/>
          <p:cNvSpPr txBox="1"/>
          <p:nvPr/>
        </p:nvSpPr>
        <p:spPr>
          <a:xfrm>
            <a:off x="3924482" y="2208523"/>
            <a:ext cx="3285744" cy="659850"/>
          </a:xfrm>
          <a:prstGeom prst="rect">
            <a:avLst/>
          </a:prstGeom>
          <a:noFill/>
        </p:spPr>
        <p:txBody>
          <a:bodyPr wrap="square" lIns="0" tIns="0" rIns="0" bIns="0" anchor="t">
            <a:noAutofit/>
          </a:bodyPr>
          <a:lstStyle/>
          <a:p>
            <a:r>
              <a:rPr sz="1450">
                <a:solidFill>
                  <a:schemeClr val="tx1"/>
                </a:solidFill>
                <a:latin typeface="+mn-lt"/>
              </a:rPr>
              <a:t>Uzavřená smyčka i prodej s CE; nejdelší praxe v EU</a:t>
            </a:r>
          </a:p>
        </p:txBody>
      </p:sp>
      <p:sp>
        <p:nvSpPr>
          <p:cNvPr id="8" name="cíl Polsko"/>
          <p:cNvSpPr/>
          <p:nvPr/>
        </p:nvSpPr>
        <p:spPr>
          <a:xfrm>
            <a:off x="7652308" y="1691640"/>
            <a:ext cx="3703929" cy="1209726"/>
          </a:xfrm>
          <a:prstGeom prst="roundRect">
            <a:avLst>
              <a:gd name="adj" fmla="val 7558"/>
            </a:avLst>
          </a:prstGeom>
          <a:solidFill>
            <a:schemeClr val="accent1">
              <a:lumMod val="10000"/>
              <a:lumOff val="90000"/>
            </a:schemeClr>
          </a:solidFill>
          <a:ln>
            <a:noFill/>
          </a:ln>
        </p:spPr>
        <p:txBody>
          <a:bodyPr rtlCol="0" anchor="ctr"/>
          <a:lstStyle/>
          <a:p>
            <a:pPr algn="ctr"/>
            <a:endParaRPr/>
          </a:p>
        </p:txBody>
      </p:sp>
      <p:sp>
        <p:nvSpPr>
          <p:cNvPr id="9" name="TextBox 8"/>
          <p:cNvSpPr txBox="1"/>
          <p:nvPr/>
        </p:nvSpPr>
        <p:spPr>
          <a:xfrm>
            <a:off x="7867375" y="1801615"/>
            <a:ext cx="3285744" cy="384912"/>
          </a:xfrm>
          <a:prstGeom prst="rect">
            <a:avLst/>
          </a:prstGeom>
          <a:noFill/>
        </p:spPr>
        <p:txBody>
          <a:bodyPr wrap="square" lIns="0" tIns="0" rIns="0" bIns="0" anchor="t">
            <a:noAutofit/>
          </a:bodyPr>
          <a:lstStyle/>
          <a:p>
            <a:r>
              <a:rPr sz="1700" b="1">
                <a:solidFill>
                  <a:schemeClr val="tx2"/>
                </a:solidFill>
                <a:latin typeface="+mn-lt"/>
              </a:rPr>
              <a:t>Polsko</a:t>
            </a:r>
          </a:p>
        </p:txBody>
      </p:sp>
      <p:sp>
        <p:nvSpPr>
          <p:cNvPr id="10" name="TextBox 9"/>
          <p:cNvSpPr txBox="1"/>
          <p:nvPr/>
        </p:nvSpPr>
        <p:spPr>
          <a:xfrm>
            <a:off x="7867375" y="2208523"/>
            <a:ext cx="3285744" cy="659850"/>
          </a:xfrm>
          <a:prstGeom prst="rect">
            <a:avLst/>
          </a:prstGeom>
          <a:noFill/>
        </p:spPr>
        <p:txBody>
          <a:bodyPr wrap="square" lIns="0" tIns="0" rIns="0" bIns="0" anchor="t">
            <a:noAutofit/>
          </a:bodyPr>
          <a:lstStyle/>
          <a:p>
            <a:r>
              <a:rPr sz="1450">
                <a:solidFill>
                  <a:schemeClr val="tx1"/>
                </a:solidFill>
                <a:latin typeface="+mn-lt"/>
              </a:rPr>
              <a:t>Smí obnovovat pro cizinu, doma nesmí použít</a:t>
            </a:r>
          </a:p>
        </p:txBody>
      </p:sp>
      <p:sp>
        <p:nvSpPr>
          <p:cNvPr id="11" name="rámeček Spojené království"/>
          <p:cNvSpPr/>
          <p:nvPr/>
        </p:nvSpPr>
        <p:spPr>
          <a:xfrm>
            <a:off x="3709416" y="3066329"/>
            <a:ext cx="3703929" cy="1209726"/>
          </a:xfrm>
          <a:prstGeom prst="roundRect">
            <a:avLst>
              <a:gd name="adj" fmla="val 7558"/>
            </a:avLst>
          </a:prstGeom>
          <a:solidFill>
            <a:schemeClr val="bg1"/>
          </a:solidFill>
          <a:ln w="15875">
            <a:solidFill>
              <a:schemeClr val="accent3"/>
            </a:solidFill>
          </a:ln>
        </p:spPr>
        <p:txBody>
          <a:bodyPr rtlCol="0" anchor="ctr"/>
          <a:lstStyle/>
          <a:p>
            <a:pPr algn="ctr"/>
            <a:endParaRPr/>
          </a:p>
        </p:txBody>
      </p:sp>
      <p:sp>
        <p:nvSpPr>
          <p:cNvPr id="12" name="TextBox 11"/>
          <p:cNvSpPr txBox="1"/>
          <p:nvPr/>
        </p:nvSpPr>
        <p:spPr>
          <a:xfrm>
            <a:off x="3924482" y="3176304"/>
            <a:ext cx="3285744" cy="384912"/>
          </a:xfrm>
          <a:prstGeom prst="rect">
            <a:avLst/>
          </a:prstGeom>
          <a:noFill/>
        </p:spPr>
        <p:txBody>
          <a:bodyPr wrap="square" lIns="0" tIns="0" rIns="0" bIns="0" anchor="t">
            <a:noAutofit/>
          </a:bodyPr>
          <a:lstStyle/>
          <a:p>
            <a:r>
              <a:rPr sz="1700" b="1">
                <a:solidFill>
                  <a:schemeClr val="tx2"/>
                </a:solidFill>
                <a:latin typeface="+mn-lt"/>
              </a:rPr>
              <a:t>Spojené království</a:t>
            </a:r>
          </a:p>
        </p:txBody>
      </p:sp>
      <p:sp>
        <p:nvSpPr>
          <p:cNvPr id="13" name="TextBox 12"/>
          <p:cNvSpPr txBox="1"/>
          <p:nvPr/>
        </p:nvSpPr>
        <p:spPr>
          <a:xfrm>
            <a:off x="3924482" y="3583212"/>
            <a:ext cx="3285744" cy="659850"/>
          </a:xfrm>
          <a:prstGeom prst="rect">
            <a:avLst/>
          </a:prstGeom>
          <a:noFill/>
        </p:spPr>
        <p:txBody>
          <a:bodyPr wrap="square" lIns="0" tIns="0" rIns="0" bIns="0" anchor="t">
            <a:noAutofit/>
          </a:bodyPr>
          <a:lstStyle/>
          <a:p>
            <a:r>
              <a:rPr sz="1450">
                <a:solidFill>
                  <a:schemeClr val="tx1"/>
                </a:solidFill>
                <a:latin typeface="+mn-lt"/>
              </a:rPr>
              <a:t>Remanufacturing podle pokynů MHRA od roku 2016</a:t>
            </a:r>
          </a:p>
        </p:txBody>
      </p:sp>
      <p:sp>
        <p:nvSpPr>
          <p:cNvPr id="14" name="rámeček USA"/>
          <p:cNvSpPr/>
          <p:nvPr/>
        </p:nvSpPr>
        <p:spPr>
          <a:xfrm>
            <a:off x="7652308" y="3066329"/>
            <a:ext cx="3703929" cy="1209726"/>
          </a:xfrm>
          <a:prstGeom prst="roundRect">
            <a:avLst>
              <a:gd name="adj" fmla="val 7558"/>
            </a:avLst>
          </a:prstGeom>
          <a:solidFill>
            <a:schemeClr val="bg1"/>
          </a:solidFill>
          <a:ln w="15875">
            <a:solidFill>
              <a:schemeClr val="accent3"/>
            </a:solidFill>
          </a:ln>
        </p:spPr>
        <p:txBody>
          <a:bodyPr rtlCol="0" anchor="ctr"/>
          <a:lstStyle/>
          <a:p>
            <a:pPr algn="ctr"/>
            <a:endParaRPr/>
          </a:p>
        </p:txBody>
      </p:sp>
      <p:sp>
        <p:nvSpPr>
          <p:cNvPr id="15" name="TextBox 14"/>
          <p:cNvSpPr txBox="1"/>
          <p:nvPr/>
        </p:nvSpPr>
        <p:spPr>
          <a:xfrm>
            <a:off x="7867375" y="3176304"/>
            <a:ext cx="3285744" cy="384912"/>
          </a:xfrm>
          <a:prstGeom prst="rect">
            <a:avLst/>
          </a:prstGeom>
          <a:noFill/>
        </p:spPr>
        <p:txBody>
          <a:bodyPr wrap="square" lIns="0" tIns="0" rIns="0" bIns="0" anchor="t">
            <a:noAutofit/>
          </a:bodyPr>
          <a:lstStyle/>
          <a:p>
            <a:r>
              <a:rPr sz="1700" b="1">
                <a:solidFill>
                  <a:schemeClr val="tx2"/>
                </a:solidFill>
                <a:latin typeface="+mn-lt"/>
              </a:rPr>
              <a:t>USA</a:t>
            </a:r>
          </a:p>
        </p:txBody>
      </p:sp>
      <p:sp>
        <p:nvSpPr>
          <p:cNvPr id="16" name="TextBox 15"/>
          <p:cNvSpPr txBox="1"/>
          <p:nvPr/>
        </p:nvSpPr>
        <p:spPr>
          <a:xfrm>
            <a:off x="7867375" y="3583212"/>
            <a:ext cx="3285744" cy="659850"/>
          </a:xfrm>
          <a:prstGeom prst="rect">
            <a:avLst/>
          </a:prstGeom>
          <a:noFill/>
        </p:spPr>
        <p:txBody>
          <a:bodyPr wrap="square" lIns="0" tIns="0" rIns="0" bIns="0" anchor="t">
            <a:noAutofit/>
          </a:bodyPr>
          <a:lstStyle/>
          <a:p>
            <a:r>
              <a:rPr sz="1450">
                <a:solidFill>
                  <a:schemeClr val="tx1"/>
                </a:solidFill>
                <a:latin typeface="+mn-lt"/>
              </a:rPr>
              <a:t>FDA: zpracovatel je výrobce od roku 2000, zvláštní řízení od 2002</a:t>
            </a:r>
          </a:p>
        </p:txBody>
      </p:sp>
      <p:sp>
        <p:nvSpPr>
          <p:cNvPr id="17" name="rámeček Kanada"/>
          <p:cNvSpPr/>
          <p:nvPr/>
        </p:nvSpPr>
        <p:spPr>
          <a:xfrm>
            <a:off x="3709416" y="4441018"/>
            <a:ext cx="3703929" cy="1209726"/>
          </a:xfrm>
          <a:prstGeom prst="roundRect">
            <a:avLst>
              <a:gd name="adj" fmla="val 7558"/>
            </a:avLst>
          </a:prstGeom>
          <a:solidFill>
            <a:schemeClr val="bg1"/>
          </a:solidFill>
          <a:ln w="15875">
            <a:solidFill>
              <a:schemeClr val="accent3"/>
            </a:solidFill>
          </a:ln>
        </p:spPr>
        <p:txBody>
          <a:bodyPr rtlCol="0" anchor="ctr"/>
          <a:lstStyle/>
          <a:p>
            <a:pPr algn="ctr"/>
            <a:endParaRPr/>
          </a:p>
        </p:txBody>
      </p:sp>
      <p:sp>
        <p:nvSpPr>
          <p:cNvPr id="18" name="TextBox 17"/>
          <p:cNvSpPr txBox="1"/>
          <p:nvPr/>
        </p:nvSpPr>
        <p:spPr>
          <a:xfrm>
            <a:off x="3924482" y="4550993"/>
            <a:ext cx="3285744" cy="384912"/>
          </a:xfrm>
          <a:prstGeom prst="rect">
            <a:avLst/>
          </a:prstGeom>
          <a:noFill/>
        </p:spPr>
        <p:txBody>
          <a:bodyPr wrap="square" lIns="0" tIns="0" rIns="0" bIns="0" anchor="t">
            <a:noAutofit/>
          </a:bodyPr>
          <a:lstStyle/>
          <a:p>
            <a:r>
              <a:rPr sz="1700" b="1">
                <a:solidFill>
                  <a:schemeClr val="tx2"/>
                </a:solidFill>
                <a:latin typeface="+mn-lt"/>
              </a:rPr>
              <a:t>Kanada</a:t>
            </a:r>
          </a:p>
        </p:txBody>
      </p:sp>
      <p:sp>
        <p:nvSpPr>
          <p:cNvPr id="19" name="TextBox 18"/>
          <p:cNvSpPr txBox="1"/>
          <p:nvPr/>
        </p:nvSpPr>
        <p:spPr>
          <a:xfrm>
            <a:off x="3924482" y="4957901"/>
            <a:ext cx="3285744" cy="659850"/>
          </a:xfrm>
          <a:prstGeom prst="rect">
            <a:avLst/>
          </a:prstGeom>
          <a:noFill/>
        </p:spPr>
        <p:txBody>
          <a:bodyPr wrap="square" lIns="0" tIns="0" rIns="0" bIns="0" anchor="t">
            <a:noAutofit/>
          </a:bodyPr>
          <a:lstStyle/>
          <a:p>
            <a:r>
              <a:rPr sz="1450">
                <a:solidFill>
                  <a:schemeClr val="tx1"/>
                </a:solidFill>
                <a:latin typeface="+mn-lt"/>
              </a:rPr>
              <a:t>Health Canada: stejné požadavky jako na výrobce od roku 2016</a:t>
            </a:r>
          </a:p>
        </p:txBody>
      </p:sp>
      <p:sp>
        <p:nvSpPr>
          <p:cNvPr id="20" name="rámeček Turecko"/>
          <p:cNvSpPr/>
          <p:nvPr/>
        </p:nvSpPr>
        <p:spPr>
          <a:xfrm>
            <a:off x="7652308" y="4441018"/>
            <a:ext cx="3703929" cy="1209726"/>
          </a:xfrm>
          <a:prstGeom prst="roundRect">
            <a:avLst>
              <a:gd name="adj" fmla="val 7558"/>
            </a:avLst>
          </a:prstGeom>
          <a:solidFill>
            <a:schemeClr val="bg1"/>
          </a:solidFill>
          <a:ln w="15875">
            <a:solidFill>
              <a:schemeClr val="accent3"/>
            </a:solidFill>
          </a:ln>
        </p:spPr>
        <p:txBody>
          <a:bodyPr rtlCol="0" anchor="ctr"/>
          <a:lstStyle/>
          <a:p>
            <a:pPr algn="ctr"/>
            <a:endParaRPr/>
          </a:p>
        </p:txBody>
      </p:sp>
      <p:sp>
        <p:nvSpPr>
          <p:cNvPr id="21" name="TextBox 20"/>
          <p:cNvSpPr txBox="1"/>
          <p:nvPr/>
        </p:nvSpPr>
        <p:spPr>
          <a:xfrm>
            <a:off x="7867375" y="4550993"/>
            <a:ext cx="3285744" cy="384912"/>
          </a:xfrm>
          <a:prstGeom prst="rect">
            <a:avLst/>
          </a:prstGeom>
          <a:noFill/>
        </p:spPr>
        <p:txBody>
          <a:bodyPr wrap="square" lIns="0" tIns="0" rIns="0" bIns="0" anchor="t">
            <a:noAutofit/>
          </a:bodyPr>
          <a:lstStyle/>
          <a:p>
            <a:r>
              <a:rPr sz="1700" b="1">
                <a:solidFill>
                  <a:schemeClr val="tx2"/>
                </a:solidFill>
                <a:latin typeface="+mn-lt"/>
              </a:rPr>
              <a:t>Turecko</a:t>
            </a:r>
          </a:p>
        </p:txBody>
      </p:sp>
      <p:sp>
        <p:nvSpPr>
          <p:cNvPr id="22" name="TextBox 21"/>
          <p:cNvSpPr txBox="1"/>
          <p:nvPr/>
        </p:nvSpPr>
        <p:spPr>
          <a:xfrm>
            <a:off x="7867375" y="4957901"/>
            <a:ext cx="3285744" cy="659850"/>
          </a:xfrm>
          <a:prstGeom prst="rect">
            <a:avLst/>
          </a:prstGeom>
          <a:noFill/>
        </p:spPr>
        <p:txBody>
          <a:bodyPr wrap="square" lIns="0" tIns="0" rIns="0" bIns="0" anchor="t">
            <a:noAutofit/>
          </a:bodyPr>
          <a:lstStyle/>
          <a:p>
            <a:r>
              <a:rPr sz="1450">
                <a:solidFill>
                  <a:schemeClr val="tx1"/>
                </a:solidFill>
                <a:latin typeface="+mn-lt"/>
              </a:rPr>
              <a:t>Převzalo MDR, ale bez národního zákazu z čl. 17 odst. 1</a:t>
            </a:r>
          </a:p>
        </p:txBody>
      </p:sp>
      <p:sp>
        <p:nvSpPr>
          <p:cNvPr id="23" name="TextBox 22"/>
          <p:cNvSpPr txBox="1"/>
          <p:nvPr/>
        </p:nvSpPr>
        <p:spPr>
          <a:xfrm>
            <a:off x="722376" y="4825931"/>
            <a:ext cx="2748076" cy="549875"/>
          </a:xfrm>
          <a:prstGeom prst="rect">
            <a:avLst/>
          </a:prstGeom>
          <a:noFill/>
        </p:spPr>
        <p:txBody>
          <a:bodyPr wrap="square" lIns="0" tIns="0" rIns="0" bIns="0" anchor="t">
            <a:noAutofit/>
          </a:bodyPr>
          <a:lstStyle/>
          <a:p>
            <a:pPr algn="ctr"/>
            <a:r>
              <a:rPr sz="1250">
                <a:solidFill>
                  <a:srgbClr val="3C3C3C"/>
                </a:solidFill>
                <a:latin typeface="+mn-lt"/>
              </a:rPr>
              <a:t>Výplň: EU   |   Rámeček: třetí země</a:t>
            </a:r>
          </a:p>
        </p:txBody>
      </p:sp>
      <p:sp>
        <p:nvSpPr>
          <p:cNvPr id="24" name="TextBox 23"/>
          <p:cNvSpPr txBox="1"/>
          <p:nvPr/>
        </p:nvSpPr>
        <p:spPr>
          <a:xfrm>
            <a:off x="722376" y="5815707"/>
            <a:ext cx="10753344" cy="307930"/>
          </a:xfrm>
          <a:prstGeom prst="rect">
            <a:avLst/>
          </a:prstGeom>
          <a:noFill/>
        </p:spPr>
        <p:txBody>
          <a:bodyPr wrap="square" lIns="0" tIns="0" rIns="0" bIns="0" anchor="t">
            <a:noAutofit/>
          </a:bodyPr>
          <a:lstStyle/>
          <a:p>
            <a:r>
              <a:rPr sz="1150" i="1">
                <a:solidFill>
                  <a:srgbClr val="6E6E6E"/>
                </a:solidFill>
                <a:latin typeface="+mn-lt"/>
              </a:rPr>
              <a:t>Do EU se smí vrátit jen prostředek původně uvedený na trh EU (čl. 17 odst. 6), s posouzením shody v EU a s povolením cílového státu.</a:t>
            </a:r>
          </a:p>
        </p:txBody>
      </p:sp>
      <p:sp>
        <p:nvSpPr>
          <p:cNvPr id="25" name="Zástupný symbol pro zápatí 1"/>
          <p:cNvSpPr>
            <a:spLocks noGrp="1"/>
          </p:cNvSpPr>
          <p:nvPr>
            <p:ph type="ftr" sz="quarter" idx="10"/>
          </p:nvPr>
        </p:nvSpPr>
        <p:spPr/>
        <p:txBody>
          <a:bodyPr/>
          <a:lstStyle>
            <a:lvl1pPr>
              <a:defRPr/>
            </a:lvl1pPr>
          </a:lstStyle>
          <a:p>
            <a:r>
              <a:rPr lang="cs-CZ"/>
              <a:t>Obnova prostředků pro jedno použití v EU</a:t>
            </a:r>
          </a:p>
        </p:txBody>
      </p:sp>
      <p:sp>
        <p:nvSpPr>
          <p:cNvPr id="26" name="Zástupný symbol pro číslo snímku 2"/>
          <p:cNvSpPr>
            <a:spLocks noGrp="1"/>
          </p:cNvSpPr>
          <p:nvPr>
            <p:ph type="sldNum" sz="quarter" idx="11"/>
          </p:nvPr>
        </p:nvSpPr>
        <p:spPr/>
        <p:txBody>
          <a:bodyPr/>
          <a:lstStyle>
            <a:lvl1pPr>
              <a:defRPr/>
            </a:lvl1pPr>
          </a:lstStyle>
          <a:p>
            <a:fld id="{3458BD82-E810-491B-A552-1365358DF13E}" type="slidenum">
              <a:rPr lang="cs-CZ"/>
              <a:t>24</a:t>
            </a:fld>
            <a:endParaRPr lang="cs-CZ"/>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zápatí 1">
            <a:extLst>
              <a:ext uri="{FF2B5EF4-FFF2-40B4-BE49-F238E27FC236}">
                <a16:creationId xmlns:a16="http://schemas.microsoft.com/office/drawing/2014/main" id="{C0764192-C7AA-0B6B-9B50-9B63691D18BE}"/>
              </a:ext>
            </a:extLst>
          </p:cNvPr>
          <p:cNvSpPr>
            <a:spLocks noGrp="1"/>
          </p:cNvSpPr>
          <p:nvPr>
            <p:ph type="ftr" sz="quarter" idx="10"/>
          </p:nvPr>
        </p:nvSpPr>
        <p:spPr/>
        <p:txBody>
          <a:bodyPr/>
          <a:lstStyle/>
          <a:p>
            <a:r>
              <a:rPr lang="cs-CZ"/>
              <a:t>Zápatí prezentace</a:t>
            </a:r>
            <a:endParaRPr lang="cs-CZ" dirty="0"/>
          </a:p>
        </p:txBody>
      </p:sp>
      <p:sp>
        <p:nvSpPr>
          <p:cNvPr id="3" name="Zástupný symbol pro číslo snímku 2">
            <a:extLst>
              <a:ext uri="{FF2B5EF4-FFF2-40B4-BE49-F238E27FC236}">
                <a16:creationId xmlns:a16="http://schemas.microsoft.com/office/drawing/2014/main" id="{A3F2D8E1-B2E0-A1AB-18D3-EF68CBC680C3}"/>
              </a:ext>
            </a:extLst>
          </p:cNvPr>
          <p:cNvSpPr>
            <a:spLocks noGrp="1"/>
          </p:cNvSpPr>
          <p:nvPr>
            <p:ph type="sldNum" sz="quarter" idx="11"/>
          </p:nvPr>
        </p:nvSpPr>
        <p:spPr/>
        <p:txBody>
          <a:bodyPr/>
          <a:lstStyle/>
          <a:p>
            <a:fld id="{0DE708CC-0C3F-4567-9698-B54C0F35BD31}" type="slidenum">
              <a:rPr lang="cs-CZ" altLang="cs-CZ" smtClean="0"/>
              <a:pPr/>
              <a:t>25</a:t>
            </a:fld>
            <a:endParaRPr lang="cs-CZ" altLang="cs-CZ" dirty="0"/>
          </a:p>
        </p:txBody>
      </p:sp>
      <p:sp>
        <p:nvSpPr>
          <p:cNvPr id="4" name="Nadpis 3">
            <a:extLst>
              <a:ext uri="{FF2B5EF4-FFF2-40B4-BE49-F238E27FC236}">
                <a16:creationId xmlns:a16="http://schemas.microsoft.com/office/drawing/2014/main" id="{F5C08A2B-4D94-6BDC-9E52-9C61C91501B3}"/>
              </a:ext>
            </a:extLst>
          </p:cNvPr>
          <p:cNvSpPr>
            <a:spLocks noGrp="1"/>
          </p:cNvSpPr>
          <p:nvPr>
            <p:ph type="title"/>
          </p:nvPr>
        </p:nvSpPr>
        <p:spPr/>
        <p:txBody>
          <a:bodyPr/>
          <a:lstStyle/>
          <a:p>
            <a:r>
              <a:rPr lang="cs-CZ" dirty="0"/>
              <a:t>Pohled do </a:t>
            </a:r>
            <a:r>
              <a:rPr lang="cs-CZ" dirty="0" err="1"/>
              <a:t>budoucnosi</a:t>
            </a:r>
            <a:endParaRPr lang="cs-CZ" dirty="0"/>
          </a:p>
        </p:txBody>
      </p:sp>
      <p:sp>
        <p:nvSpPr>
          <p:cNvPr id="5" name="Podnadpis 4">
            <a:extLst>
              <a:ext uri="{FF2B5EF4-FFF2-40B4-BE49-F238E27FC236}">
                <a16:creationId xmlns:a16="http://schemas.microsoft.com/office/drawing/2014/main" id="{FB558B6B-3750-5BB6-80B5-A4680EC45EEF}"/>
              </a:ext>
            </a:extLst>
          </p:cNvPr>
          <p:cNvSpPr>
            <a:spLocks noGrp="1"/>
          </p:cNvSpPr>
          <p:nvPr>
            <p:ph type="subTitle" idx="1"/>
          </p:nvPr>
        </p:nvSpPr>
        <p:spPr/>
        <p:txBody>
          <a:bodyPr/>
          <a:lstStyle/>
          <a:p>
            <a:endParaRPr lang="cs-CZ"/>
          </a:p>
        </p:txBody>
      </p:sp>
    </p:spTree>
    <p:extLst>
      <p:ext uri="{BB962C8B-B14F-4D97-AF65-F5344CB8AC3E}">
        <p14:creationId xmlns:p14="http://schemas.microsoft.com/office/powerpoint/2010/main" val="30089350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Návrh Komise jednoduše: logika se obrací</a:t>
            </a:r>
          </a:p>
        </p:txBody>
      </p:sp>
      <p:graphicFrame>
        <p:nvGraphicFramePr>
          <p:cNvPr id="3" name="srovnání dnes a návrh"/>
          <p:cNvGraphicFramePr>
            <a:graphicFrameLocks noGrp="1"/>
          </p:cNvGraphicFramePr>
          <p:nvPr/>
        </p:nvGraphicFramePr>
        <p:xfrm>
          <a:off x="722376" y="1691640"/>
          <a:ext cx="10753343" cy="3286482"/>
        </p:xfrm>
        <a:graphic>
          <a:graphicData uri="http://schemas.openxmlformats.org/drawingml/2006/table">
            <a:tbl>
              <a:tblPr>
                <a:tableStyleId>{5C22544A-7EE6-4342-B048-85BDC9FD1C3A}</a:tableStyleId>
              </a:tblPr>
              <a:tblGrid>
                <a:gridCol w="2389632">
                  <a:extLst>
                    <a:ext uri="{9D8B030D-6E8A-4147-A177-3AD203B41FA5}">
                      <a16:colId xmlns:a16="http://schemas.microsoft.com/office/drawing/2014/main" val="20000"/>
                    </a:ext>
                  </a:extLst>
                </a:gridCol>
                <a:gridCol w="3823411">
                  <a:extLst>
                    <a:ext uri="{9D8B030D-6E8A-4147-A177-3AD203B41FA5}">
                      <a16:colId xmlns:a16="http://schemas.microsoft.com/office/drawing/2014/main" val="20001"/>
                    </a:ext>
                  </a:extLst>
                </a:gridCol>
                <a:gridCol w="4540300">
                  <a:extLst>
                    <a:ext uri="{9D8B030D-6E8A-4147-A177-3AD203B41FA5}">
                      <a16:colId xmlns:a16="http://schemas.microsoft.com/office/drawing/2014/main" val="20002"/>
                    </a:ext>
                  </a:extLst>
                </a:gridCol>
              </a:tblGrid>
              <a:tr h="461895">
                <a:tc>
                  <a:txBody>
                    <a:bodyPr/>
                    <a:lstStyle/>
                    <a:p>
                      <a:endParaRPr/>
                    </a:p>
                  </a:txBody>
                  <a:tcPr marL="109728" marR="109728" marT="36576" marB="36576" anchor="ctr">
                    <a:lnB w="19050">
                      <a:solidFill>
                        <a:schemeClr val="bg1"/>
                      </a:solidFill>
                    </a:lnB>
                    <a:solidFill>
                      <a:srgbClr val="0000DC"/>
                    </a:solidFill>
                  </a:tcPr>
                </a:tc>
                <a:tc>
                  <a:txBody>
                    <a:bodyPr/>
                    <a:lstStyle/>
                    <a:p>
                      <a:r>
                        <a:rPr sz="1500" b="1">
                          <a:solidFill>
                            <a:srgbClr val="FFFFFF"/>
                          </a:solidFill>
                          <a:latin typeface="+mn-lt"/>
                        </a:rPr>
                        <a:t>Dnes (MDR 2017)</a:t>
                      </a:r>
                    </a:p>
                  </a:txBody>
                  <a:tcPr marL="109728" marR="109728" marT="36576" marB="36576" anchor="ctr">
                    <a:lnB w="19050">
                      <a:solidFill>
                        <a:schemeClr val="bg1"/>
                      </a:solidFill>
                    </a:lnB>
                    <a:solidFill>
                      <a:srgbClr val="0000DC"/>
                    </a:solidFill>
                  </a:tcPr>
                </a:tc>
                <a:tc>
                  <a:txBody>
                    <a:bodyPr/>
                    <a:lstStyle/>
                    <a:p>
                      <a:r>
                        <a:rPr sz="1500" b="1">
                          <a:solidFill>
                            <a:srgbClr val="FFFFFF"/>
                          </a:solidFill>
                          <a:latin typeface="+mn-lt"/>
                        </a:rPr>
                        <a:t>Podle návrhu z 16. 12. 2025</a:t>
                      </a:r>
                    </a:p>
                  </a:txBody>
                  <a:tcPr marL="109728" marR="109728" marT="36576" marB="36576" anchor="ctr">
                    <a:lnB w="19050">
                      <a:solidFill>
                        <a:schemeClr val="bg1"/>
                      </a:solidFill>
                    </a:lnB>
                    <a:solidFill>
                      <a:srgbClr val="0000DC"/>
                    </a:solidFill>
                  </a:tcPr>
                </a:tc>
                <a:extLst>
                  <a:ext uri="{0D108BD9-81ED-4DB2-BD59-A6C34878D82A}">
                    <a16:rowId xmlns:a16="http://schemas.microsoft.com/office/drawing/2014/main" val="10000"/>
                  </a:ext>
                </a:extLst>
              </a:tr>
              <a:tr h="461895">
                <a:tc>
                  <a:txBody>
                    <a:bodyPr/>
                    <a:lstStyle/>
                    <a:p>
                      <a:r>
                        <a:rPr sz="1450" b="1">
                          <a:solidFill>
                            <a:srgbClr val="0000DC"/>
                          </a:solidFill>
                          <a:latin typeface="+mn-lt"/>
                        </a:rPr>
                        <a:t>Výchozí pravidlo</a:t>
                      </a:r>
                    </a:p>
                  </a:txBody>
                  <a:tcPr marL="109728" marR="109728" marT="36576" marB="36576" anchor="ctr">
                    <a:lnT w="19050" cap="flat" cmpd="sng" algn="ctr">
                      <a:solidFill>
                        <a:schemeClr val="bg1"/>
                      </a:solidFill>
                      <a:prstDash val="solid"/>
                      <a:round/>
                      <a:headEnd type="none" w="med" len="med"/>
                      <a:tailEnd type="none" w="med" len="med"/>
                    </a:lnT>
                    <a:lnB w="19050">
                      <a:solidFill>
                        <a:schemeClr val="bg1"/>
                      </a:solidFill>
                    </a:lnB>
                    <a:solidFill>
                      <a:srgbClr val="E6E6FB"/>
                    </a:solidFill>
                  </a:tcPr>
                </a:tc>
                <a:tc>
                  <a:txBody>
                    <a:bodyPr/>
                    <a:lstStyle/>
                    <a:p>
                      <a:r>
                        <a:rPr sz="1450" b="0">
                          <a:solidFill>
                            <a:srgbClr val="000000"/>
                          </a:solidFill>
                          <a:latin typeface="+mn-lt"/>
                        </a:rPr>
                        <a:t>Obnova zakázána, dokud ji stát nepovolí</a:t>
                      </a:r>
                    </a:p>
                  </a:txBody>
                  <a:tcPr marL="109728" marR="109728" marT="36576" marB="36576" anchor="ctr">
                    <a:lnT w="19050" cap="flat" cmpd="sng" algn="ctr">
                      <a:solidFill>
                        <a:schemeClr val="bg1"/>
                      </a:solidFill>
                      <a:prstDash val="solid"/>
                      <a:round/>
                      <a:headEnd type="none" w="med" len="med"/>
                      <a:tailEnd type="none" w="med" len="med"/>
                    </a:lnT>
                    <a:lnB w="19050">
                      <a:solidFill>
                        <a:schemeClr val="bg1"/>
                      </a:solidFill>
                    </a:lnB>
                    <a:solidFill>
                      <a:srgbClr val="E6E6FB"/>
                    </a:solidFill>
                  </a:tcPr>
                </a:tc>
                <a:tc>
                  <a:txBody>
                    <a:bodyPr/>
                    <a:lstStyle/>
                    <a:p>
                      <a:r>
                        <a:rPr sz="1450" b="1">
                          <a:solidFill>
                            <a:srgbClr val="0000DC"/>
                          </a:solidFill>
                          <a:latin typeface="+mn-lt"/>
                        </a:rPr>
                        <a:t>Obnova možná v celé EU za jednotných podmínek</a:t>
                      </a:r>
                    </a:p>
                  </a:txBody>
                  <a:tcPr marL="109728" marR="109728" marT="36576" marB="36576" anchor="ctr">
                    <a:lnT w="19050" cap="flat" cmpd="sng" algn="ctr">
                      <a:solidFill>
                        <a:schemeClr val="bg1"/>
                      </a:solidFill>
                      <a:prstDash val="solid"/>
                      <a:round/>
                      <a:headEnd type="none" w="med" len="med"/>
                      <a:tailEnd type="none" w="med" len="med"/>
                    </a:lnT>
                    <a:lnB w="19050">
                      <a:solidFill>
                        <a:schemeClr val="bg1"/>
                      </a:solidFill>
                    </a:lnB>
                    <a:solidFill>
                      <a:srgbClr val="E6E6FB"/>
                    </a:solidFill>
                  </a:tcPr>
                </a:tc>
                <a:extLst>
                  <a:ext uri="{0D108BD9-81ED-4DB2-BD59-A6C34878D82A}">
                    <a16:rowId xmlns:a16="http://schemas.microsoft.com/office/drawing/2014/main" val="10001"/>
                  </a:ext>
                </a:extLst>
              </a:tr>
              <a:tr h="461895">
                <a:tc>
                  <a:txBody>
                    <a:bodyPr/>
                    <a:lstStyle/>
                    <a:p>
                      <a:r>
                        <a:rPr sz="1450" b="1">
                          <a:solidFill>
                            <a:srgbClr val="0000DC"/>
                          </a:solidFill>
                          <a:latin typeface="+mn-lt"/>
                        </a:rPr>
                        <a:t>Kdo rozhoduje</a:t>
                      </a:r>
                    </a:p>
                  </a:txBody>
                  <a:tcPr marL="109728" marR="109728" marT="36576" marB="36576" anchor="ctr">
                    <a:lnT w="19050" cap="flat" cmpd="sng" algn="ctr">
                      <a:solidFill>
                        <a:schemeClr val="bg1"/>
                      </a:solidFill>
                      <a:prstDash val="solid"/>
                      <a:round/>
                      <a:headEnd type="none" w="med" len="med"/>
                      <a:tailEnd type="none" w="med" len="med"/>
                    </a:lnT>
                    <a:lnB w="19050">
                      <a:solidFill>
                        <a:schemeClr val="bg1"/>
                      </a:solidFill>
                    </a:lnB>
                    <a:solidFill>
                      <a:srgbClr val="E6E6FB"/>
                    </a:solidFill>
                  </a:tcPr>
                </a:tc>
                <a:tc>
                  <a:txBody>
                    <a:bodyPr/>
                    <a:lstStyle/>
                    <a:p>
                      <a:r>
                        <a:rPr sz="1450" b="0">
                          <a:solidFill>
                            <a:srgbClr val="000000"/>
                          </a:solidFill>
                          <a:latin typeface="+mn-lt"/>
                        </a:rPr>
                        <a:t>Každý stát zvlášť; má veto</a:t>
                      </a:r>
                    </a:p>
                  </a:txBody>
                  <a:tcPr marL="109728" marR="109728" marT="36576" marB="36576" anchor="ctr">
                    <a:lnT w="19050" cap="flat" cmpd="sng" algn="ctr">
                      <a:solidFill>
                        <a:schemeClr val="bg1"/>
                      </a:solidFill>
                      <a:prstDash val="solid"/>
                      <a:round/>
                      <a:headEnd type="none" w="med" len="med"/>
                      <a:tailEnd type="none" w="med" len="med"/>
                    </a:lnT>
                    <a:lnB w="19050">
                      <a:solidFill>
                        <a:schemeClr val="bg1"/>
                      </a:solidFill>
                    </a:lnB>
                    <a:solidFill>
                      <a:srgbClr val="E6E6FB"/>
                    </a:solidFill>
                  </a:tcPr>
                </a:tc>
                <a:tc>
                  <a:txBody>
                    <a:bodyPr/>
                    <a:lstStyle/>
                    <a:p>
                      <a:r>
                        <a:rPr sz="1450" b="1">
                          <a:solidFill>
                            <a:srgbClr val="0000DC"/>
                          </a:solidFill>
                          <a:latin typeface="+mn-lt"/>
                        </a:rPr>
                        <a:t>Unie; státy veto ztrácejí</a:t>
                      </a:r>
                    </a:p>
                  </a:txBody>
                  <a:tcPr marL="109728" marR="109728" marT="36576" marB="36576" anchor="ctr">
                    <a:lnT w="19050" cap="flat" cmpd="sng" algn="ctr">
                      <a:solidFill>
                        <a:schemeClr val="bg1"/>
                      </a:solidFill>
                      <a:prstDash val="solid"/>
                      <a:round/>
                      <a:headEnd type="none" w="med" len="med"/>
                      <a:tailEnd type="none" w="med" len="med"/>
                    </a:lnT>
                    <a:lnB w="19050">
                      <a:solidFill>
                        <a:schemeClr val="bg1"/>
                      </a:solidFill>
                    </a:lnB>
                    <a:solidFill>
                      <a:srgbClr val="E6E6FB"/>
                    </a:solidFill>
                  </a:tcPr>
                </a:tc>
                <a:extLst>
                  <a:ext uri="{0D108BD9-81ED-4DB2-BD59-A6C34878D82A}">
                    <a16:rowId xmlns:a16="http://schemas.microsoft.com/office/drawing/2014/main" val="10002"/>
                  </a:ext>
                </a:extLst>
              </a:tr>
              <a:tr h="461895">
                <a:tc>
                  <a:txBody>
                    <a:bodyPr/>
                    <a:lstStyle/>
                    <a:p>
                      <a:r>
                        <a:rPr sz="1450" b="1">
                          <a:solidFill>
                            <a:srgbClr val="0000DC"/>
                          </a:solidFill>
                          <a:latin typeface="+mn-lt"/>
                        </a:rPr>
                        <a:t>Jednorázovost</a:t>
                      </a:r>
                    </a:p>
                  </a:txBody>
                  <a:tcPr marL="109728" marR="109728" marT="36576" marB="36576" anchor="ctr">
                    <a:lnT w="19050" cap="flat" cmpd="sng" algn="ctr">
                      <a:solidFill>
                        <a:schemeClr val="bg1"/>
                      </a:solidFill>
                      <a:prstDash val="solid"/>
                      <a:round/>
                      <a:headEnd type="none" w="med" len="med"/>
                      <a:tailEnd type="none" w="med" len="med"/>
                    </a:lnT>
                    <a:lnB w="19050">
                      <a:solidFill>
                        <a:schemeClr val="bg1"/>
                      </a:solidFill>
                    </a:lnB>
                    <a:solidFill>
                      <a:srgbClr val="E6E6FB"/>
                    </a:solidFill>
                  </a:tcPr>
                </a:tc>
                <a:tc>
                  <a:txBody>
                    <a:bodyPr/>
                    <a:lstStyle/>
                    <a:p>
                      <a:r>
                        <a:rPr sz="1450" b="0" dirty="0" err="1">
                          <a:solidFill>
                            <a:srgbClr val="000000"/>
                          </a:solidFill>
                          <a:latin typeface="+mn-lt"/>
                        </a:rPr>
                        <a:t>Volné</a:t>
                      </a:r>
                      <a:r>
                        <a:rPr sz="1450" b="0" dirty="0">
                          <a:solidFill>
                            <a:srgbClr val="000000"/>
                          </a:solidFill>
                          <a:latin typeface="+mn-lt"/>
                        </a:rPr>
                        <a:t> </a:t>
                      </a:r>
                      <a:r>
                        <a:rPr sz="1450" b="0" dirty="0" err="1">
                          <a:solidFill>
                            <a:srgbClr val="000000"/>
                          </a:solidFill>
                          <a:latin typeface="+mn-lt"/>
                        </a:rPr>
                        <a:t>rozhodnutí</a:t>
                      </a:r>
                      <a:r>
                        <a:rPr sz="1450" b="0" dirty="0">
                          <a:solidFill>
                            <a:srgbClr val="000000"/>
                          </a:solidFill>
                          <a:latin typeface="+mn-lt"/>
                        </a:rPr>
                        <a:t> </a:t>
                      </a:r>
                      <a:r>
                        <a:rPr sz="1450" b="0" dirty="0" err="1">
                          <a:solidFill>
                            <a:srgbClr val="000000"/>
                          </a:solidFill>
                          <a:latin typeface="+mn-lt"/>
                        </a:rPr>
                        <a:t>výrobce</a:t>
                      </a:r>
                      <a:endParaRPr sz="1450" b="0" dirty="0">
                        <a:solidFill>
                          <a:srgbClr val="000000"/>
                        </a:solidFill>
                        <a:latin typeface="+mn-lt"/>
                      </a:endParaRPr>
                    </a:p>
                  </a:txBody>
                  <a:tcPr marL="109728" marR="109728" marT="36576" marB="36576" anchor="ctr">
                    <a:lnT w="19050" cap="flat" cmpd="sng" algn="ctr">
                      <a:solidFill>
                        <a:schemeClr val="bg1"/>
                      </a:solidFill>
                      <a:prstDash val="solid"/>
                      <a:round/>
                      <a:headEnd type="none" w="med" len="med"/>
                      <a:tailEnd type="none" w="med" len="med"/>
                    </a:lnT>
                    <a:lnB w="19050">
                      <a:solidFill>
                        <a:schemeClr val="bg1"/>
                      </a:solidFill>
                    </a:lnB>
                    <a:solidFill>
                      <a:srgbClr val="E6E6FB"/>
                    </a:solidFill>
                  </a:tcPr>
                </a:tc>
                <a:tc>
                  <a:txBody>
                    <a:bodyPr/>
                    <a:lstStyle/>
                    <a:p>
                      <a:r>
                        <a:rPr sz="1450" b="1" dirty="0" err="1">
                          <a:solidFill>
                            <a:srgbClr val="0000DC"/>
                          </a:solidFill>
                          <a:latin typeface="+mn-lt"/>
                        </a:rPr>
                        <a:t>Výrobce</a:t>
                      </a:r>
                      <a:r>
                        <a:rPr sz="1450" b="1" dirty="0">
                          <a:solidFill>
                            <a:srgbClr val="0000DC"/>
                          </a:solidFill>
                          <a:latin typeface="+mn-lt"/>
                        </a:rPr>
                        <a:t> ji </a:t>
                      </a:r>
                      <a:r>
                        <a:rPr sz="1450" b="1" dirty="0" err="1">
                          <a:solidFill>
                            <a:srgbClr val="0000DC"/>
                          </a:solidFill>
                          <a:latin typeface="+mn-lt"/>
                        </a:rPr>
                        <a:t>musí</a:t>
                      </a:r>
                      <a:r>
                        <a:rPr sz="1450" b="1" dirty="0">
                          <a:solidFill>
                            <a:srgbClr val="0000DC"/>
                          </a:solidFill>
                          <a:latin typeface="+mn-lt"/>
                        </a:rPr>
                        <a:t> </a:t>
                      </a:r>
                      <a:r>
                        <a:rPr sz="1450" b="1" dirty="0" err="1">
                          <a:solidFill>
                            <a:srgbClr val="0000DC"/>
                          </a:solidFill>
                          <a:latin typeface="+mn-lt"/>
                        </a:rPr>
                        <a:t>věcně</a:t>
                      </a:r>
                      <a:r>
                        <a:rPr sz="1450" b="1" dirty="0">
                          <a:solidFill>
                            <a:srgbClr val="0000DC"/>
                          </a:solidFill>
                          <a:latin typeface="+mn-lt"/>
                        </a:rPr>
                        <a:t> </a:t>
                      </a:r>
                      <a:r>
                        <a:rPr sz="1450" b="1" dirty="0" err="1">
                          <a:solidFill>
                            <a:srgbClr val="0000DC"/>
                          </a:solidFill>
                          <a:latin typeface="+mn-lt"/>
                        </a:rPr>
                        <a:t>zdůvodnit</a:t>
                      </a:r>
                      <a:endParaRPr sz="1450" b="1" dirty="0">
                        <a:solidFill>
                          <a:srgbClr val="0000DC"/>
                        </a:solidFill>
                        <a:latin typeface="+mn-lt"/>
                      </a:endParaRPr>
                    </a:p>
                  </a:txBody>
                  <a:tcPr marL="109728" marR="109728" marT="36576" marB="36576" anchor="ctr">
                    <a:lnT w="19050" cap="flat" cmpd="sng" algn="ctr">
                      <a:solidFill>
                        <a:schemeClr val="bg1"/>
                      </a:solidFill>
                      <a:prstDash val="solid"/>
                      <a:round/>
                      <a:headEnd type="none" w="med" len="med"/>
                      <a:tailEnd type="none" w="med" len="med"/>
                    </a:lnT>
                    <a:lnB w="19050">
                      <a:solidFill>
                        <a:schemeClr val="bg1"/>
                      </a:solidFill>
                    </a:lnB>
                    <a:solidFill>
                      <a:srgbClr val="E6E6FB"/>
                    </a:solidFill>
                  </a:tcPr>
                </a:tc>
                <a:extLst>
                  <a:ext uri="{0D108BD9-81ED-4DB2-BD59-A6C34878D82A}">
                    <a16:rowId xmlns:a16="http://schemas.microsoft.com/office/drawing/2014/main" val="10003"/>
                  </a:ext>
                </a:extLst>
              </a:tr>
              <a:tr h="461895">
                <a:tc>
                  <a:txBody>
                    <a:bodyPr/>
                    <a:lstStyle/>
                    <a:p>
                      <a:r>
                        <a:rPr sz="1450" b="1" dirty="0" err="1">
                          <a:solidFill>
                            <a:srgbClr val="0000DC"/>
                          </a:solidFill>
                          <a:latin typeface="+mn-lt"/>
                        </a:rPr>
                        <a:t>Ostatní</a:t>
                      </a:r>
                      <a:r>
                        <a:rPr sz="1450" b="1" dirty="0">
                          <a:solidFill>
                            <a:srgbClr val="0000DC"/>
                          </a:solidFill>
                          <a:latin typeface="+mn-lt"/>
                        </a:rPr>
                        <a:t> </a:t>
                      </a:r>
                      <a:r>
                        <a:rPr sz="1450" b="1" dirty="0" err="1">
                          <a:solidFill>
                            <a:srgbClr val="0000DC"/>
                          </a:solidFill>
                          <a:latin typeface="+mn-lt"/>
                        </a:rPr>
                        <a:t>prostředky</a:t>
                      </a:r>
                      <a:endParaRPr sz="1450" b="1" dirty="0">
                        <a:solidFill>
                          <a:srgbClr val="0000DC"/>
                        </a:solidFill>
                        <a:latin typeface="+mn-lt"/>
                      </a:endParaRPr>
                    </a:p>
                  </a:txBody>
                  <a:tcPr marL="109728" marR="109728" marT="36576" marB="36576" anchor="ctr">
                    <a:lnT w="19050" cap="flat" cmpd="sng" algn="ctr">
                      <a:solidFill>
                        <a:schemeClr val="bg1"/>
                      </a:solidFill>
                      <a:prstDash val="solid"/>
                      <a:round/>
                      <a:headEnd type="none" w="med" len="med"/>
                      <a:tailEnd type="none" w="med" len="med"/>
                    </a:lnT>
                    <a:lnB w="19050">
                      <a:solidFill>
                        <a:schemeClr val="bg1"/>
                      </a:solidFill>
                    </a:lnB>
                    <a:solidFill>
                      <a:srgbClr val="E6E6FB"/>
                    </a:solidFill>
                  </a:tcPr>
                </a:tc>
                <a:tc>
                  <a:txBody>
                    <a:bodyPr/>
                    <a:lstStyle/>
                    <a:p>
                      <a:r>
                        <a:rPr sz="1450" b="0">
                          <a:solidFill>
                            <a:srgbClr val="000000"/>
                          </a:solidFill>
                          <a:latin typeface="+mn-lt"/>
                        </a:rPr>
                        <a:t>Jen u opakovaně použitelných</a:t>
                      </a:r>
                    </a:p>
                  </a:txBody>
                  <a:tcPr marL="109728" marR="109728" marT="36576" marB="36576" anchor="ctr">
                    <a:lnT w="19050" cap="flat" cmpd="sng" algn="ctr">
                      <a:solidFill>
                        <a:schemeClr val="bg1"/>
                      </a:solidFill>
                      <a:prstDash val="solid"/>
                      <a:round/>
                      <a:headEnd type="none" w="med" len="med"/>
                      <a:tailEnd type="none" w="med" len="med"/>
                    </a:lnT>
                    <a:lnB w="19050">
                      <a:solidFill>
                        <a:schemeClr val="bg1"/>
                      </a:solidFill>
                    </a:lnB>
                    <a:solidFill>
                      <a:srgbClr val="E6E6FB"/>
                    </a:solidFill>
                  </a:tcPr>
                </a:tc>
                <a:tc>
                  <a:txBody>
                    <a:bodyPr/>
                    <a:lstStyle/>
                    <a:p>
                      <a:r>
                        <a:rPr sz="1450" b="1" dirty="0" err="1">
                          <a:solidFill>
                            <a:srgbClr val="0000DC"/>
                          </a:solidFill>
                          <a:latin typeface="+mn-lt"/>
                        </a:rPr>
                        <a:t>Návod</a:t>
                      </a:r>
                      <a:r>
                        <a:rPr sz="1450" b="1" dirty="0">
                          <a:solidFill>
                            <a:srgbClr val="0000DC"/>
                          </a:solidFill>
                          <a:latin typeface="+mn-lt"/>
                        </a:rPr>
                        <a:t> k </a:t>
                      </a:r>
                      <a:r>
                        <a:rPr sz="1450" b="1" dirty="0" err="1">
                          <a:solidFill>
                            <a:srgbClr val="0000DC"/>
                          </a:solidFill>
                          <a:latin typeface="+mn-lt"/>
                        </a:rPr>
                        <a:t>obnově</a:t>
                      </a:r>
                      <a:r>
                        <a:rPr sz="1450" b="1" dirty="0">
                          <a:solidFill>
                            <a:srgbClr val="0000DC"/>
                          </a:solidFill>
                          <a:latin typeface="+mn-lt"/>
                        </a:rPr>
                        <a:t> u </a:t>
                      </a:r>
                      <a:r>
                        <a:rPr sz="1450" b="1" dirty="0" err="1">
                          <a:solidFill>
                            <a:srgbClr val="0000DC"/>
                          </a:solidFill>
                          <a:latin typeface="+mn-lt"/>
                        </a:rPr>
                        <a:t>všeho</a:t>
                      </a:r>
                      <a:r>
                        <a:rPr sz="1450" b="1" dirty="0">
                          <a:solidFill>
                            <a:srgbClr val="0000DC"/>
                          </a:solidFill>
                          <a:latin typeface="+mn-lt"/>
                        </a:rPr>
                        <a:t> </a:t>
                      </a:r>
                      <a:r>
                        <a:rPr sz="1450" b="1" dirty="0" err="1">
                          <a:solidFill>
                            <a:srgbClr val="0000DC"/>
                          </a:solidFill>
                          <a:latin typeface="+mn-lt"/>
                        </a:rPr>
                        <a:t>ostatního</a:t>
                      </a:r>
                      <a:endParaRPr sz="1450" b="1" dirty="0">
                        <a:solidFill>
                          <a:srgbClr val="0000DC"/>
                        </a:solidFill>
                        <a:latin typeface="+mn-lt"/>
                      </a:endParaRPr>
                    </a:p>
                  </a:txBody>
                  <a:tcPr marL="109728" marR="109728" marT="36576" marB="36576" anchor="ctr">
                    <a:lnT w="19050" cap="flat" cmpd="sng" algn="ctr">
                      <a:solidFill>
                        <a:schemeClr val="bg1"/>
                      </a:solidFill>
                      <a:prstDash val="solid"/>
                      <a:round/>
                      <a:headEnd type="none" w="med" len="med"/>
                      <a:tailEnd type="none" w="med" len="med"/>
                    </a:lnT>
                    <a:lnB w="19050">
                      <a:solidFill>
                        <a:schemeClr val="bg1"/>
                      </a:solidFill>
                    </a:lnB>
                    <a:solidFill>
                      <a:srgbClr val="E6E6FB"/>
                    </a:solidFill>
                  </a:tcPr>
                </a:tc>
                <a:extLst>
                  <a:ext uri="{0D108BD9-81ED-4DB2-BD59-A6C34878D82A}">
                    <a16:rowId xmlns:a16="http://schemas.microsoft.com/office/drawing/2014/main" val="10004"/>
                  </a:ext>
                </a:extLst>
              </a:tr>
              <a:tr h="461895">
                <a:tc>
                  <a:txBody>
                    <a:bodyPr/>
                    <a:lstStyle/>
                    <a:p>
                      <a:r>
                        <a:rPr sz="1450" b="1">
                          <a:solidFill>
                            <a:srgbClr val="0000DC"/>
                          </a:solidFill>
                          <a:latin typeface="+mn-lt"/>
                        </a:rPr>
                        <a:t>Jednorázový prostředek</a:t>
                      </a:r>
                    </a:p>
                  </a:txBody>
                  <a:tcPr marL="109728" marR="109728" marT="36576" marB="36576" anchor="ctr">
                    <a:lnT w="19050" cap="flat" cmpd="sng" algn="ctr">
                      <a:solidFill>
                        <a:schemeClr val="bg1"/>
                      </a:solidFill>
                      <a:prstDash val="solid"/>
                      <a:round/>
                      <a:headEnd type="none" w="med" len="med"/>
                      <a:tailEnd type="none" w="med" len="med"/>
                    </a:lnT>
                    <a:lnB w="19050">
                      <a:solidFill>
                        <a:schemeClr val="bg1"/>
                      </a:solidFill>
                    </a:lnB>
                    <a:solidFill>
                      <a:srgbClr val="E6E6FB"/>
                    </a:solidFill>
                  </a:tcPr>
                </a:tc>
                <a:tc>
                  <a:txBody>
                    <a:bodyPr/>
                    <a:lstStyle/>
                    <a:p>
                      <a:r>
                        <a:rPr sz="1450" b="0">
                          <a:solidFill>
                            <a:srgbClr val="000000"/>
                          </a:solidFill>
                          <a:latin typeface="+mn-lt"/>
                        </a:rPr>
                        <a:t>Obnova jen tam, kde to stát dovolí</a:t>
                      </a:r>
                    </a:p>
                  </a:txBody>
                  <a:tcPr marL="109728" marR="109728" marT="36576" marB="36576" anchor="ctr">
                    <a:lnT w="19050" cap="flat" cmpd="sng" algn="ctr">
                      <a:solidFill>
                        <a:schemeClr val="bg1"/>
                      </a:solidFill>
                      <a:prstDash val="solid"/>
                      <a:round/>
                      <a:headEnd type="none" w="med" len="med"/>
                      <a:tailEnd type="none" w="med" len="med"/>
                    </a:lnT>
                    <a:lnB w="19050">
                      <a:solidFill>
                        <a:schemeClr val="bg1"/>
                      </a:solidFill>
                    </a:lnB>
                    <a:solidFill>
                      <a:srgbClr val="E6E6FB"/>
                    </a:solidFill>
                  </a:tcPr>
                </a:tc>
                <a:tc>
                  <a:txBody>
                    <a:bodyPr/>
                    <a:lstStyle/>
                    <a:p>
                      <a:r>
                        <a:rPr sz="1450" b="1">
                          <a:solidFill>
                            <a:srgbClr val="0000DC"/>
                          </a:solidFill>
                          <a:latin typeface="+mn-lt"/>
                        </a:rPr>
                        <a:t>Lze jej plně renovovat; renovátor je výrobce</a:t>
                      </a:r>
                    </a:p>
                  </a:txBody>
                  <a:tcPr marL="109728" marR="109728" marT="36576" marB="36576" anchor="ctr">
                    <a:lnT w="19050" cap="flat" cmpd="sng" algn="ctr">
                      <a:solidFill>
                        <a:schemeClr val="bg1"/>
                      </a:solidFill>
                      <a:prstDash val="solid"/>
                      <a:round/>
                      <a:headEnd type="none" w="med" len="med"/>
                      <a:tailEnd type="none" w="med" len="med"/>
                    </a:lnT>
                    <a:lnB w="19050">
                      <a:solidFill>
                        <a:schemeClr val="bg1"/>
                      </a:solidFill>
                    </a:lnB>
                    <a:solidFill>
                      <a:srgbClr val="E6E6FB"/>
                    </a:solidFill>
                  </a:tcPr>
                </a:tc>
                <a:extLst>
                  <a:ext uri="{0D108BD9-81ED-4DB2-BD59-A6C34878D82A}">
                    <a16:rowId xmlns:a16="http://schemas.microsoft.com/office/drawing/2014/main" val="10005"/>
                  </a:ext>
                </a:extLst>
              </a:tr>
              <a:tr h="461895">
                <a:tc>
                  <a:txBody>
                    <a:bodyPr/>
                    <a:lstStyle/>
                    <a:p>
                      <a:r>
                        <a:rPr sz="1450" b="1">
                          <a:solidFill>
                            <a:srgbClr val="0000DC"/>
                          </a:solidFill>
                          <a:latin typeface="+mn-lt"/>
                        </a:rPr>
                        <a:t>Česko</a:t>
                      </a:r>
                    </a:p>
                  </a:txBody>
                  <a:tcPr marL="109728" marR="109728" marT="36576" marB="36576" anchor="ctr">
                    <a:lnT w="19050" cap="flat" cmpd="sng" algn="ctr">
                      <a:solidFill>
                        <a:schemeClr val="bg1"/>
                      </a:solidFill>
                      <a:prstDash val="solid"/>
                      <a:round/>
                      <a:headEnd type="none" w="med" len="med"/>
                      <a:tailEnd type="none" w="med" len="med"/>
                    </a:lnT>
                    <a:lnB w="19050">
                      <a:solidFill>
                        <a:schemeClr val="bg1"/>
                      </a:solidFill>
                    </a:lnB>
                    <a:solidFill>
                      <a:srgbClr val="E6E6FB"/>
                    </a:solidFill>
                  </a:tcPr>
                </a:tc>
                <a:tc>
                  <a:txBody>
                    <a:bodyPr/>
                    <a:lstStyle/>
                    <a:p>
                      <a:r>
                        <a:rPr sz="1450" b="0">
                          <a:solidFill>
                            <a:srgbClr val="000000"/>
                          </a:solidFill>
                          <a:latin typeface="+mn-lt"/>
                        </a:rPr>
                        <a:t>§ 9 zákona 375/2022 Sb. zakazuje</a:t>
                      </a:r>
                    </a:p>
                  </a:txBody>
                  <a:tcPr marL="109728" marR="109728" marT="36576" marB="36576" anchor="ctr">
                    <a:lnT w="19050" cap="flat" cmpd="sng" algn="ctr">
                      <a:solidFill>
                        <a:schemeClr val="bg1"/>
                      </a:solidFill>
                      <a:prstDash val="solid"/>
                      <a:round/>
                      <a:headEnd type="none" w="med" len="med"/>
                      <a:tailEnd type="none" w="med" len="med"/>
                    </a:lnT>
                    <a:lnB w="19050">
                      <a:solidFill>
                        <a:schemeClr val="bg1"/>
                      </a:solidFill>
                    </a:lnB>
                    <a:solidFill>
                      <a:srgbClr val="E6E6FB"/>
                    </a:solidFill>
                  </a:tcPr>
                </a:tc>
                <a:tc>
                  <a:txBody>
                    <a:bodyPr/>
                    <a:lstStyle/>
                    <a:p>
                      <a:r>
                        <a:rPr sz="1450" b="1" dirty="0" err="1">
                          <a:solidFill>
                            <a:srgbClr val="0000DC"/>
                          </a:solidFill>
                          <a:latin typeface="+mn-lt"/>
                        </a:rPr>
                        <a:t>Zákaz</a:t>
                      </a:r>
                      <a:r>
                        <a:rPr sz="1450" b="1" dirty="0">
                          <a:solidFill>
                            <a:srgbClr val="0000DC"/>
                          </a:solidFill>
                          <a:latin typeface="+mn-lt"/>
                        </a:rPr>
                        <a:t> by v </a:t>
                      </a:r>
                      <a:r>
                        <a:rPr sz="1450" b="1" dirty="0" err="1">
                          <a:solidFill>
                            <a:srgbClr val="0000DC"/>
                          </a:solidFill>
                          <a:latin typeface="+mn-lt"/>
                        </a:rPr>
                        <a:t>dnešní</a:t>
                      </a:r>
                      <a:r>
                        <a:rPr sz="1450" b="1" dirty="0">
                          <a:solidFill>
                            <a:srgbClr val="0000DC"/>
                          </a:solidFill>
                          <a:latin typeface="+mn-lt"/>
                        </a:rPr>
                        <a:t> </a:t>
                      </a:r>
                      <a:r>
                        <a:rPr sz="1450" b="1" dirty="0" err="1">
                          <a:solidFill>
                            <a:srgbClr val="0000DC"/>
                          </a:solidFill>
                          <a:latin typeface="+mn-lt"/>
                        </a:rPr>
                        <a:t>podobě</a:t>
                      </a:r>
                      <a:r>
                        <a:rPr sz="1450" b="1" dirty="0">
                          <a:solidFill>
                            <a:srgbClr val="0000DC"/>
                          </a:solidFill>
                          <a:latin typeface="+mn-lt"/>
                        </a:rPr>
                        <a:t> </a:t>
                      </a:r>
                      <a:r>
                        <a:rPr sz="1450" b="1" dirty="0" err="1">
                          <a:solidFill>
                            <a:srgbClr val="0000DC"/>
                          </a:solidFill>
                          <a:latin typeface="+mn-lt"/>
                        </a:rPr>
                        <a:t>neobstál</a:t>
                      </a:r>
                      <a:endParaRPr sz="1450" b="1" dirty="0">
                        <a:solidFill>
                          <a:srgbClr val="0000DC"/>
                        </a:solidFill>
                        <a:latin typeface="+mn-lt"/>
                      </a:endParaRPr>
                    </a:p>
                  </a:txBody>
                  <a:tcPr marL="109728" marR="109728" marT="36576" marB="36576" anchor="ctr">
                    <a:lnT w="19050" cap="flat" cmpd="sng" algn="ctr">
                      <a:solidFill>
                        <a:schemeClr val="bg1"/>
                      </a:solidFill>
                      <a:prstDash val="solid"/>
                      <a:round/>
                      <a:headEnd type="none" w="med" len="med"/>
                      <a:tailEnd type="none" w="med" len="med"/>
                    </a:lnT>
                    <a:lnB w="19050">
                      <a:solidFill>
                        <a:schemeClr val="bg1"/>
                      </a:solidFill>
                    </a:lnB>
                    <a:solidFill>
                      <a:srgbClr val="E6E6FB"/>
                    </a:solidFill>
                  </a:tcPr>
                </a:tc>
                <a:extLst>
                  <a:ext uri="{0D108BD9-81ED-4DB2-BD59-A6C34878D82A}">
                    <a16:rowId xmlns:a16="http://schemas.microsoft.com/office/drawing/2014/main" val="10006"/>
                  </a:ext>
                </a:extLst>
              </a:tr>
            </a:tbl>
          </a:graphicData>
        </a:graphic>
      </p:graphicFrame>
      <p:sp>
        <p:nvSpPr>
          <p:cNvPr id="4" name="TextBox 3"/>
          <p:cNvSpPr txBox="1"/>
          <p:nvPr/>
        </p:nvSpPr>
        <p:spPr>
          <a:xfrm>
            <a:off x="722376" y="5155856"/>
            <a:ext cx="10753344" cy="549875"/>
          </a:xfrm>
          <a:prstGeom prst="rect">
            <a:avLst/>
          </a:prstGeom>
          <a:noFill/>
        </p:spPr>
        <p:txBody>
          <a:bodyPr wrap="square" lIns="0" tIns="0" rIns="0" bIns="0" anchor="ctr">
            <a:noAutofit/>
          </a:bodyPr>
          <a:lstStyle/>
          <a:p>
            <a:r>
              <a:rPr sz="1500" b="1">
                <a:solidFill>
                  <a:schemeClr val="accent2"/>
                </a:solidFill>
                <a:latin typeface="+mn-lt"/>
              </a:rPr>
              <a:t>Kdy: </a:t>
            </a:r>
            <a:r>
              <a:rPr sz="1500">
                <a:solidFill>
                  <a:schemeClr val="tx1"/>
                </a:solidFill>
                <a:latin typeface="+mn-lt"/>
              </a:rPr>
              <a:t>nový čl. 17 se má použít 5 let po vstupu v platnost. Rada jedná od března 2026, Parlament plánuje hlasovat začátkem 2027.</a:t>
            </a:r>
          </a:p>
        </p:txBody>
      </p:sp>
      <p:sp>
        <p:nvSpPr>
          <p:cNvPr id="5" name="TextBox 4"/>
          <p:cNvSpPr txBox="1"/>
          <p:nvPr/>
        </p:nvSpPr>
        <p:spPr>
          <a:xfrm>
            <a:off x="722376" y="5815707"/>
            <a:ext cx="10753344" cy="307930"/>
          </a:xfrm>
          <a:prstGeom prst="rect">
            <a:avLst/>
          </a:prstGeom>
          <a:noFill/>
        </p:spPr>
        <p:txBody>
          <a:bodyPr wrap="square" lIns="0" tIns="0" rIns="0" bIns="0" anchor="t">
            <a:noAutofit/>
          </a:bodyPr>
          <a:lstStyle/>
          <a:p>
            <a:r>
              <a:rPr sz="1150" i="1">
                <a:solidFill>
                  <a:srgbClr val="6E6E6E"/>
                </a:solidFill>
                <a:latin typeface="+mn-lt"/>
              </a:rPr>
              <a:t>Návrh COM(2025) 1023, 2025/0404 (COD); stav projednání podle dokumentu Rady ST 9801/26 z 5. 6. 2026.</a:t>
            </a:r>
          </a:p>
        </p:txBody>
      </p:sp>
      <p:sp>
        <p:nvSpPr>
          <p:cNvPr id="6" name="Zástupný symbol pro zápatí 1"/>
          <p:cNvSpPr>
            <a:spLocks noGrp="1"/>
          </p:cNvSpPr>
          <p:nvPr>
            <p:ph type="ftr" sz="quarter" idx="10"/>
          </p:nvPr>
        </p:nvSpPr>
        <p:spPr/>
        <p:txBody>
          <a:bodyPr/>
          <a:lstStyle>
            <a:lvl1pPr>
              <a:defRPr/>
            </a:lvl1pPr>
          </a:lstStyle>
          <a:p>
            <a:r>
              <a:rPr lang="cs-CZ"/>
              <a:t>Obnova prostředků pro jedno použití v EU</a:t>
            </a:r>
          </a:p>
        </p:txBody>
      </p:sp>
      <p:sp>
        <p:nvSpPr>
          <p:cNvPr id="7" name="Zástupný symbol pro číslo snímku 2"/>
          <p:cNvSpPr>
            <a:spLocks noGrp="1"/>
          </p:cNvSpPr>
          <p:nvPr>
            <p:ph type="sldNum" sz="quarter" idx="11"/>
          </p:nvPr>
        </p:nvSpPr>
        <p:spPr/>
        <p:txBody>
          <a:bodyPr/>
          <a:lstStyle>
            <a:lvl1pPr>
              <a:defRPr/>
            </a:lvl1pPr>
          </a:lstStyle>
          <a:p>
            <a:fld id="{0111A013-534E-4EBA-B0F5-EF6B9B7D1619}" type="slidenum">
              <a:rPr lang="cs-CZ"/>
              <a:t>26</a:t>
            </a:fld>
            <a:endParaRPr lang="cs-CZ"/>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dirty="0"/>
              <a:t>Co </a:t>
            </a:r>
            <a:r>
              <a:rPr sz="3200" dirty="0" err="1"/>
              <a:t>si</a:t>
            </a:r>
            <a:r>
              <a:rPr sz="3200" dirty="0"/>
              <a:t> od </a:t>
            </a:r>
            <a:r>
              <a:rPr lang="cs-CZ" sz="3200" dirty="0"/>
              <a:t>budoucí úpravy</a:t>
            </a:r>
            <a:r>
              <a:rPr sz="3200" dirty="0"/>
              <a:t> </a:t>
            </a:r>
            <a:r>
              <a:rPr lang="cs-CZ" sz="3200" dirty="0"/>
              <a:t>EU</a:t>
            </a:r>
            <a:r>
              <a:rPr sz="3200" dirty="0"/>
              <a:t> </a:t>
            </a:r>
            <a:r>
              <a:rPr sz="3200" dirty="0" err="1"/>
              <a:t>slibuje</a:t>
            </a:r>
            <a:endParaRPr sz="3200" dirty="0"/>
          </a:p>
        </p:txBody>
      </p:sp>
      <p:sp>
        <p:nvSpPr>
          <p:cNvPr id="3" name="cíl 1"/>
          <p:cNvSpPr/>
          <p:nvPr/>
        </p:nvSpPr>
        <p:spPr>
          <a:xfrm>
            <a:off x="722376" y="1691640"/>
            <a:ext cx="3417173" cy="1869577"/>
          </a:xfrm>
          <a:prstGeom prst="roundRect">
            <a:avLst>
              <a:gd name="adj" fmla="val 4890"/>
            </a:avLst>
          </a:prstGeom>
          <a:solidFill>
            <a:schemeClr val="accent1">
              <a:lumMod val="10000"/>
              <a:lumOff val="90000"/>
            </a:schemeClr>
          </a:solidFill>
          <a:ln>
            <a:noFill/>
          </a:ln>
        </p:spPr>
        <p:txBody>
          <a:bodyPr rtlCol="0" anchor="ctr"/>
          <a:lstStyle/>
          <a:p>
            <a:pPr algn="ctr"/>
            <a:endParaRPr/>
          </a:p>
        </p:txBody>
      </p:sp>
      <p:sp>
        <p:nvSpPr>
          <p:cNvPr id="4" name="kruh ikony"/>
          <p:cNvSpPr/>
          <p:nvPr/>
        </p:nvSpPr>
        <p:spPr>
          <a:xfrm>
            <a:off x="960258" y="1889595"/>
            <a:ext cx="527880" cy="527880"/>
          </a:xfrm>
          <a:prstGeom prst="ellipse">
            <a:avLst/>
          </a:prstGeom>
          <a:solidFill>
            <a:schemeClr val="tx2"/>
          </a:solidFill>
          <a:ln>
            <a:noFill/>
          </a:ln>
        </p:spPr>
        <p:txBody>
          <a:bodyPr rtlCol="0" anchor="ctr"/>
          <a:lstStyle/>
          <a:p>
            <a:pPr algn="ctr"/>
            <a:endParaRPr/>
          </a:p>
        </p:txBody>
      </p:sp>
      <p:pic>
        <p:nvPicPr>
          <p:cNvPr id="5" name="ikona" descr="image.png"/>
          <p:cNvPicPr>
            <a:picLocks noChangeAspect="1"/>
          </p:cNvPicPr>
          <p:nvPr/>
        </p:nvPicPr>
        <p:blipFill>
          <a:blip r:embed="rId3"/>
          <a:stretch>
            <a:fillRect/>
          </a:stretch>
        </p:blipFill>
        <p:spPr>
          <a:xfrm>
            <a:off x="1097507" y="2026844"/>
            <a:ext cx="253382" cy="253382"/>
          </a:xfrm>
          <a:prstGeom prst="rect">
            <a:avLst/>
          </a:prstGeom>
        </p:spPr>
      </p:pic>
      <p:sp>
        <p:nvSpPr>
          <p:cNvPr id="6" name="TextBox 5"/>
          <p:cNvSpPr txBox="1"/>
          <p:nvPr/>
        </p:nvSpPr>
        <p:spPr>
          <a:xfrm>
            <a:off x="1654332" y="1889595"/>
            <a:ext cx="2282098" cy="527880"/>
          </a:xfrm>
          <a:prstGeom prst="rect">
            <a:avLst/>
          </a:prstGeom>
          <a:noFill/>
        </p:spPr>
        <p:txBody>
          <a:bodyPr wrap="square" lIns="0" tIns="0" rIns="0" bIns="0" anchor="ctr">
            <a:noAutofit/>
          </a:bodyPr>
          <a:lstStyle/>
          <a:p>
            <a:r>
              <a:rPr sz="1700" b="1">
                <a:solidFill>
                  <a:schemeClr val="tx2"/>
                </a:solidFill>
                <a:latin typeface="+mn-lt"/>
              </a:rPr>
              <a:t>Jednotný trh místo mapy</a:t>
            </a:r>
          </a:p>
        </p:txBody>
      </p:sp>
      <p:sp>
        <p:nvSpPr>
          <p:cNvPr id="7" name="TextBox 6"/>
          <p:cNvSpPr txBox="1"/>
          <p:nvPr/>
        </p:nvSpPr>
        <p:spPr>
          <a:xfrm>
            <a:off x="937442" y="2516453"/>
            <a:ext cx="2987040" cy="989776"/>
          </a:xfrm>
          <a:prstGeom prst="rect">
            <a:avLst/>
          </a:prstGeom>
          <a:noFill/>
        </p:spPr>
        <p:txBody>
          <a:bodyPr wrap="square" lIns="0" tIns="0" rIns="0" bIns="0" anchor="t">
            <a:noAutofit/>
          </a:bodyPr>
          <a:lstStyle/>
          <a:p>
            <a:r>
              <a:rPr sz="1450">
                <a:solidFill>
                  <a:schemeClr val="tx1"/>
                </a:solidFill>
                <a:latin typeface="+mn-lt"/>
              </a:rPr>
              <a:t>Odstranit roztříštěnost národních přístupů; značka CE má platit všude stejně.</a:t>
            </a:r>
          </a:p>
        </p:txBody>
      </p:sp>
      <p:sp>
        <p:nvSpPr>
          <p:cNvPr id="8" name="cíl 2"/>
          <p:cNvSpPr/>
          <p:nvPr/>
        </p:nvSpPr>
        <p:spPr>
          <a:xfrm>
            <a:off x="4390461" y="1691640"/>
            <a:ext cx="3417173" cy="1869577"/>
          </a:xfrm>
          <a:prstGeom prst="roundRect">
            <a:avLst>
              <a:gd name="adj" fmla="val 4890"/>
            </a:avLst>
          </a:prstGeom>
          <a:solidFill>
            <a:schemeClr val="accent1">
              <a:lumMod val="10000"/>
              <a:lumOff val="90000"/>
            </a:schemeClr>
          </a:solidFill>
          <a:ln>
            <a:noFill/>
          </a:ln>
        </p:spPr>
        <p:txBody>
          <a:bodyPr rtlCol="0" anchor="ctr"/>
          <a:lstStyle/>
          <a:p>
            <a:pPr algn="ctr"/>
            <a:endParaRPr/>
          </a:p>
        </p:txBody>
      </p:sp>
      <p:sp>
        <p:nvSpPr>
          <p:cNvPr id="9" name="kruh ikony"/>
          <p:cNvSpPr/>
          <p:nvPr/>
        </p:nvSpPr>
        <p:spPr>
          <a:xfrm>
            <a:off x="4628343" y="1889595"/>
            <a:ext cx="527880" cy="527880"/>
          </a:xfrm>
          <a:prstGeom prst="ellipse">
            <a:avLst/>
          </a:prstGeom>
          <a:solidFill>
            <a:schemeClr val="accent2"/>
          </a:solidFill>
          <a:ln>
            <a:noFill/>
          </a:ln>
        </p:spPr>
        <p:txBody>
          <a:bodyPr rtlCol="0" anchor="ctr"/>
          <a:lstStyle/>
          <a:p>
            <a:pPr algn="ctr"/>
            <a:endParaRPr/>
          </a:p>
        </p:txBody>
      </p:sp>
      <p:pic>
        <p:nvPicPr>
          <p:cNvPr id="10" name="ikona" descr="image.png"/>
          <p:cNvPicPr>
            <a:picLocks noChangeAspect="1"/>
          </p:cNvPicPr>
          <p:nvPr/>
        </p:nvPicPr>
        <p:blipFill>
          <a:blip r:embed="rId4"/>
          <a:stretch>
            <a:fillRect/>
          </a:stretch>
        </p:blipFill>
        <p:spPr>
          <a:xfrm>
            <a:off x="4765592" y="2026844"/>
            <a:ext cx="253382" cy="253382"/>
          </a:xfrm>
          <a:prstGeom prst="rect">
            <a:avLst/>
          </a:prstGeom>
        </p:spPr>
      </p:pic>
      <p:sp>
        <p:nvSpPr>
          <p:cNvPr id="11" name="TextBox 10"/>
          <p:cNvSpPr txBox="1"/>
          <p:nvPr/>
        </p:nvSpPr>
        <p:spPr>
          <a:xfrm>
            <a:off x="5322417" y="1889595"/>
            <a:ext cx="2282098" cy="527880"/>
          </a:xfrm>
          <a:prstGeom prst="rect">
            <a:avLst/>
          </a:prstGeom>
          <a:noFill/>
        </p:spPr>
        <p:txBody>
          <a:bodyPr wrap="square" lIns="0" tIns="0" rIns="0" bIns="0" anchor="ctr">
            <a:noAutofit/>
          </a:bodyPr>
          <a:lstStyle/>
          <a:p>
            <a:r>
              <a:rPr sz="1700" b="1">
                <a:solidFill>
                  <a:schemeClr val="tx2"/>
                </a:solidFill>
                <a:latin typeface="+mn-lt"/>
              </a:rPr>
              <a:t>Jasno v jednorázovosti</a:t>
            </a:r>
          </a:p>
        </p:txBody>
      </p:sp>
      <p:sp>
        <p:nvSpPr>
          <p:cNvPr id="12" name="TextBox 11"/>
          <p:cNvSpPr txBox="1"/>
          <p:nvPr/>
        </p:nvSpPr>
        <p:spPr>
          <a:xfrm>
            <a:off x="4605528" y="2516453"/>
            <a:ext cx="2987040" cy="989776"/>
          </a:xfrm>
          <a:prstGeom prst="rect">
            <a:avLst/>
          </a:prstGeom>
          <a:noFill/>
        </p:spPr>
        <p:txBody>
          <a:bodyPr wrap="square" lIns="0" tIns="0" rIns="0" bIns="0" anchor="t">
            <a:noAutofit/>
          </a:bodyPr>
          <a:lstStyle/>
          <a:p>
            <a:r>
              <a:rPr sz="1450">
                <a:solidFill>
                  <a:schemeClr val="tx1"/>
                </a:solidFill>
                <a:latin typeface="+mn-lt"/>
              </a:rPr>
              <a:t>Vyjasnit, kdy smí výrobce prostředek označit jako jednorázový, a omezit označování bez věcného důvodu.</a:t>
            </a:r>
          </a:p>
        </p:txBody>
      </p:sp>
      <p:sp>
        <p:nvSpPr>
          <p:cNvPr id="13" name="cíl 3"/>
          <p:cNvSpPr/>
          <p:nvPr/>
        </p:nvSpPr>
        <p:spPr>
          <a:xfrm>
            <a:off x="8058546" y="1691640"/>
            <a:ext cx="3417173" cy="1869577"/>
          </a:xfrm>
          <a:prstGeom prst="roundRect">
            <a:avLst>
              <a:gd name="adj" fmla="val 4890"/>
            </a:avLst>
          </a:prstGeom>
          <a:solidFill>
            <a:schemeClr val="accent1">
              <a:lumMod val="10000"/>
              <a:lumOff val="90000"/>
            </a:schemeClr>
          </a:solidFill>
          <a:ln>
            <a:noFill/>
          </a:ln>
        </p:spPr>
        <p:txBody>
          <a:bodyPr rtlCol="0" anchor="ctr"/>
          <a:lstStyle/>
          <a:p>
            <a:pPr algn="ctr"/>
            <a:endParaRPr/>
          </a:p>
        </p:txBody>
      </p:sp>
      <p:sp>
        <p:nvSpPr>
          <p:cNvPr id="14" name="kruh ikony"/>
          <p:cNvSpPr/>
          <p:nvPr/>
        </p:nvSpPr>
        <p:spPr>
          <a:xfrm>
            <a:off x="8296428" y="1889595"/>
            <a:ext cx="527880" cy="527880"/>
          </a:xfrm>
          <a:prstGeom prst="ellipse">
            <a:avLst/>
          </a:prstGeom>
          <a:solidFill>
            <a:schemeClr val="tx2"/>
          </a:solidFill>
          <a:ln>
            <a:noFill/>
          </a:ln>
        </p:spPr>
        <p:txBody>
          <a:bodyPr rtlCol="0" anchor="ctr"/>
          <a:lstStyle/>
          <a:p>
            <a:pPr algn="ctr"/>
            <a:endParaRPr/>
          </a:p>
        </p:txBody>
      </p:sp>
      <p:pic>
        <p:nvPicPr>
          <p:cNvPr id="15" name="ikona" descr="image.png"/>
          <p:cNvPicPr>
            <a:picLocks noChangeAspect="1"/>
          </p:cNvPicPr>
          <p:nvPr/>
        </p:nvPicPr>
        <p:blipFill>
          <a:blip r:embed="rId5"/>
          <a:stretch>
            <a:fillRect/>
          </a:stretch>
        </p:blipFill>
        <p:spPr>
          <a:xfrm>
            <a:off x="8433677" y="2026844"/>
            <a:ext cx="253382" cy="253382"/>
          </a:xfrm>
          <a:prstGeom prst="rect">
            <a:avLst/>
          </a:prstGeom>
        </p:spPr>
      </p:pic>
      <p:sp>
        <p:nvSpPr>
          <p:cNvPr id="16" name="TextBox 15"/>
          <p:cNvSpPr txBox="1"/>
          <p:nvPr/>
        </p:nvSpPr>
        <p:spPr>
          <a:xfrm>
            <a:off x="8990502" y="1889595"/>
            <a:ext cx="2282098" cy="527880"/>
          </a:xfrm>
          <a:prstGeom prst="rect">
            <a:avLst/>
          </a:prstGeom>
          <a:noFill/>
        </p:spPr>
        <p:txBody>
          <a:bodyPr wrap="square" lIns="0" tIns="0" rIns="0" bIns="0" anchor="ctr">
            <a:noAutofit/>
          </a:bodyPr>
          <a:lstStyle/>
          <a:p>
            <a:r>
              <a:rPr sz="1700" b="1">
                <a:solidFill>
                  <a:schemeClr val="tx2"/>
                </a:solidFill>
                <a:latin typeface="+mn-lt"/>
              </a:rPr>
              <a:t>Méně odpadu</a:t>
            </a:r>
          </a:p>
        </p:txBody>
      </p:sp>
      <p:sp>
        <p:nvSpPr>
          <p:cNvPr id="17" name="TextBox 16"/>
          <p:cNvSpPr txBox="1"/>
          <p:nvPr/>
        </p:nvSpPr>
        <p:spPr>
          <a:xfrm>
            <a:off x="8273613" y="2516453"/>
            <a:ext cx="2987040" cy="989776"/>
          </a:xfrm>
          <a:prstGeom prst="rect">
            <a:avLst/>
          </a:prstGeom>
          <a:noFill/>
        </p:spPr>
        <p:txBody>
          <a:bodyPr wrap="square" lIns="0" tIns="0" rIns="0" bIns="0" anchor="t">
            <a:noAutofit/>
          </a:bodyPr>
          <a:lstStyle/>
          <a:p>
            <a:r>
              <a:rPr sz="1450">
                <a:solidFill>
                  <a:schemeClr val="tx1"/>
                </a:solidFill>
                <a:latin typeface="+mn-lt"/>
              </a:rPr>
              <a:t>Podpořit oběhové hospodářství a snížit objem jednorázového odpadu ve zdravotnictví.</a:t>
            </a:r>
          </a:p>
        </p:txBody>
      </p:sp>
      <p:sp>
        <p:nvSpPr>
          <p:cNvPr id="18" name="cíl 4"/>
          <p:cNvSpPr/>
          <p:nvPr/>
        </p:nvSpPr>
        <p:spPr>
          <a:xfrm>
            <a:off x="722376" y="3726180"/>
            <a:ext cx="5257190" cy="1594639"/>
          </a:xfrm>
          <a:prstGeom prst="roundRect">
            <a:avLst>
              <a:gd name="adj" fmla="val 5734"/>
            </a:avLst>
          </a:prstGeom>
          <a:solidFill>
            <a:schemeClr val="accent1">
              <a:lumMod val="10000"/>
              <a:lumOff val="90000"/>
            </a:schemeClr>
          </a:solidFill>
          <a:ln>
            <a:noFill/>
          </a:ln>
        </p:spPr>
        <p:txBody>
          <a:bodyPr rtlCol="0" anchor="ctr"/>
          <a:lstStyle/>
          <a:p>
            <a:pPr algn="ctr"/>
            <a:endParaRPr/>
          </a:p>
        </p:txBody>
      </p:sp>
      <p:sp>
        <p:nvSpPr>
          <p:cNvPr id="19" name="kruh ikony"/>
          <p:cNvSpPr/>
          <p:nvPr/>
        </p:nvSpPr>
        <p:spPr>
          <a:xfrm>
            <a:off x="960258" y="3924135"/>
            <a:ext cx="527880" cy="527880"/>
          </a:xfrm>
          <a:prstGeom prst="ellipse">
            <a:avLst/>
          </a:prstGeom>
          <a:solidFill>
            <a:schemeClr val="tx2"/>
          </a:solidFill>
          <a:ln>
            <a:noFill/>
          </a:ln>
        </p:spPr>
        <p:txBody>
          <a:bodyPr rtlCol="0" anchor="ctr"/>
          <a:lstStyle/>
          <a:p>
            <a:pPr algn="ctr"/>
            <a:endParaRPr/>
          </a:p>
        </p:txBody>
      </p:sp>
      <p:pic>
        <p:nvPicPr>
          <p:cNvPr id="20" name="ikona" descr="image.png"/>
          <p:cNvPicPr>
            <a:picLocks noChangeAspect="1"/>
          </p:cNvPicPr>
          <p:nvPr/>
        </p:nvPicPr>
        <p:blipFill>
          <a:blip r:embed="rId6"/>
          <a:stretch>
            <a:fillRect/>
          </a:stretch>
        </p:blipFill>
        <p:spPr>
          <a:xfrm>
            <a:off x="1097507" y="4061384"/>
            <a:ext cx="253382" cy="253382"/>
          </a:xfrm>
          <a:prstGeom prst="rect">
            <a:avLst/>
          </a:prstGeom>
        </p:spPr>
      </p:pic>
      <p:sp>
        <p:nvSpPr>
          <p:cNvPr id="21" name="TextBox 20"/>
          <p:cNvSpPr txBox="1"/>
          <p:nvPr/>
        </p:nvSpPr>
        <p:spPr>
          <a:xfrm>
            <a:off x="1654332" y="3924135"/>
            <a:ext cx="4122115" cy="527880"/>
          </a:xfrm>
          <a:prstGeom prst="rect">
            <a:avLst/>
          </a:prstGeom>
          <a:noFill/>
        </p:spPr>
        <p:txBody>
          <a:bodyPr wrap="square" lIns="0" tIns="0" rIns="0" bIns="0" anchor="ctr">
            <a:noAutofit/>
          </a:bodyPr>
          <a:lstStyle/>
          <a:p>
            <a:r>
              <a:rPr sz="1700" b="1">
                <a:solidFill>
                  <a:schemeClr val="tx2"/>
                </a:solidFill>
                <a:latin typeface="+mn-lt"/>
              </a:rPr>
              <a:t>Jasná odpovědnost</a:t>
            </a:r>
          </a:p>
        </p:txBody>
      </p:sp>
      <p:sp>
        <p:nvSpPr>
          <p:cNvPr id="22" name="TextBox 21"/>
          <p:cNvSpPr txBox="1"/>
          <p:nvPr/>
        </p:nvSpPr>
        <p:spPr>
          <a:xfrm>
            <a:off x="937442" y="4550993"/>
            <a:ext cx="4827056" cy="714838"/>
          </a:xfrm>
          <a:prstGeom prst="rect">
            <a:avLst/>
          </a:prstGeom>
          <a:noFill/>
        </p:spPr>
        <p:txBody>
          <a:bodyPr wrap="square" lIns="0" tIns="0" rIns="0" bIns="0" anchor="t">
            <a:noAutofit/>
          </a:bodyPr>
          <a:lstStyle/>
          <a:p>
            <a:r>
              <a:rPr sz="1450">
                <a:solidFill>
                  <a:schemeClr val="tx1"/>
                </a:solidFill>
                <a:latin typeface="+mn-lt"/>
              </a:rPr>
              <a:t>Kdo prostředek plně renovuje, nese všechny povinnosti výrobce.</a:t>
            </a:r>
          </a:p>
        </p:txBody>
      </p:sp>
      <p:sp>
        <p:nvSpPr>
          <p:cNvPr id="23" name="cíl 5"/>
          <p:cNvSpPr/>
          <p:nvPr/>
        </p:nvSpPr>
        <p:spPr>
          <a:xfrm>
            <a:off x="6218529" y="3726180"/>
            <a:ext cx="5257190" cy="1594639"/>
          </a:xfrm>
          <a:prstGeom prst="roundRect">
            <a:avLst>
              <a:gd name="adj" fmla="val 5734"/>
            </a:avLst>
          </a:prstGeom>
          <a:solidFill>
            <a:schemeClr val="accent1">
              <a:lumMod val="10000"/>
              <a:lumOff val="90000"/>
            </a:schemeClr>
          </a:solidFill>
          <a:ln>
            <a:noFill/>
          </a:ln>
        </p:spPr>
        <p:txBody>
          <a:bodyPr rtlCol="0" anchor="ctr"/>
          <a:lstStyle/>
          <a:p>
            <a:pPr algn="ctr"/>
            <a:endParaRPr/>
          </a:p>
        </p:txBody>
      </p:sp>
      <p:sp>
        <p:nvSpPr>
          <p:cNvPr id="24" name="kruh ikony"/>
          <p:cNvSpPr/>
          <p:nvPr/>
        </p:nvSpPr>
        <p:spPr>
          <a:xfrm>
            <a:off x="6456411" y="3924135"/>
            <a:ext cx="527880" cy="527880"/>
          </a:xfrm>
          <a:prstGeom prst="ellipse">
            <a:avLst/>
          </a:prstGeom>
          <a:solidFill>
            <a:schemeClr val="tx2"/>
          </a:solidFill>
          <a:ln>
            <a:noFill/>
          </a:ln>
        </p:spPr>
        <p:txBody>
          <a:bodyPr rtlCol="0" anchor="ctr"/>
          <a:lstStyle/>
          <a:p>
            <a:pPr algn="ctr"/>
            <a:endParaRPr/>
          </a:p>
        </p:txBody>
      </p:sp>
      <p:pic>
        <p:nvPicPr>
          <p:cNvPr id="25" name="ikona" descr="image.png"/>
          <p:cNvPicPr>
            <a:picLocks noChangeAspect="1"/>
          </p:cNvPicPr>
          <p:nvPr/>
        </p:nvPicPr>
        <p:blipFill>
          <a:blip r:embed="rId7"/>
          <a:stretch>
            <a:fillRect/>
          </a:stretch>
        </p:blipFill>
        <p:spPr>
          <a:xfrm>
            <a:off x="6593660" y="4061384"/>
            <a:ext cx="253382" cy="253382"/>
          </a:xfrm>
          <a:prstGeom prst="rect">
            <a:avLst/>
          </a:prstGeom>
        </p:spPr>
      </p:pic>
      <p:sp>
        <p:nvSpPr>
          <p:cNvPr id="26" name="TextBox 25"/>
          <p:cNvSpPr txBox="1"/>
          <p:nvPr/>
        </p:nvSpPr>
        <p:spPr>
          <a:xfrm>
            <a:off x="7150486" y="3924135"/>
            <a:ext cx="4122115" cy="527880"/>
          </a:xfrm>
          <a:prstGeom prst="rect">
            <a:avLst/>
          </a:prstGeom>
          <a:noFill/>
        </p:spPr>
        <p:txBody>
          <a:bodyPr wrap="square" lIns="0" tIns="0" rIns="0" bIns="0" anchor="ctr">
            <a:noAutofit/>
          </a:bodyPr>
          <a:lstStyle/>
          <a:p>
            <a:r>
              <a:rPr sz="1700" b="1">
                <a:solidFill>
                  <a:schemeClr val="tx2"/>
                </a:solidFill>
                <a:latin typeface="+mn-lt"/>
              </a:rPr>
              <a:t>Dostupnost a odolnost</a:t>
            </a:r>
          </a:p>
        </p:txBody>
      </p:sp>
      <p:sp>
        <p:nvSpPr>
          <p:cNvPr id="27" name="TextBox 26"/>
          <p:cNvSpPr txBox="1"/>
          <p:nvPr/>
        </p:nvSpPr>
        <p:spPr>
          <a:xfrm>
            <a:off x="6433596" y="4550993"/>
            <a:ext cx="4827056" cy="714838"/>
          </a:xfrm>
          <a:prstGeom prst="rect">
            <a:avLst/>
          </a:prstGeom>
          <a:noFill/>
        </p:spPr>
        <p:txBody>
          <a:bodyPr wrap="square" lIns="0" tIns="0" rIns="0" bIns="0" anchor="t">
            <a:noAutofit/>
          </a:bodyPr>
          <a:lstStyle/>
          <a:p>
            <a:r>
              <a:rPr sz="1450">
                <a:solidFill>
                  <a:schemeClr val="tx1"/>
                </a:solidFill>
                <a:latin typeface="+mn-lt"/>
              </a:rPr>
              <a:t>Širší cíl celé novely: zjednodušení, konkurenceschopnost a lepší dostupnost prostředků, včetně prevence jejich nedostatku.</a:t>
            </a:r>
          </a:p>
        </p:txBody>
      </p:sp>
      <p:sp>
        <p:nvSpPr>
          <p:cNvPr id="28" name="TextBox 27"/>
          <p:cNvSpPr txBox="1"/>
          <p:nvPr/>
        </p:nvSpPr>
        <p:spPr>
          <a:xfrm>
            <a:off x="722376" y="5815707"/>
            <a:ext cx="10753344" cy="307930"/>
          </a:xfrm>
          <a:prstGeom prst="rect">
            <a:avLst/>
          </a:prstGeom>
          <a:noFill/>
        </p:spPr>
        <p:txBody>
          <a:bodyPr wrap="square" lIns="0" tIns="0" rIns="0" bIns="0" anchor="t">
            <a:noAutofit/>
          </a:bodyPr>
          <a:lstStyle/>
          <a:p>
            <a:r>
              <a:rPr sz="1150" i="1">
                <a:solidFill>
                  <a:srgbClr val="6E6E6E"/>
                </a:solidFill>
                <a:latin typeface="+mn-lt"/>
              </a:rPr>
              <a:t>Cíle podle shrnutí návrhu ve stanovisku EHSV (29. 4. 2026) a v podkladu MedTech Europe (9. 9. 2026); zpráva Komise COM(2024) 560.</a:t>
            </a:r>
          </a:p>
        </p:txBody>
      </p:sp>
      <p:sp>
        <p:nvSpPr>
          <p:cNvPr id="29" name="Zástupný symbol pro zápatí 1"/>
          <p:cNvSpPr>
            <a:spLocks noGrp="1"/>
          </p:cNvSpPr>
          <p:nvPr>
            <p:ph type="ftr" sz="quarter" idx="10"/>
          </p:nvPr>
        </p:nvSpPr>
        <p:spPr/>
        <p:txBody>
          <a:bodyPr/>
          <a:lstStyle>
            <a:lvl1pPr>
              <a:defRPr/>
            </a:lvl1pPr>
          </a:lstStyle>
          <a:p>
            <a:r>
              <a:rPr lang="cs-CZ"/>
              <a:t>Obnova prostředků pro jedno použití v EU</a:t>
            </a:r>
          </a:p>
        </p:txBody>
      </p:sp>
      <p:sp>
        <p:nvSpPr>
          <p:cNvPr id="30" name="Zástupný symbol pro číslo snímku 2"/>
          <p:cNvSpPr>
            <a:spLocks noGrp="1"/>
          </p:cNvSpPr>
          <p:nvPr>
            <p:ph type="sldNum" sz="quarter" idx="11"/>
          </p:nvPr>
        </p:nvSpPr>
        <p:spPr/>
        <p:txBody>
          <a:bodyPr/>
          <a:lstStyle>
            <a:lvl1pPr>
              <a:defRPr/>
            </a:lvl1pPr>
          </a:lstStyle>
          <a:p>
            <a:fld id="{B3A6BE6F-C411-48BF-A2DA-F8F95D6648BA}" type="slidenum">
              <a:rPr lang="cs-CZ"/>
              <a:t>27</a:t>
            </a:fld>
            <a:endParaRPr lang="cs-CZ"/>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Hodnocení návrhu</a:t>
            </a:r>
          </a:p>
        </p:txBody>
      </p:sp>
      <p:sp>
        <p:nvSpPr>
          <p:cNvPr id="3" name="klady"/>
          <p:cNvSpPr/>
          <p:nvPr/>
        </p:nvSpPr>
        <p:spPr>
          <a:xfrm>
            <a:off x="722376" y="1746627"/>
            <a:ext cx="5257190" cy="3904117"/>
          </a:xfrm>
          <a:prstGeom prst="roundRect">
            <a:avLst>
              <a:gd name="adj" fmla="val 2342"/>
            </a:avLst>
          </a:prstGeom>
          <a:solidFill>
            <a:schemeClr val="accent1">
              <a:lumMod val="10000"/>
              <a:lumOff val="90000"/>
            </a:schemeClr>
          </a:solidFill>
          <a:ln>
            <a:noFill/>
          </a:ln>
        </p:spPr>
        <p:txBody>
          <a:bodyPr rtlCol="0" anchor="ctr"/>
          <a:lstStyle/>
          <a:p>
            <a:pPr algn="ctr"/>
            <a:endParaRPr/>
          </a:p>
        </p:txBody>
      </p:sp>
      <p:sp>
        <p:nvSpPr>
          <p:cNvPr id="4" name="výhrady"/>
          <p:cNvSpPr/>
          <p:nvPr/>
        </p:nvSpPr>
        <p:spPr>
          <a:xfrm>
            <a:off x="6218529" y="1746627"/>
            <a:ext cx="5257190" cy="3904117"/>
          </a:xfrm>
          <a:prstGeom prst="roundRect">
            <a:avLst>
              <a:gd name="adj" fmla="val 2342"/>
            </a:avLst>
          </a:prstGeom>
          <a:solidFill>
            <a:schemeClr val="accent1">
              <a:lumMod val="10000"/>
              <a:lumOff val="90000"/>
            </a:schemeClr>
          </a:solidFill>
          <a:ln>
            <a:noFill/>
          </a:ln>
        </p:spPr>
        <p:txBody>
          <a:bodyPr rtlCol="0" anchor="ctr"/>
          <a:lstStyle/>
          <a:p>
            <a:pPr algn="ctr"/>
            <a:endParaRPr/>
          </a:p>
        </p:txBody>
      </p:sp>
      <p:sp>
        <p:nvSpPr>
          <p:cNvPr id="5" name="kruh ikony"/>
          <p:cNvSpPr/>
          <p:nvPr/>
        </p:nvSpPr>
        <p:spPr>
          <a:xfrm>
            <a:off x="982728" y="1911590"/>
            <a:ext cx="494888" cy="494888"/>
          </a:xfrm>
          <a:prstGeom prst="ellipse">
            <a:avLst/>
          </a:prstGeom>
          <a:solidFill>
            <a:schemeClr val="accent3"/>
          </a:solidFill>
          <a:ln>
            <a:noFill/>
          </a:ln>
        </p:spPr>
        <p:txBody>
          <a:bodyPr rtlCol="0" anchor="ctr"/>
          <a:lstStyle/>
          <a:p>
            <a:pPr algn="ctr"/>
            <a:endParaRPr/>
          </a:p>
        </p:txBody>
      </p:sp>
      <p:pic>
        <p:nvPicPr>
          <p:cNvPr id="6" name="ikona" descr="image.png"/>
          <p:cNvPicPr>
            <a:picLocks noChangeAspect="1"/>
          </p:cNvPicPr>
          <p:nvPr/>
        </p:nvPicPr>
        <p:blipFill>
          <a:blip r:embed="rId3"/>
          <a:stretch>
            <a:fillRect/>
          </a:stretch>
        </p:blipFill>
        <p:spPr>
          <a:xfrm>
            <a:off x="1111399" y="2040261"/>
            <a:ext cx="237546" cy="237546"/>
          </a:xfrm>
          <a:prstGeom prst="rect">
            <a:avLst/>
          </a:prstGeom>
        </p:spPr>
      </p:pic>
      <p:sp>
        <p:nvSpPr>
          <p:cNvPr id="7" name="kruh ikony"/>
          <p:cNvSpPr/>
          <p:nvPr/>
        </p:nvSpPr>
        <p:spPr>
          <a:xfrm>
            <a:off x="6478882" y="1911590"/>
            <a:ext cx="494888" cy="494888"/>
          </a:xfrm>
          <a:prstGeom prst="ellipse">
            <a:avLst/>
          </a:prstGeom>
          <a:solidFill>
            <a:schemeClr val="accent2"/>
          </a:solidFill>
          <a:ln>
            <a:noFill/>
          </a:ln>
        </p:spPr>
        <p:txBody>
          <a:bodyPr rtlCol="0" anchor="ctr"/>
          <a:lstStyle/>
          <a:p>
            <a:pPr algn="ctr"/>
            <a:endParaRPr/>
          </a:p>
        </p:txBody>
      </p:sp>
      <p:pic>
        <p:nvPicPr>
          <p:cNvPr id="8" name="ikona" descr="image.png"/>
          <p:cNvPicPr>
            <a:picLocks noChangeAspect="1"/>
          </p:cNvPicPr>
          <p:nvPr/>
        </p:nvPicPr>
        <p:blipFill>
          <a:blip r:embed="rId4"/>
          <a:stretch>
            <a:fillRect/>
          </a:stretch>
        </p:blipFill>
        <p:spPr>
          <a:xfrm>
            <a:off x="6607553" y="2040261"/>
            <a:ext cx="237546" cy="237546"/>
          </a:xfrm>
          <a:prstGeom prst="rect">
            <a:avLst/>
          </a:prstGeom>
        </p:spPr>
      </p:pic>
      <p:sp>
        <p:nvSpPr>
          <p:cNvPr id="9" name="TextBox 8"/>
          <p:cNvSpPr txBox="1"/>
          <p:nvPr/>
        </p:nvSpPr>
        <p:spPr>
          <a:xfrm>
            <a:off x="1678228" y="1933585"/>
            <a:ext cx="4062374" cy="439900"/>
          </a:xfrm>
          <a:prstGeom prst="rect">
            <a:avLst/>
          </a:prstGeom>
          <a:noFill/>
        </p:spPr>
        <p:txBody>
          <a:bodyPr wrap="square" lIns="0" tIns="0" rIns="0" bIns="0" anchor="ctr">
            <a:noAutofit/>
          </a:bodyPr>
          <a:lstStyle/>
          <a:p>
            <a:r>
              <a:rPr sz="1950" b="1">
                <a:solidFill>
                  <a:schemeClr val="tx2"/>
                </a:solidFill>
                <a:latin typeface="+mn-lt"/>
              </a:rPr>
              <a:t>Co návrh řeší</a:t>
            </a:r>
          </a:p>
        </p:txBody>
      </p:sp>
      <p:sp>
        <p:nvSpPr>
          <p:cNvPr id="10" name="TextBox 9"/>
          <p:cNvSpPr txBox="1"/>
          <p:nvPr/>
        </p:nvSpPr>
        <p:spPr>
          <a:xfrm>
            <a:off x="7174382" y="1933585"/>
            <a:ext cx="4062374" cy="439900"/>
          </a:xfrm>
          <a:prstGeom prst="rect">
            <a:avLst/>
          </a:prstGeom>
          <a:noFill/>
        </p:spPr>
        <p:txBody>
          <a:bodyPr wrap="square" lIns="0" tIns="0" rIns="0" bIns="0" anchor="ctr">
            <a:noAutofit/>
          </a:bodyPr>
          <a:lstStyle/>
          <a:p>
            <a:r>
              <a:rPr sz="1950" b="1">
                <a:solidFill>
                  <a:schemeClr val="tx2"/>
                </a:solidFill>
                <a:latin typeface="+mn-lt"/>
              </a:rPr>
              <a:t>Výhrady</a:t>
            </a:r>
          </a:p>
        </p:txBody>
      </p:sp>
      <p:sp>
        <p:nvSpPr>
          <p:cNvPr id="11" name="TextBox 10"/>
          <p:cNvSpPr txBox="1"/>
          <p:nvPr/>
        </p:nvSpPr>
        <p:spPr>
          <a:xfrm>
            <a:off x="961339" y="2571441"/>
            <a:ext cx="4779264" cy="3024316"/>
          </a:xfrm>
          <a:prstGeom prst="rect">
            <a:avLst/>
          </a:prstGeom>
          <a:noFill/>
        </p:spPr>
        <p:txBody>
          <a:bodyPr wrap="square" lIns="0" tIns="0" rIns="0" bIns="0" anchor="t">
            <a:noAutofit/>
          </a:bodyPr>
          <a:lstStyle/>
          <a:p>
            <a:pPr marL="246888" indent="-246888">
              <a:spcAft>
                <a:spcPts val="690"/>
              </a:spcAft>
              <a:buFont typeface="Arial"/>
              <a:buChar char="•"/>
            </a:pPr>
            <a:r>
              <a:rPr sz="1550">
                <a:solidFill>
                  <a:schemeClr val="tx1"/>
                </a:solidFill>
                <a:latin typeface="+mn-lt"/>
              </a:rPr>
              <a:t>Značka CE bude znamenat volný pohyb i u obnovených prostředků</a:t>
            </a:r>
          </a:p>
          <a:p>
            <a:pPr marL="246888" indent="-246888">
              <a:spcAft>
                <a:spcPts val="690"/>
              </a:spcAft>
              <a:buFont typeface="Arial"/>
              <a:buChar char="•"/>
            </a:pPr>
            <a:r>
              <a:rPr sz="1550">
                <a:solidFill>
                  <a:schemeClr val="tx1"/>
                </a:solidFill>
                <a:latin typeface="+mn-lt"/>
              </a:rPr>
              <a:t>Důkazní břemeno přechází na výrobce: jednorázovost musí odůvodnit</a:t>
            </a:r>
          </a:p>
          <a:p>
            <a:pPr marL="246888" indent="-246888">
              <a:spcAft>
                <a:spcPts val="690"/>
              </a:spcAft>
              <a:buFont typeface="Arial"/>
              <a:buChar char="•"/>
            </a:pPr>
            <a:r>
              <a:rPr sz="1550">
                <a:solidFill>
                  <a:schemeClr val="tx1"/>
                </a:solidFill>
                <a:latin typeface="+mn-lt"/>
              </a:rPr>
              <a:t>Reaguje na podnět, že výrobci mají motivaci označovat prostředky jako jednorázové</a:t>
            </a:r>
          </a:p>
          <a:p>
            <a:pPr marL="246888" indent="-246888">
              <a:spcAft>
                <a:spcPts val="690"/>
              </a:spcAft>
              <a:buFont typeface="Arial"/>
              <a:buChar char="•"/>
            </a:pPr>
            <a:r>
              <a:rPr sz="1550">
                <a:solidFill>
                  <a:schemeClr val="tx1"/>
                </a:solidFill>
                <a:latin typeface="+mn-lt"/>
              </a:rPr>
              <a:t>Sbližuje EU s USA, Kanadou a Spojeným královstvím</a:t>
            </a:r>
          </a:p>
        </p:txBody>
      </p:sp>
      <p:sp>
        <p:nvSpPr>
          <p:cNvPr id="12" name="TextBox 11"/>
          <p:cNvSpPr txBox="1"/>
          <p:nvPr/>
        </p:nvSpPr>
        <p:spPr>
          <a:xfrm>
            <a:off x="6457492" y="2571441"/>
            <a:ext cx="4779264" cy="3024316"/>
          </a:xfrm>
          <a:prstGeom prst="rect">
            <a:avLst/>
          </a:prstGeom>
          <a:noFill/>
        </p:spPr>
        <p:txBody>
          <a:bodyPr wrap="square" lIns="0" tIns="0" rIns="0" bIns="0" anchor="t">
            <a:noAutofit/>
          </a:bodyPr>
          <a:lstStyle/>
          <a:p>
            <a:pPr marL="246888" indent="-246888">
              <a:spcAft>
                <a:spcPts val="690"/>
              </a:spcAft>
              <a:buFont typeface="Arial"/>
              <a:buChar char="•"/>
            </a:pPr>
            <a:r>
              <a:rPr sz="1550">
                <a:solidFill>
                  <a:schemeClr val="tx1"/>
                </a:solidFill>
                <a:latin typeface="+mn-lt"/>
              </a:rPr>
              <a:t>Výslovně nezachovává obnovu v uzavřené smyčce podle specifikací</a:t>
            </a:r>
          </a:p>
          <a:p>
            <a:pPr marL="246888" indent="-246888">
              <a:spcAft>
                <a:spcPts val="690"/>
              </a:spcAft>
              <a:buFont typeface="Arial"/>
              <a:buChar char="•"/>
            </a:pPr>
            <a:r>
              <a:rPr sz="1550">
                <a:solidFill>
                  <a:schemeClr val="tx1"/>
                </a:solidFill>
                <a:latin typeface="+mn-lt"/>
              </a:rPr>
              <a:t>Pětileté přechodné období; zrušení veta by mohlo platit dříve</a:t>
            </a:r>
          </a:p>
          <a:p>
            <a:pPr marL="246888" indent="-246888">
              <a:spcAft>
                <a:spcPts val="690"/>
              </a:spcAft>
              <a:buFont typeface="Arial"/>
              <a:buChar char="•"/>
            </a:pPr>
            <a:r>
              <a:rPr sz="1550">
                <a:solidFill>
                  <a:schemeClr val="tx1"/>
                </a:solidFill>
                <a:latin typeface="+mn-lt"/>
              </a:rPr>
              <a:t>Neřeší odpadové právo ani návrat prostředků obnovených ve třetích zemích</a:t>
            </a:r>
          </a:p>
        </p:txBody>
      </p:sp>
      <p:sp>
        <p:nvSpPr>
          <p:cNvPr id="13" name="Zástupný symbol pro zápatí 1"/>
          <p:cNvSpPr>
            <a:spLocks noGrp="1"/>
          </p:cNvSpPr>
          <p:nvPr>
            <p:ph type="ftr" sz="quarter" idx="10"/>
          </p:nvPr>
        </p:nvSpPr>
        <p:spPr/>
        <p:txBody>
          <a:bodyPr/>
          <a:lstStyle>
            <a:lvl1pPr>
              <a:defRPr/>
            </a:lvl1pPr>
          </a:lstStyle>
          <a:p>
            <a:r>
              <a:rPr lang="cs-CZ"/>
              <a:t>Obnova prostředků pro jedno použití v EU</a:t>
            </a:r>
          </a:p>
        </p:txBody>
      </p:sp>
      <p:sp>
        <p:nvSpPr>
          <p:cNvPr id="14" name="Zástupný symbol pro číslo snímku 2"/>
          <p:cNvSpPr>
            <a:spLocks noGrp="1"/>
          </p:cNvSpPr>
          <p:nvPr>
            <p:ph type="sldNum" sz="quarter" idx="11"/>
          </p:nvPr>
        </p:nvSpPr>
        <p:spPr/>
        <p:txBody>
          <a:bodyPr/>
          <a:lstStyle>
            <a:lvl1pPr>
              <a:defRPr/>
            </a:lvl1pPr>
          </a:lstStyle>
          <a:p>
            <a:fld id="{8527C6F3-288C-4331-916C-05B2070ADD8B}" type="slidenum">
              <a:rPr lang="cs-CZ"/>
              <a:t>28</a:t>
            </a:fld>
            <a:endParaRPr lang="cs-CZ"/>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Co to znamená pro centrální sterilizace</a:t>
            </a:r>
          </a:p>
        </p:txBody>
      </p:sp>
      <p:sp>
        <p:nvSpPr>
          <p:cNvPr id="3" name="dopad 1"/>
          <p:cNvSpPr/>
          <p:nvPr/>
        </p:nvSpPr>
        <p:spPr>
          <a:xfrm>
            <a:off x="722376" y="1746627"/>
            <a:ext cx="10753344" cy="1154738"/>
          </a:xfrm>
          <a:prstGeom prst="roundRect">
            <a:avLst>
              <a:gd name="adj" fmla="val 7918"/>
            </a:avLst>
          </a:prstGeom>
          <a:solidFill>
            <a:schemeClr val="accent1">
              <a:lumMod val="10000"/>
              <a:lumOff val="90000"/>
            </a:schemeClr>
          </a:solidFill>
          <a:ln>
            <a:noFill/>
          </a:ln>
        </p:spPr>
        <p:txBody>
          <a:bodyPr rtlCol="0" anchor="ctr"/>
          <a:lstStyle/>
          <a:p>
            <a:pPr algn="ctr"/>
            <a:endParaRPr/>
          </a:p>
        </p:txBody>
      </p:sp>
      <p:sp>
        <p:nvSpPr>
          <p:cNvPr id="4" name="kruh ikony"/>
          <p:cNvSpPr/>
          <p:nvPr/>
        </p:nvSpPr>
        <p:spPr>
          <a:xfrm>
            <a:off x="987481" y="2021565"/>
            <a:ext cx="604863" cy="604863"/>
          </a:xfrm>
          <a:prstGeom prst="ellipse">
            <a:avLst/>
          </a:prstGeom>
          <a:solidFill>
            <a:schemeClr val="tx2"/>
          </a:solidFill>
          <a:ln>
            <a:noFill/>
          </a:ln>
        </p:spPr>
        <p:txBody>
          <a:bodyPr rtlCol="0" anchor="ctr"/>
          <a:lstStyle/>
          <a:p>
            <a:pPr algn="ctr"/>
            <a:endParaRPr/>
          </a:p>
        </p:txBody>
      </p:sp>
      <p:pic>
        <p:nvPicPr>
          <p:cNvPr id="5" name="ikona" descr="image.png"/>
          <p:cNvPicPr>
            <a:picLocks noChangeAspect="1"/>
          </p:cNvPicPr>
          <p:nvPr/>
        </p:nvPicPr>
        <p:blipFill>
          <a:blip r:embed="rId3"/>
          <a:stretch>
            <a:fillRect/>
          </a:stretch>
        </p:blipFill>
        <p:spPr>
          <a:xfrm>
            <a:off x="1144746" y="2178829"/>
            <a:ext cx="290334" cy="290334"/>
          </a:xfrm>
          <a:prstGeom prst="rect">
            <a:avLst/>
          </a:prstGeom>
        </p:spPr>
      </p:pic>
      <p:sp>
        <p:nvSpPr>
          <p:cNvPr id="6" name="TextBox 5"/>
          <p:cNvSpPr txBox="1"/>
          <p:nvPr/>
        </p:nvSpPr>
        <p:spPr>
          <a:xfrm>
            <a:off x="1917192" y="1856602"/>
            <a:ext cx="9319564" cy="384912"/>
          </a:xfrm>
          <a:prstGeom prst="rect">
            <a:avLst/>
          </a:prstGeom>
          <a:noFill/>
        </p:spPr>
        <p:txBody>
          <a:bodyPr wrap="square" lIns="0" tIns="0" rIns="0" bIns="0" anchor="t">
            <a:noAutofit/>
          </a:bodyPr>
          <a:lstStyle/>
          <a:p>
            <a:r>
              <a:rPr sz="1850" b="1">
                <a:solidFill>
                  <a:schemeClr val="tx2"/>
                </a:solidFill>
                <a:latin typeface="+mn-lt"/>
              </a:rPr>
              <a:t>Více prostředků s návodem k obnově</a:t>
            </a:r>
          </a:p>
        </p:txBody>
      </p:sp>
      <p:sp>
        <p:nvSpPr>
          <p:cNvPr id="7" name="TextBox 6"/>
          <p:cNvSpPr txBox="1"/>
          <p:nvPr/>
        </p:nvSpPr>
        <p:spPr>
          <a:xfrm>
            <a:off x="1917192" y="2263510"/>
            <a:ext cx="9319564" cy="604863"/>
          </a:xfrm>
          <a:prstGeom prst="rect">
            <a:avLst/>
          </a:prstGeom>
          <a:noFill/>
        </p:spPr>
        <p:txBody>
          <a:bodyPr wrap="square" lIns="0" tIns="0" rIns="0" bIns="0" anchor="t">
            <a:noAutofit/>
          </a:bodyPr>
          <a:lstStyle/>
          <a:p>
            <a:r>
              <a:rPr sz="1500">
                <a:solidFill>
                  <a:schemeClr val="tx1"/>
                </a:solidFill>
                <a:latin typeface="+mn-lt"/>
              </a:rPr>
              <a:t>Pokud výrobci část sortimentu přeznačí na opakovaně použitelný, přesune se obnova do běžné práce sterilizací podle návodu výrobce.</a:t>
            </a:r>
          </a:p>
        </p:txBody>
      </p:sp>
      <p:sp>
        <p:nvSpPr>
          <p:cNvPr id="8" name="dopad 2"/>
          <p:cNvSpPr/>
          <p:nvPr/>
        </p:nvSpPr>
        <p:spPr>
          <a:xfrm>
            <a:off x="722376" y="3066329"/>
            <a:ext cx="10753344" cy="1154738"/>
          </a:xfrm>
          <a:prstGeom prst="roundRect">
            <a:avLst>
              <a:gd name="adj" fmla="val 7918"/>
            </a:avLst>
          </a:prstGeom>
          <a:solidFill>
            <a:schemeClr val="accent1">
              <a:lumMod val="10000"/>
              <a:lumOff val="90000"/>
            </a:schemeClr>
          </a:solidFill>
          <a:ln>
            <a:noFill/>
          </a:ln>
        </p:spPr>
        <p:txBody>
          <a:bodyPr rtlCol="0" anchor="ctr"/>
          <a:lstStyle/>
          <a:p>
            <a:pPr algn="ctr"/>
            <a:endParaRPr/>
          </a:p>
        </p:txBody>
      </p:sp>
      <p:sp>
        <p:nvSpPr>
          <p:cNvPr id="9" name="kruh ikony"/>
          <p:cNvSpPr/>
          <p:nvPr/>
        </p:nvSpPr>
        <p:spPr>
          <a:xfrm>
            <a:off x="987481" y="3341267"/>
            <a:ext cx="604863" cy="604863"/>
          </a:xfrm>
          <a:prstGeom prst="ellipse">
            <a:avLst/>
          </a:prstGeom>
          <a:solidFill>
            <a:schemeClr val="accent2"/>
          </a:solidFill>
          <a:ln>
            <a:noFill/>
          </a:ln>
        </p:spPr>
        <p:txBody>
          <a:bodyPr rtlCol="0" anchor="ctr"/>
          <a:lstStyle/>
          <a:p>
            <a:pPr algn="ctr"/>
            <a:endParaRPr/>
          </a:p>
        </p:txBody>
      </p:sp>
      <p:pic>
        <p:nvPicPr>
          <p:cNvPr id="10" name="ikona" descr="image.png"/>
          <p:cNvPicPr>
            <a:picLocks noChangeAspect="1"/>
          </p:cNvPicPr>
          <p:nvPr/>
        </p:nvPicPr>
        <p:blipFill>
          <a:blip r:embed="rId4"/>
          <a:stretch>
            <a:fillRect/>
          </a:stretch>
        </p:blipFill>
        <p:spPr>
          <a:xfrm>
            <a:off x="1144746" y="3498531"/>
            <a:ext cx="290334" cy="290334"/>
          </a:xfrm>
          <a:prstGeom prst="rect">
            <a:avLst/>
          </a:prstGeom>
        </p:spPr>
      </p:pic>
      <p:sp>
        <p:nvSpPr>
          <p:cNvPr id="11" name="TextBox 10"/>
          <p:cNvSpPr txBox="1"/>
          <p:nvPr/>
        </p:nvSpPr>
        <p:spPr>
          <a:xfrm>
            <a:off x="1917192" y="3176304"/>
            <a:ext cx="9319564" cy="384912"/>
          </a:xfrm>
          <a:prstGeom prst="rect">
            <a:avLst/>
          </a:prstGeom>
          <a:noFill/>
        </p:spPr>
        <p:txBody>
          <a:bodyPr wrap="square" lIns="0" tIns="0" rIns="0" bIns="0" anchor="t">
            <a:noAutofit/>
          </a:bodyPr>
          <a:lstStyle/>
          <a:p>
            <a:r>
              <a:rPr sz="1850" b="1">
                <a:solidFill>
                  <a:schemeClr val="tx2"/>
                </a:solidFill>
                <a:latin typeface="+mn-lt"/>
              </a:rPr>
              <a:t>Hrozí ztráta uzavřené smyčky</a:t>
            </a:r>
          </a:p>
        </p:txBody>
      </p:sp>
      <p:sp>
        <p:nvSpPr>
          <p:cNvPr id="12" name="TextBox 11"/>
          <p:cNvSpPr txBox="1"/>
          <p:nvPr/>
        </p:nvSpPr>
        <p:spPr>
          <a:xfrm>
            <a:off x="1917192" y="3583212"/>
            <a:ext cx="9319564" cy="604863"/>
          </a:xfrm>
          <a:prstGeom prst="rect">
            <a:avLst/>
          </a:prstGeom>
          <a:noFill/>
        </p:spPr>
        <p:txBody>
          <a:bodyPr wrap="square" lIns="0" tIns="0" rIns="0" bIns="0" anchor="t">
            <a:noAutofit/>
          </a:bodyPr>
          <a:lstStyle/>
          <a:p>
            <a:r>
              <a:rPr sz="1500">
                <a:solidFill>
                  <a:schemeClr val="tx1"/>
                </a:solidFill>
                <a:latin typeface="+mn-lt"/>
              </a:rPr>
              <a:t>Návrh výslovně nezachovává obnovu podle specifikací bez uvedení na trh (dnešní odst. 3 a 4). Tento model používá Německo, Švédsko, Chorvatsko i Francie.</a:t>
            </a:r>
          </a:p>
        </p:txBody>
      </p:sp>
      <p:sp>
        <p:nvSpPr>
          <p:cNvPr id="13" name="dopad 3"/>
          <p:cNvSpPr/>
          <p:nvPr/>
        </p:nvSpPr>
        <p:spPr>
          <a:xfrm>
            <a:off x="722376" y="4386030"/>
            <a:ext cx="10753344" cy="1154738"/>
          </a:xfrm>
          <a:prstGeom prst="roundRect">
            <a:avLst>
              <a:gd name="adj" fmla="val 7918"/>
            </a:avLst>
          </a:prstGeom>
          <a:solidFill>
            <a:schemeClr val="accent1">
              <a:lumMod val="10000"/>
              <a:lumOff val="90000"/>
            </a:schemeClr>
          </a:solidFill>
          <a:ln>
            <a:noFill/>
          </a:ln>
        </p:spPr>
        <p:txBody>
          <a:bodyPr rtlCol="0" anchor="ctr"/>
          <a:lstStyle/>
          <a:p>
            <a:pPr algn="ctr"/>
            <a:endParaRPr/>
          </a:p>
        </p:txBody>
      </p:sp>
      <p:sp>
        <p:nvSpPr>
          <p:cNvPr id="14" name="kruh ikony"/>
          <p:cNvSpPr/>
          <p:nvPr/>
        </p:nvSpPr>
        <p:spPr>
          <a:xfrm>
            <a:off x="987481" y="4660968"/>
            <a:ext cx="604863" cy="604863"/>
          </a:xfrm>
          <a:prstGeom prst="ellipse">
            <a:avLst/>
          </a:prstGeom>
          <a:solidFill>
            <a:schemeClr val="tx2"/>
          </a:solidFill>
          <a:ln>
            <a:noFill/>
          </a:ln>
        </p:spPr>
        <p:txBody>
          <a:bodyPr rtlCol="0" anchor="ctr"/>
          <a:lstStyle/>
          <a:p>
            <a:pPr algn="ctr"/>
            <a:endParaRPr/>
          </a:p>
        </p:txBody>
      </p:sp>
      <p:pic>
        <p:nvPicPr>
          <p:cNvPr id="15" name="ikona" descr="image.png"/>
          <p:cNvPicPr>
            <a:picLocks noChangeAspect="1"/>
          </p:cNvPicPr>
          <p:nvPr/>
        </p:nvPicPr>
        <p:blipFill>
          <a:blip r:embed="rId5"/>
          <a:stretch>
            <a:fillRect/>
          </a:stretch>
        </p:blipFill>
        <p:spPr>
          <a:xfrm>
            <a:off x="1144746" y="4818233"/>
            <a:ext cx="290334" cy="290334"/>
          </a:xfrm>
          <a:prstGeom prst="rect">
            <a:avLst/>
          </a:prstGeom>
        </p:spPr>
      </p:pic>
      <p:sp>
        <p:nvSpPr>
          <p:cNvPr id="16" name="TextBox 15"/>
          <p:cNvSpPr txBox="1"/>
          <p:nvPr/>
        </p:nvSpPr>
        <p:spPr>
          <a:xfrm>
            <a:off x="1917192" y="4496005"/>
            <a:ext cx="9319564" cy="384912"/>
          </a:xfrm>
          <a:prstGeom prst="rect">
            <a:avLst/>
          </a:prstGeom>
          <a:noFill/>
        </p:spPr>
        <p:txBody>
          <a:bodyPr wrap="square" lIns="0" tIns="0" rIns="0" bIns="0" anchor="t">
            <a:noAutofit/>
          </a:bodyPr>
          <a:lstStyle/>
          <a:p>
            <a:r>
              <a:rPr sz="1850" b="1">
                <a:solidFill>
                  <a:schemeClr val="tx2"/>
                </a:solidFill>
                <a:latin typeface="+mn-lt"/>
              </a:rPr>
              <a:t>Odpadové právo zůstává nevyřešené</a:t>
            </a:r>
          </a:p>
        </p:txBody>
      </p:sp>
      <p:sp>
        <p:nvSpPr>
          <p:cNvPr id="17" name="TextBox 16"/>
          <p:cNvSpPr txBox="1"/>
          <p:nvPr/>
        </p:nvSpPr>
        <p:spPr>
          <a:xfrm>
            <a:off x="1917192" y="4902913"/>
            <a:ext cx="9319564" cy="604863"/>
          </a:xfrm>
          <a:prstGeom prst="rect">
            <a:avLst/>
          </a:prstGeom>
          <a:noFill/>
        </p:spPr>
        <p:txBody>
          <a:bodyPr wrap="square" lIns="0" tIns="0" rIns="0" bIns="0" anchor="t">
            <a:noAutofit/>
          </a:bodyPr>
          <a:lstStyle/>
          <a:p>
            <a:r>
              <a:rPr sz="1500">
                <a:solidFill>
                  <a:schemeClr val="tx1"/>
                </a:solidFill>
                <a:latin typeface="+mn-lt"/>
              </a:rPr>
              <a:t>Kdy je použitý prostředek odpad, jak se přepravuje přes hranice a kdy přestává být odpadem, návrh neřeší.</a:t>
            </a:r>
          </a:p>
        </p:txBody>
      </p:sp>
      <p:sp>
        <p:nvSpPr>
          <p:cNvPr id="18" name="Zástupný symbol pro zápatí 1"/>
          <p:cNvSpPr>
            <a:spLocks noGrp="1"/>
          </p:cNvSpPr>
          <p:nvPr>
            <p:ph type="ftr" sz="quarter" idx="10"/>
          </p:nvPr>
        </p:nvSpPr>
        <p:spPr/>
        <p:txBody>
          <a:bodyPr/>
          <a:lstStyle>
            <a:lvl1pPr>
              <a:defRPr/>
            </a:lvl1pPr>
          </a:lstStyle>
          <a:p>
            <a:r>
              <a:rPr lang="cs-CZ"/>
              <a:t>Obnova prostředků pro jedno použití v EU</a:t>
            </a:r>
          </a:p>
        </p:txBody>
      </p:sp>
      <p:sp>
        <p:nvSpPr>
          <p:cNvPr id="19" name="Zástupný symbol pro číslo snímku 2"/>
          <p:cNvSpPr>
            <a:spLocks noGrp="1"/>
          </p:cNvSpPr>
          <p:nvPr>
            <p:ph type="sldNum" sz="quarter" idx="11"/>
          </p:nvPr>
        </p:nvSpPr>
        <p:spPr/>
        <p:txBody>
          <a:bodyPr/>
          <a:lstStyle>
            <a:lvl1pPr>
              <a:defRPr/>
            </a:lvl1pPr>
          </a:lstStyle>
          <a:p>
            <a:fld id="{08EAE676-68D1-4741-ADA7-B55AE07C4C33}" type="slidenum">
              <a:rPr lang="cs-CZ"/>
              <a:t>29</a:t>
            </a:fld>
            <a:endParaRPr lang="cs-CZ"/>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Otázky do diskuse</a:t>
            </a:r>
          </a:p>
        </p:txBody>
      </p:sp>
      <p:sp>
        <p:nvSpPr>
          <p:cNvPr id="3" name="otázka 1"/>
          <p:cNvSpPr/>
          <p:nvPr/>
        </p:nvSpPr>
        <p:spPr>
          <a:xfrm>
            <a:off x="722376" y="1746627"/>
            <a:ext cx="5257190" cy="1704614"/>
          </a:xfrm>
          <a:prstGeom prst="roundRect">
            <a:avLst>
              <a:gd name="adj" fmla="val 5364"/>
            </a:avLst>
          </a:prstGeom>
          <a:solidFill>
            <a:schemeClr val="accent1">
              <a:lumMod val="10000"/>
              <a:lumOff val="90000"/>
            </a:schemeClr>
          </a:solidFill>
          <a:ln>
            <a:noFill/>
          </a:ln>
        </p:spPr>
        <p:txBody>
          <a:bodyPr rtlCol="0" anchor="ctr"/>
          <a:lstStyle/>
          <a:p>
            <a:pPr algn="ctr"/>
            <a:endParaRPr/>
          </a:p>
        </p:txBody>
      </p:sp>
      <p:sp>
        <p:nvSpPr>
          <p:cNvPr id="4" name="kruh ikony"/>
          <p:cNvSpPr/>
          <p:nvPr/>
        </p:nvSpPr>
        <p:spPr>
          <a:xfrm>
            <a:off x="1009001" y="2296503"/>
            <a:ext cx="549875" cy="549875"/>
          </a:xfrm>
          <a:prstGeom prst="ellipse">
            <a:avLst/>
          </a:prstGeom>
          <a:solidFill>
            <a:schemeClr val="accent2"/>
          </a:solidFill>
          <a:ln>
            <a:noFill/>
          </a:ln>
        </p:spPr>
        <p:txBody>
          <a:bodyPr rtlCol="0" anchor="ctr"/>
          <a:lstStyle/>
          <a:p>
            <a:pPr algn="ctr"/>
            <a:endParaRPr/>
          </a:p>
        </p:txBody>
      </p:sp>
      <p:pic>
        <p:nvPicPr>
          <p:cNvPr id="5" name="ikona" descr="image.png"/>
          <p:cNvPicPr>
            <a:picLocks noChangeAspect="1"/>
          </p:cNvPicPr>
          <p:nvPr/>
        </p:nvPicPr>
        <p:blipFill>
          <a:blip r:embed="rId3"/>
          <a:stretch>
            <a:fillRect/>
          </a:stretch>
        </p:blipFill>
        <p:spPr>
          <a:xfrm>
            <a:off x="1151969" y="2439470"/>
            <a:ext cx="263940" cy="263940"/>
          </a:xfrm>
          <a:prstGeom prst="rect">
            <a:avLst/>
          </a:prstGeom>
        </p:spPr>
      </p:pic>
      <p:sp>
        <p:nvSpPr>
          <p:cNvPr id="6" name="TextBox 5"/>
          <p:cNvSpPr txBox="1"/>
          <p:nvPr/>
        </p:nvSpPr>
        <p:spPr>
          <a:xfrm>
            <a:off x="1797710" y="1966577"/>
            <a:ext cx="3942892" cy="1264714"/>
          </a:xfrm>
          <a:prstGeom prst="rect">
            <a:avLst/>
          </a:prstGeom>
          <a:noFill/>
        </p:spPr>
        <p:txBody>
          <a:bodyPr wrap="square" lIns="0" tIns="0" rIns="0" bIns="0" anchor="ctr">
            <a:noAutofit/>
          </a:bodyPr>
          <a:lstStyle/>
          <a:p>
            <a:r>
              <a:rPr sz="1700">
                <a:solidFill>
                  <a:schemeClr val="tx2"/>
                </a:solidFill>
                <a:latin typeface="+mn-lt"/>
              </a:rPr>
              <a:t>Které prostředky z vaší praxe by obstály v posouzení vhodnosti podle společných specifikací?</a:t>
            </a:r>
          </a:p>
        </p:txBody>
      </p:sp>
      <p:sp>
        <p:nvSpPr>
          <p:cNvPr id="7" name="otázka 2"/>
          <p:cNvSpPr/>
          <p:nvPr/>
        </p:nvSpPr>
        <p:spPr>
          <a:xfrm>
            <a:off x="6218529" y="1746627"/>
            <a:ext cx="5257190" cy="1704614"/>
          </a:xfrm>
          <a:prstGeom prst="roundRect">
            <a:avLst>
              <a:gd name="adj" fmla="val 5364"/>
            </a:avLst>
          </a:prstGeom>
          <a:solidFill>
            <a:schemeClr val="accent1">
              <a:lumMod val="10000"/>
              <a:lumOff val="90000"/>
            </a:schemeClr>
          </a:solidFill>
          <a:ln>
            <a:noFill/>
          </a:ln>
        </p:spPr>
        <p:txBody>
          <a:bodyPr rtlCol="0" anchor="ctr"/>
          <a:lstStyle/>
          <a:p>
            <a:pPr algn="ctr"/>
            <a:endParaRPr/>
          </a:p>
        </p:txBody>
      </p:sp>
      <p:sp>
        <p:nvSpPr>
          <p:cNvPr id="8" name="kruh ikony"/>
          <p:cNvSpPr/>
          <p:nvPr/>
        </p:nvSpPr>
        <p:spPr>
          <a:xfrm>
            <a:off x="6505155" y="2296503"/>
            <a:ext cx="549875" cy="549875"/>
          </a:xfrm>
          <a:prstGeom prst="ellipse">
            <a:avLst/>
          </a:prstGeom>
          <a:solidFill>
            <a:schemeClr val="tx2"/>
          </a:solidFill>
          <a:ln>
            <a:noFill/>
          </a:ln>
        </p:spPr>
        <p:txBody>
          <a:bodyPr rtlCol="0" anchor="ctr"/>
          <a:lstStyle/>
          <a:p>
            <a:pPr algn="ctr"/>
            <a:endParaRPr/>
          </a:p>
        </p:txBody>
      </p:sp>
      <p:pic>
        <p:nvPicPr>
          <p:cNvPr id="9" name="ikona" descr="image.png"/>
          <p:cNvPicPr>
            <a:picLocks noChangeAspect="1"/>
          </p:cNvPicPr>
          <p:nvPr/>
        </p:nvPicPr>
        <p:blipFill>
          <a:blip r:embed="rId3"/>
          <a:stretch>
            <a:fillRect/>
          </a:stretch>
        </p:blipFill>
        <p:spPr>
          <a:xfrm>
            <a:off x="6648122" y="2439470"/>
            <a:ext cx="263940" cy="263940"/>
          </a:xfrm>
          <a:prstGeom prst="rect">
            <a:avLst/>
          </a:prstGeom>
        </p:spPr>
      </p:pic>
      <p:sp>
        <p:nvSpPr>
          <p:cNvPr id="10" name="TextBox 9"/>
          <p:cNvSpPr txBox="1"/>
          <p:nvPr/>
        </p:nvSpPr>
        <p:spPr>
          <a:xfrm>
            <a:off x="7293864" y="1966577"/>
            <a:ext cx="3942892" cy="1264714"/>
          </a:xfrm>
          <a:prstGeom prst="rect">
            <a:avLst/>
          </a:prstGeom>
          <a:noFill/>
        </p:spPr>
        <p:txBody>
          <a:bodyPr wrap="square" lIns="0" tIns="0" rIns="0" bIns="0" anchor="ctr">
            <a:noAutofit/>
          </a:bodyPr>
          <a:lstStyle/>
          <a:p>
            <a:r>
              <a:rPr sz="1700">
                <a:solidFill>
                  <a:schemeClr val="tx2"/>
                </a:solidFill>
                <a:latin typeface="+mn-lt"/>
              </a:rPr>
              <a:t>Má vaše pracoviště kapacitu validovat obnovu dalších typů prostředků?</a:t>
            </a:r>
          </a:p>
        </p:txBody>
      </p:sp>
      <p:sp>
        <p:nvSpPr>
          <p:cNvPr id="11" name="otázka 3"/>
          <p:cNvSpPr/>
          <p:nvPr/>
        </p:nvSpPr>
        <p:spPr>
          <a:xfrm>
            <a:off x="722376" y="3671192"/>
            <a:ext cx="5257190" cy="1704614"/>
          </a:xfrm>
          <a:prstGeom prst="roundRect">
            <a:avLst>
              <a:gd name="adj" fmla="val 5364"/>
            </a:avLst>
          </a:prstGeom>
          <a:solidFill>
            <a:schemeClr val="accent1">
              <a:lumMod val="10000"/>
              <a:lumOff val="90000"/>
            </a:schemeClr>
          </a:solidFill>
          <a:ln>
            <a:noFill/>
          </a:ln>
        </p:spPr>
        <p:txBody>
          <a:bodyPr rtlCol="0" anchor="ctr"/>
          <a:lstStyle/>
          <a:p>
            <a:pPr algn="ctr"/>
            <a:endParaRPr/>
          </a:p>
        </p:txBody>
      </p:sp>
      <p:sp>
        <p:nvSpPr>
          <p:cNvPr id="12" name="kruh ikony"/>
          <p:cNvSpPr/>
          <p:nvPr/>
        </p:nvSpPr>
        <p:spPr>
          <a:xfrm>
            <a:off x="1009001" y="4221068"/>
            <a:ext cx="549875" cy="549875"/>
          </a:xfrm>
          <a:prstGeom prst="ellipse">
            <a:avLst/>
          </a:prstGeom>
          <a:solidFill>
            <a:schemeClr val="tx2"/>
          </a:solidFill>
          <a:ln>
            <a:noFill/>
          </a:ln>
        </p:spPr>
        <p:txBody>
          <a:bodyPr rtlCol="0" anchor="ctr"/>
          <a:lstStyle/>
          <a:p>
            <a:pPr algn="ctr"/>
            <a:endParaRPr/>
          </a:p>
        </p:txBody>
      </p:sp>
      <p:pic>
        <p:nvPicPr>
          <p:cNvPr id="13" name="ikona" descr="image.png"/>
          <p:cNvPicPr>
            <a:picLocks noChangeAspect="1"/>
          </p:cNvPicPr>
          <p:nvPr/>
        </p:nvPicPr>
        <p:blipFill>
          <a:blip r:embed="rId3"/>
          <a:stretch>
            <a:fillRect/>
          </a:stretch>
        </p:blipFill>
        <p:spPr>
          <a:xfrm>
            <a:off x="1151969" y="4364035"/>
            <a:ext cx="263940" cy="263940"/>
          </a:xfrm>
          <a:prstGeom prst="rect">
            <a:avLst/>
          </a:prstGeom>
        </p:spPr>
      </p:pic>
      <p:sp>
        <p:nvSpPr>
          <p:cNvPr id="14" name="TextBox 13"/>
          <p:cNvSpPr txBox="1"/>
          <p:nvPr/>
        </p:nvSpPr>
        <p:spPr>
          <a:xfrm>
            <a:off x="1797710" y="3891142"/>
            <a:ext cx="3942892" cy="1264714"/>
          </a:xfrm>
          <a:prstGeom prst="rect">
            <a:avLst/>
          </a:prstGeom>
          <a:noFill/>
        </p:spPr>
        <p:txBody>
          <a:bodyPr wrap="square" lIns="0" tIns="0" rIns="0" bIns="0" anchor="ctr">
            <a:noAutofit/>
          </a:bodyPr>
          <a:lstStyle/>
          <a:p>
            <a:r>
              <a:rPr sz="1700">
                <a:solidFill>
                  <a:schemeClr val="tx2"/>
                </a:solidFill>
                <a:latin typeface="+mn-lt"/>
              </a:rPr>
              <a:t>Setkáváte se s neformálním opakovaným použitím jednorázových prostředků?</a:t>
            </a:r>
          </a:p>
        </p:txBody>
      </p:sp>
      <p:sp>
        <p:nvSpPr>
          <p:cNvPr id="15" name="otázka 4"/>
          <p:cNvSpPr/>
          <p:nvPr/>
        </p:nvSpPr>
        <p:spPr>
          <a:xfrm>
            <a:off x="6218529" y="3671192"/>
            <a:ext cx="5257190" cy="1704614"/>
          </a:xfrm>
          <a:prstGeom prst="roundRect">
            <a:avLst>
              <a:gd name="adj" fmla="val 5364"/>
            </a:avLst>
          </a:prstGeom>
          <a:solidFill>
            <a:schemeClr val="accent1">
              <a:lumMod val="10000"/>
              <a:lumOff val="90000"/>
            </a:schemeClr>
          </a:solidFill>
          <a:ln>
            <a:noFill/>
          </a:ln>
        </p:spPr>
        <p:txBody>
          <a:bodyPr rtlCol="0" anchor="ctr"/>
          <a:lstStyle/>
          <a:p>
            <a:pPr algn="ctr"/>
            <a:endParaRPr/>
          </a:p>
        </p:txBody>
      </p:sp>
      <p:sp>
        <p:nvSpPr>
          <p:cNvPr id="16" name="kruh ikony"/>
          <p:cNvSpPr/>
          <p:nvPr/>
        </p:nvSpPr>
        <p:spPr>
          <a:xfrm>
            <a:off x="6505155" y="4221068"/>
            <a:ext cx="549875" cy="549875"/>
          </a:xfrm>
          <a:prstGeom prst="ellipse">
            <a:avLst/>
          </a:prstGeom>
          <a:solidFill>
            <a:schemeClr val="accent2"/>
          </a:solidFill>
          <a:ln>
            <a:noFill/>
          </a:ln>
        </p:spPr>
        <p:txBody>
          <a:bodyPr rtlCol="0" anchor="ctr"/>
          <a:lstStyle/>
          <a:p>
            <a:pPr algn="ctr"/>
            <a:endParaRPr/>
          </a:p>
        </p:txBody>
      </p:sp>
      <p:pic>
        <p:nvPicPr>
          <p:cNvPr id="17" name="ikona" descr="image.png"/>
          <p:cNvPicPr>
            <a:picLocks noChangeAspect="1"/>
          </p:cNvPicPr>
          <p:nvPr/>
        </p:nvPicPr>
        <p:blipFill>
          <a:blip r:embed="rId3"/>
          <a:stretch>
            <a:fillRect/>
          </a:stretch>
        </p:blipFill>
        <p:spPr>
          <a:xfrm>
            <a:off x="6648122" y="4364035"/>
            <a:ext cx="263940" cy="263940"/>
          </a:xfrm>
          <a:prstGeom prst="rect">
            <a:avLst/>
          </a:prstGeom>
        </p:spPr>
      </p:pic>
      <p:sp>
        <p:nvSpPr>
          <p:cNvPr id="18" name="TextBox 17"/>
          <p:cNvSpPr txBox="1"/>
          <p:nvPr/>
        </p:nvSpPr>
        <p:spPr>
          <a:xfrm>
            <a:off x="7293864" y="3891142"/>
            <a:ext cx="3942892" cy="1264714"/>
          </a:xfrm>
          <a:prstGeom prst="rect">
            <a:avLst/>
          </a:prstGeom>
          <a:noFill/>
        </p:spPr>
        <p:txBody>
          <a:bodyPr wrap="square" lIns="0" tIns="0" rIns="0" bIns="0" anchor="ctr">
            <a:noAutofit/>
          </a:bodyPr>
          <a:lstStyle/>
          <a:p>
            <a:r>
              <a:rPr sz="1700">
                <a:solidFill>
                  <a:schemeClr val="tx2"/>
                </a:solidFill>
                <a:latin typeface="+mn-lt"/>
              </a:rPr>
              <a:t>Měl by pacient vždy vědět, že je u něj použit obnovený prostředek?</a:t>
            </a:r>
          </a:p>
        </p:txBody>
      </p:sp>
      <p:sp>
        <p:nvSpPr>
          <p:cNvPr id="19" name="Zástupný symbol pro zápatí 1"/>
          <p:cNvSpPr>
            <a:spLocks noGrp="1"/>
          </p:cNvSpPr>
          <p:nvPr>
            <p:ph type="ftr" sz="quarter" idx="10"/>
          </p:nvPr>
        </p:nvSpPr>
        <p:spPr/>
        <p:txBody>
          <a:bodyPr/>
          <a:lstStyle>
            <a:lvl1pPr>
              <a:defRPr/>
            </a:lvl1pPr>
          </a:lstStyle>
          <a:p>
            <a:r>
              <a:rPr lang="cs-CZ"/>
              <a:t>Obnova prostředků pro jedno použití v EU</a:t>
            </a:r>
          </a:p>
        </p:txBody>
      </p:sp>
      <p:sp>
        <p:nvSpPr>
          <p:cNvPr id="20" name="Zástupný symbol pro číslo snímku 2"/>
          <p:cNvSpPr>
            <a:spLocks noGrp="1"/>
          </p:cNvSpPr>
          <p:nvPr>
            <p:ph type="sldNum" sz="quarter" idx="11"/>
          </p:nvPr>
        </p:nvSpPr>
        <p:spPr/>
        <p:txBody>
          <a:bodyPr/>
          <a:lstStyle>
            <a:lvl1pPr>
              <a:defRPr/>
            </a:lvl1pPr>
          </a:lstStyle>
          <a:p>
            <a:fld id="{B6072220-0909-41F5-8A57-39324590FFDE}" type="slidenum">
              <a:rPr lang="cs-CZ"/>
              <a:t>30</a:t>
            </a:fld>
            <a:endParaRPr lang="cs-CZ"/>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Prezentace_MU_CZ">
  <a:themeElements>
    <a:clrScheme name="MUNI MED">
      <a:dk1>
        <a:srgbClr val="000000"/>
      </a:dk1>
      <a:lt1>
        <a:srgbClr val="FFFFFF"/>
      </a:lt1>
      <a:dk2>
        <a:srgbClr val="0000DC"/>
      </a:dk2>
      <a:lt2>
        <a:srgbClr val="FFC000"/>
      </a:lt2>
      <a:accent1>
        <a:srgbClr val="0000DC"/>
      </a:accent1>
      <a:accent2>
        <a:srgbClr val="F01928"/>
      </a:accent2>
      <a:accent3>
        <a:srgbClr val="00AF3F"/>
      </a:accent3>
      <a:accent4>
        <a:srgbClr val="4BC8FF"/>
      </a:accent4>
      <a:accent5>
        <a:srgbClr val="FF7300"/>
      </a:accent5>
      <a:accent6>
        <a:srgbClr val="B9006E"/>
      </a:accent6>
      <a:hlink>
        <a:srgbClr val="0000DC"/>
      </a:hlink>
      <a:folHlink>
        <a:srgbClr val="5AC8AF"/>
      </a:folHlink>
    </a:clrScheme>
    <a:fontScheme name="Office – klasické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800" b="0" i="0" u="none" strike="noStrike" cap="none" normalizeH="0" baseline="0" dirty="0" err="1" smtClean="0">
            <a:ln>
              <a:noFill/>
            </a:ln>
            <a:solidFill>
              <a:schemeClr val="bg1"/>
            </a:solidFill>
            <a:effectLst/>
            <a:latin typeface="+mn-lt"/>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cs-CZ" sz="2400" b="0" i="0" u="none" strike="noStrike" cap="none" normalizeH="0" baseline="0" smtClean="0">
            <a:ln>
              <a:noFill/>
            </a:ln>
            <a:solidFill>
              <a:schemeClr val="tx1"/>
            </a:solidFill>
            <a:effectLst/>
            <a:latin typeface="Tahoma" pitchFamily="34" charset="0"/>
          </a:defRPr>
        </a:defPPr>
      </a:lstStyle>
    </a:lnDef>
    <a:txDef>
      <a:spPr>
        <a:noFill/>
      </a:spPr>
      <a:bodyPr wrap="square" rtlCol="0">
        <a:spAutoFit/>
      </a:bodyPr>
      <a:lstStyle>
        <a:defPPr algn="l">
          <a:defRPr sz="2800" dirty="0" err="1" smtClean="0">
            <a:latin typeface="+mn-lt"/>
          </a:defRPr>
        </a:defPPr>
      </a:lstStyle>
    </a:txDef>
  </a:objectDefaults>
  <a:extraClrSchemeLst>
    <a:extraClrScheme>
      <a:clrScheme name="Směsi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Směsi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Směsi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Směsi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Směsi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Směsi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Směsi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uni-med-prezentace-16-9-cz-v11.potx" id="{AF0F71E7-5DF4-4053-86E5-72B8973D7F64}" vid="{53024889-B6B7-4D78-8AB9-6C3BF509ADE5}"/>
    </a:ext>
  </a:extLst>
</a:theme>
</file>

<file path=ppt/theme/theme2.xml><?xml version="1.0" encoding="utf-8"?>
<a:theme xmlns:a="http://schemas.openxmlformats.org/drawingml/2006/main" name="Motiv systému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ystém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TotalTime>
  <Words>6533</Words>
  <Application>Microsoft Office PowerPoint</Application>
  <PresentationFormat>Širokoúhlá obrazovka</PresentationFormat>
  <Paragraphs>432</Paragraphs>
  <Slides>31</Slides>
  <Notes>28</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31</vt:i4>
      </vt:variant>
    </vt:vector>
  </HeadingPairs>
  <TitlesOfParts>
    <vt:vector size="35" baseType="lpstr">
      <vt:lpstr>Arial</vt:lpstr>
      <vt:lpstr>Tahoma</vt:lpstr>
      <vt:lpstr>Wingdings</vt:lpstr>
      <vt:lpstr>Prezentace_MU_CZ</vt:lpstr>
      <vt:lpstr>U nás odpad, jinde poklad? Právní souvislosti opětovného zpracování jednorázových zdravotnických prostředků v ČR a v zemích EU</vt:lpstr>
      <vt:lpstr>Tři cíle Unie v jednom operačním sále</vt:lpstr>
      <vt:lpstr>Jeden katetr, dvě nemocnice, dva právní režimy</vt:lpstr>
      <vt:lpstr>Osnova</vt:lpstr>
      <vt:lpstr>Tři pojmy, které je třeba rozlišovat dle MDR</vt:lpstr>
      <vt:lpstr>Obnovou vzniká nový výrobek s novým výrobcem</vt:lpstr>
      <vt:lpstr>Článek 17 MDR obsahuje čtyři režimy</vt:lpstr>
      <vt:lpstr>Další podmínky článku 17</vt:lpstr>
      <vt:lpstr>Německý model, z něhož MDR vzešlo</vt:lpstr>
      <vt:lpstr>Jiné státy</vt:lpstr>
      <vt:lpstr>Které prostředky se v Evropě obnovují</vt:lpstr>
      <vt:lpstr>Největší problém – administrativa - proč vázne certifikace</vt:lpstr>
      <vt:lpstr>Co se zjistilo o přínosech a rizicích</vt:lpstr>
      <vt:lpstr>Proč státy povolují a proč zakazují</vt:lpstr>
      <vt:lpstr>Francie: od zákazu k řízenému experimentu</vt:lpstr>
      <vt:lpstr>Mapa Evropy: 10 států povoluje, 18 nepovoluje</vt:lpstr>
      <vt:lpstr>Dvě desetiletí zkušeností mimo EU</vt:lpstr>
      <vt:lpstr>Musí pacient vědět, že jde o obnovený prostředek?</vt:lpstr>
      <vt:lpstr>Český pohled na věc</vt:lpstr>
      <vt:lpstr>Česká úprava: zákon č. 375/2022 Sb.</vt:lpstr>
      <vt:lpstr>Obstojí český zákaz před právem EU?</vt:lpstr>
      <vt:lpstr>Česko: argumenty pro zákaz a realita praxe</vt:lpstr>
      <vt:lpstr>Použitý prostředek: odpad, nebo zboží?</vt:lpstr>
      <vt:lpstr>Kam může použitý prostředek odejít</vt:lpstr>
      <vt:lpstr>Pohled do budoucnosi</vt:lpstr>
      <vt:lpstr>Návrh Komise jednoduše: logika se obrací</vt:lpstr>
      <vt:lpstr>Co si od budoucí úpravy EU slibuje</vt:lpstr>
      <vt:lpstr>Hodnocení návrhu</vt:lpstr>
      <vt:lpstr>Co to znamená pro centrální sterilizace</vt:lpstr>
      <vt:lpstr>Otázky do diskuse</vt:lpstr>
      <vt:lpstr>Prezentace aplikace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Obnova prostředků pro jedno použití v EU</dc:title>
  <dc:creator>Michal Koščík</dc:creator>
  <cp:lastModifiedBy>Michal Koščík</cp:lastModifiedBy>
  <cp:revision>4</cp:revision>
  <cp:lastPrinted>2026-10-13T07:45:15Z</cp:lastPrinted>
  <dcterms:created xsi:type="dcterms:W3CDTF">2020-11-27T16:47:48Z</dcterms:created>
  <dcterms:modified xsi:type="dcterms:W3CDTF">2026-10-13T07:48:53Z</dcterms:modified>
</cp:coreProperties>
</file>