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9" r:id="rId1"/>
  </p:sldMasterIdLst>
  <p:notesMasterIdLst>
    <p:notesMasterId r:id="rId19"/>
  </p:notesMasterIdLst>
  <p:sldIdLst>
    <p:sldId id="267" r:id="rId2"/>
    <p:sldId id="265" r:id="rId3"/>
    <p:sldId id="260" r:id="rId4"/>
    <p:sldId id="263" r:id="rId5"/>
    <p:sldId id="262" r:id="rId6"/>
    <p:sldId id="261" r:id="rId7"/>
    <p:sldId id="256" r:id="rId8"/>
    <p:sldId id="258" r:id="rId9"/>
    <p:sldId id="259" r:id="rId10"/>
    <p:sldId id="268" r:id="rId11"/>
    <p:sldId id="269" r:id="rId12"/>
    <p:sldId id="276" r:id="rId13"/>
    <p:sldId id="275" r:id="rId14"/>
    <p:sldId id="270" r:id="rId15"/>
    <p:sldId id="271" r:id="rId16"/>
    <p:sldId id="272" r:id="rId17"/>
    <p:sldId id="266" r:id="rId18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31D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18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52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A1498C-E827-47AC-ACBA-781735E2CEDB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AD2516-28F7-407C-AD8C-CEC49489914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73048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AD2516-28F7-407C-AD8C-CEC49489914F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4108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427F3C1-073D-7E8B-0236-FD50F078A1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D404FFF-28E9-8E47-677B-A5BF8AC3A9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1098F1A-C9CC-8699-8B33-FF8100E44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32E0D-DE8F-4E6E-9061-9F47FA5C2AFD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8D759C0-D7C5-6225-FFA6-75E06BD73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ACED549-9626-6210-3991-89BD7D5A4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8813-B15F-42D0-BFE9-8A56EE4D1D2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02987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D581ED-A64F-6E14-11E4-E2C24B119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15C4F3F-F740-C09C-B1AB-6106D21960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EDFDB34-54BD-81DB-66C0-2D72F7087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32E0D-DE8F-4E6E-9061-9F47FA5C2AFD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F6965E3-64DB-AACF-D964-11BFD187C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B13BB53-E138-0293-C913-48E98D6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8813-B15F-42D0-BFE9-8A56EE4D1D2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73461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E3A97A2-5DAF-4803-A02C-837234A51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635622E-FCBC-5BAB-9E80-56190D388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CC7ED2D-FE84-DAB3-86B3-7C25BF04B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32E0D-DE8F-4E6E-9061-9F47FA5C2AFD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BE1FC86-DB45-3DDE-E767-8238D5EE3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1244185-8E55-903E-3F79-4319BE2E5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8813-B15F-42D0-BFE9-8A56EE4D1D2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93155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2E9C41B-6A52-53ED-F4B1-AABD53567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AB621F1-D14E-2765-2418-87DF9A8CE5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B938168-DA36-AB72-BC6E-7F2BB8820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AB0A9A1E-F3C9-EC87-81DF-E3E0DCB50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32E0D-DE8F-4E6E-9061-9F47FA5C2AFD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317C37D-0136-5B8E-9EC7-0AF23954E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1D63111-B4DE-3A6B-2918-CB447EDBF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8813-B15F-42D0-BFE9-8A56EE4D1D2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7427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F23ACEC-A7BF-5C60-DF16-0020FF400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E5D2564-C995-CCBB-3653-1DBA9F915F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7387078-9D84-9E5F-EE06-B14E15B199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A40EE4B5-43C3-AFAE-4D7C-83FE24DBA1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7B9009F3-6D5D-7885-FB6C-6666E0B9E7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8269EF0D-8D21-516E-BACB-140FF10DF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32E0D-DE8F-4E6E-9061-9F47FA5C2AFD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A6FB1E84-9591-096C-4CB7-629AA873D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81D4F342-E8DA-DBBA-E02D-95E5A7884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8813-B15F-42D0-BFE9-8A56EE4D1D2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81720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41D6D32-E544-8DF8-A22A-3BCFFD3D8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8DE77315-E0FA-B0CE-71BC-65A6722E7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32E0D-DE8F-4E6E-9061-9F47FA5C2AFD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A6552581-06E3-A33A-F214-237CC9C25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4E362193-3A91-A590-F429-78ACCB0B4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8813-B15F-42D0-BFE9-8A56EE4D1D2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95347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62C128C5-2BA2-05A8-EACF-E3EE3B83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32E0D-DE8F-4E6E-9061-9F47FA5C2AFD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C321BB91-8C54-6834-3818-D16AAEBDE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E1EACEB-1E6A-44D4-4147-18FBF3F7B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8813-B15F-42D0-BFE9-8A56EE4D1D2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22860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60AE89F-72FA-745D-F20F-DE53BCC17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3A7D956-14B9-732A-E727-C98FCEE4F9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126F951C-5DF0-FFDD-058C-B2C9467506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9E6887EC-F6DF-469D-6DDB-0D7734DCC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32E0D-DE8F-4E6E-9061-9F47FA5C2AFD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124EC9D-CB7E-75DF-5AE7-0B6218CFA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3E4F9D3-1F85-FAE6-3FC5-47E933065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8813-B15F-42D0-BFE9-8A56EE4D1D2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89990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81D0536-670F-37A2-038F-F38ECB4B4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43969CAD-46BE-3ADC-E478-1B6FF40510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8A9B39FE-F066-A19F-69ED-9B882AF2F3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1CE54AF-EF51-78F5-A0F8-F3091E0C0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32E0D-DE8F-4E6E-9061-9F47FA5C2AFD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C9F6C8FC-C3B0-82FC-E7EC-FEE2C3E02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9CD8A11-DC3F-5418-2184-DF521D301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8813-B15F-42D0-BFE9-8A56EE4D1D2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61746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9F37324-A9E9-50C5-09A6-C15A9AB86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E88FD5E-1120-29E5-6CE0-859DB3081B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92EF045-C75C-1F8A-9498-8AF87DAEF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32E0D-DE8F-4E6E-9061-9F47FA5C2AFD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6F0F365-45C2-0081-0E73-214CAD814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C2F5A93-2958-3B34-586C-F5D9462D3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8813-B15F-42D0-BFE9-8A56EE4D1D2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10389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104ABF3E-2EFE-89B7-2D58-A920D609CD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842ED635-FF76-505C-6961-49A1771FAB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CE0B972-0D9A-F42B-BA28-18D577C6C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32E0D-DE8F-4E6E-9061-9F47FA5C2AFD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0D26413-1497-0621-DD1E-CE8929DF2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D74A9C1-1D5A-5C4F-32A0-1406546DC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E8813-B15F-42D0-BFE9-8A56EE4D1D2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6840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C779849F-32F2-37D7-A18A-39FB2029D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F2556EF-ACB8-327B-1B5B-83D71BCCC0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28D76F3-2356-D44D-471E-F198909B75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232E0D-DE8F-4E6E-9061-9F47FA5C2AFD}" type="datetimeFigureOut">
              <a:rPr lang="cs-CZ" smtClean="0"/>
              <a:t>12.10.2026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64A6357-C640-5C2A-5CA0-30C46A0C67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BF807F2-CFDF-1D1C-D440-4FEA132A94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E8813-B15F-42D0-BFE9-8A56EE4D1D2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58669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>
            <a:extLst>
              <a:ext uri="{FF2B5EF4-FFF2-40B4-BE49-F238E27FC236}">
                <a16:creationId xmlns:a16="http://schemas.microsoft.com/office/drawing/2014/main" id="{B9A33BB5-3A9C-82D6-AB42-DEE360817D2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85959" y="3632599"/>
            <a:ext cx="6101953" cy="194429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cs-CZ" altLang="cs-CZ" sz="1500" dirty="0">
                <a:solidFill>
                  <a:srgbClr val="FF0066"/>
                </a:solidFill>
              </a:rPr>
              <a:t>Mezinárodní kongres</a:t>
            </a:r>
          </a:p>
          <a:p>
            <a:pPr eaLnBrk="1" hangingPunct="1">
              <a:lnSpc>
                <a:spcPct val="80000"/>
              </a:lnSpc>
            </a:pPr>
            <a:r>
              <a:rPr lang="cs-CZ" altLang="cs-CZ" sz="1500" dirty="0">
                <a:solidFill>
                  <a:srgbClr val="FF0066"/>
                </a:solidFill>
              </a:rPr>
              <a:t>S T E R I L . C Z</a:t>
            </a:r>
            <a:endParaRPr lang="cs-CZ" altLang="cs-CZ" sz="1500" dirty="0">
              <a:solidFill>
                <a:srgbClr val="000066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cs-CZ" altLang="cs-CZ" sz="1200" dirty="0">
                <a:solidFill>
                  <a:srgbClr val="000066"/>
                </a:solidFill>
              </a:rPr>
              <a:t>XX. výroční konference                 </a:t>
            </a:r>
          </a:p>
          <a:p>
            <a:pPr eaLnBrk="1" hangingPunct="1">
              <a:lnSpc>
                <a:spcPct val="80000"/>
              </a:lnSpc>
            </a:pPr>
            <a:r>
              <a:rPr lang="cs-CZ" altLang="cs-CZ" sz="1200" dirty="0">
                <a:solidFill>
                  <a:srgbClr val="000066"/>
                </a:solidFill>
              </a:rPr>
              <a:t>České společnosti pro sterilizaci</a:t>
            </a:r>
          </a:p>
        </p:txBody>
      </p:sp>
      <p:grpSp>
        <p:nvGrpSpPr>
          <p:cNvPr id="4099" name="Group 6">
            <a:extLst>
              <a:ext uri="{FF2B5EF4-FFF2-40B4-BE49-F238E27FC236}">
                <a16:creationId xmlns:a16="http://schemas.microsoft.com/office/drawing/2014/main" id="{2F4947A4-140E-C763-865F-D7ACE1723D0B}"/>
              </a:ext>
            </a:extLst>
          </p:cNvPr>
          <p:cNvGrpSpPr>
            <a:grpSpLocks/>
          </p:cNvGrpSpPr>
          <p:nvPr/>
        </p:nvGrpSpPr>
        <p:grpSpPr bwMode="auto">
          <a:xfrm>
            <a:off x="3577233" y="1952406"/>
            <a:ext cx="1989534" cy="1184672"/>
            <a:chOff x="-1309" y="693"/>
            <a:chExt cx="4176" cy="2490"/>
          </a:xfrm>
        </p:grpSpPr>
        <p:grpSp>
          <p:nvGrpSpPr>
            <p:cNvPr id="4107" name="Group 7">
              <a:extLst>
                <a:ext uri="{FF2B5EF4-FFF2-40B4-BE49-F238E27FC236}">
                  <a16:creationId xmlns:a16="http://schemas.microsoft.com/office/drawing/2014/main" id="{FB140A17-B651-4C2B-0306-7B700279A7A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1236" y="693"/>
              <a:ext cx="2740" cy="2085"/>
              <a:chOff x="-1092" y="1049"/>
              <a:chExt cx="2740" cy="2085"/>
            </a:xfrm>
          </p:grpSpPr>
          <p:pic>
            <p:nvPicPr>
              <p:cNvPr id="4109" name="Picture 8" descr="sterilizace1">
                <a:extLst>
                  <a:ext uri="{FF2B5EF4-FFF2-40B4-BE49-F238E27FC236}">
                    <a16:creationId xmlns:a16="http://schemas.microsoft.com/office/drawing/2014/main" id="{7457F9AA-040F-1B82-AE6F-D3D77E08F5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092" y="1049"/>
                <a:ext cx="2200" cy="20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8681" name="Text Box 9">
                <a:extLst>
                  <a:ext uri="{FF2B5EF4-FFF2-40B4-BE49-F238E27FC236}">
                    <a16:creationId xmlns:a16="http://schemas.microsoft.com/office/drawing/2014/main" id="{8E04613F-8819-E26B-4C7B-53E47EF1F47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-370" y="1387"/>
                <a:ext cx="2019" cy="12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r>
                  <a:rPr lang="cs-CZ" sz="2100" dirty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CSS</a:t>
                </a:r>
              </a:p>
              <a:p>
                <a:pPr>
                  <a:defRPr/>
                </a:pPr>
                <a:r>
                  <a:rPr lang="cs-CZ" sz="900" dirty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</a:rPr>
                  <a:t>Česká společnost pro sterilizaci</a:t>
                </a:r>
                <a:endParaRPr lang="cs-CZ" sz="1350" dirty="0">
                  <a:latin typeface="Arial" charset="0"/>
                </a:endParaRPr>
              </a:p>
            </p:txBody>
          </p:sp>
        </p:grpSp>
        <p:sp>
          <p:nvSpPr>
            <p:cNvPr id="4108" name="Text Box 10">
              <a:extLst>
                <a:ext uri="{FF2B5EF4-FFF2-40B4-BE49-F238E27FC236}">
                  <a16:creationId xmlns:a16="http://schemas.microsoft.com/office/drawing/2014/main" id="{E58B1F99-C102-AADB-ECB4-3F01C6B537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1309" y="2751"/>
              <a:ext cx="4176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cs-CZ" altLang="cs-CZ" sz="600" noProof="1">
                  <a:latin typeface="Times New Roman" panose="02020603050405020304" pitchFamily="18" charset="0"/>
                </a:rPr>
                <a:t>Člen World Federation for Hospital Sterilisation Sciences</a:t>
              </a:r>
              <a:endParaRPr lang="cs-CZ" altLang="cs-CZ" sz="1350"/>
            </a:p>
          </p:txBody>
        </p:sp>
      </p:grpSp>
      <p:sp>
        <p:nvSpPr>
          <p:cNvPr id="4100" name="Rectangle 11">
            <a:extLst>
              <a:ext uri="{FF2B5EF4-FFF2-40B4-BE49-F238E27FC236}">
                <a16:creationId xmlns:a16="http://schemas.microsoft.com/office/drawing/2014/main" id="{35EEA367-DDB5-548C-BCD0-0E77F82638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870" y="1940719"/>
            <a:ext cx="14478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350" b="1" u="sng" dirty="0">
                <a:solidFill>
                  <a:srgbClr val="FF0066"/>
                </a:solidFill>
              </a:rPr>
              <a:t>BRNO</a:t>
            </a:r>
            <a:r>
              <a:rPr lang="cs-CZ" altLang="cs-CZ" sz="1800" b="1" u="sng" dirty="0">
                <a:solidFill>
                  <a:srgbClr val="FF0066"/>
                </a:solidFill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 u="sng" dirty="0">
                <a:solidFill>
                  <a:srgbClr val="FF0066"/>
                </a:solidFill>
              </a:rPr>
              <a:t>13.-14.10.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 u="sng" dirty="0">
                <a:solidFill>
                  <a:srgbClr val="FF0066"/>
                </a:solidFill>
              </a:rPr>
              <a:t>2026</a:t>
            </a:r>
            <a:endParaRPr lang="cs-CZ" altLang="cs-CZ" sz="1800" dirty="0"/>
          </a:p>
        </p:txBody>
      </p:sp>
      <p:pic>
        <p:nvPicPr>
          <p:cNvPr id="4103" name="Picture 14">
            <a:extLst>
              <a:ext uri="{FF2B5EF4-FFF2-40B4-BE49-F238E27FC236}">
                <a16:creationId xmlns:a16="http://schemas.microsoft.com/office/drawing/2014/main" id="{368D2080-DE43-D3DB-25EC-6F8B1AF96C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563" y="2113217"/>
            <a:ext cx="1571625" cy="105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Obrázek 1">
            <a:extLst>
              <a:ext uri="{FF2B5EF4-FFF2-40B4-BE49-F238E27FC236}">
                <a16:creationId xmlns:a16="http://schemas.microsoft.com/office/drawing/2014/main" id="{F8C6E684-EFA1-F231-DC7F-B4F43BD01D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4002" y="5576889"/>
            <a:ext cx="1545866" cy="2143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4C9BCB0D-AD4E-CF51-D1C0-B5C3D337AD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2416"/>
            <a:ext cx="9144000" cy="477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602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252F9FE8-8F35-5AFF-0B7D-D28A8B42E6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49487870-38F7-951B-ED04-4241C0E07CB1}"/>
              </a:ext>
            </a:extLst>
          </p:cNvPr>
          <p:cNvSpPr txBox="1"/>
          <p:nvPr/>
        </p:nvSpPr>
        <p:spPr>
          <a:xfrm>
            <a:off x="457200" y="5093074"/>
            <a:ext cx="277681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Definujeme trendy  </a:t>
            </a:r>
            <a:endParaRPr lang="cs-CZ" sz="1350" dirty="0"/>
          </a:p>
          <a:p>
            <a:r>
              <a:rPr lang="cs-CZ" sz="1350" dirty="0"/>
              <a:t>sofistikované operační sály</a:t>
            </a:r>
          </a:p>
        </p:txBody>
      </p:sp>
    </p:spTree>
    <p:extLst>
      <p:ext uri="{BB962C8B-B14F-4D97-AF65-F5344CB8AC3E}">
        <p14:creationId xmlns:p14="http://schemas.microsoft.com/office/powerpoint/2010/main" val="1135760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FCC8CB41-9768-F98B-BF99-C29F7A9E9E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13B4843A-407D-613D-29C2-31292208475C}"/>
              </a:ext>
            </a:extLst>
          </p:cNvPr>
          <p:cNvSpPr txBox="1"/>
          <p:nvPr/>
        </p:nvSpPr>
        <p:spPr>
          <a:xfrm>
            <a:off x="6340289" y="5220822"/>
            <a:ext cx="259528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Definujeme trendy  </a:t>
            </a:r>
            <a:endParaRPr lang="cs-CZ" sz="1350" dirty="0"/>
          </a:p>
          <a:p>
            <a:r>
              <a:rPr lang="cs-CZ" sz="1350" dirty="0"/>
              <a:t> robotické operační sály</a:t>
            </a:r>
          </a:p>
        </p:txBody>
      </p:sp>
    </p:spTree>
    <p:extLst>
      <p:ext uri="{BB962C8B-B14F-4D97-AF65-F5344CB8AC3E}">
        <p14:creationId xmlns:p14="http://schemas.microsoft.com/office/powerpoint/2010/main" val="1275937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E2F9C000-1685-482B-EF2B-272301A886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A07E8337-69D7-ECDC-E818-CF334AE37AD7}"/>
              </a:ext>
            </a:extLst>
          </p:cNvPr>
          <p:cNvSpPr txBox="1"/>
          <p:nvPr/>
        </p:nvSpPr>
        <p:spPr>
          <a:xfrm>
            <a:off x="349624" y="4965327"/>
            <a:ext cx="246753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Definujeme trendy  </a:t>
            </a:r>
            <a:endParaRPr lang="cs-CZ" sz="1350" dirty="0">
              <a:solidFill>
                <a:schemeClr val="bg1"/>
              </a:solidFill>
            </a:endParaRPr>
          </a:p>
          <a:p>
            <a:r>
              <a:rPr lang="cs-CZ" sz="1350" dirty="0">
                <a:solidFill>
                  <a:schemeClr val="bg1"/>
                </a:solidFill>
              </a:rPr>
              <a:t>hybridní operační sály</a:t>
            </a:r>
          </a:p>
        </p:txBody>
      </p:sp>
    </p:spTree>
    <p:extLst>
      <p:ext uri="{BB962C8B-B14F-4D97-AF65-F5344CB8AC3E}">
        <p14:creationId xmlns:p14="http://schemas.microsoft.com/office/powerpoint/2010/main" val="75777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547891F5-7D1C-2B23-540A-86A9889DEF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0912"/>
            <a:ext cx="9144000" cy="5143500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D36881EA-6EFA-154A-1A85-3F1E0FD95BF9}"/>
              </a:ext>
            </a:extLst>
          </p:cNvPr>
          <p:cNvSpPr txBox="1"/>
          <p:nvPr/>
        </p:nvSpPr>
        <p:spPr>
          <a:xfrm>
            <a:off x="60512" y="5410414"/>
            <a:ext cx="26289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Definujeme trendy  </a:t>
            </a:r>
            <a:endParaRPr lang="cs-CZ" sz="1350" dirty="0"/>
          </a:p>
          <a:p>
            <a:r>
              <a:rPr lang="cs-CZ" sz="1350" dirty="0"/>
              <a:t>multifunkční  operační sály</a:t>
            </a:r>
          </a:p>
        </p:txBody>
      </p:sp>
    </p:spTree>
    <p:extLst>
      <p:ext uri="{BB962C8B-B14F-4D97-AF65-F5344CB8AC3E}">
        <p14:creationId xmlns:p14="http://schemas.microsoft.com/office/powerpoint/2010/main" val="1547926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091CEDB-538B-1635-EA8A-541DD00E47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42993F92-B02E-C270-1EE1-092660BB7F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C7816AEF-A9EF-2ABC-1A41-AE4F88939D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931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3FBFAA1F-2625-4289-A747-2514A79602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4329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E9B32B0B-BE8F-0EDC-9B59-DADF4EECB2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175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ACD086-4CF6-E00D-3E93-F6F133F2E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b="1" dirty="0"/>
              <a:t>Apel</a:t>
            </a:r>
            <a:r>
              <a:rPr lang="cs-CZ" dirty="0"/>
              <a:t>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3EC44CF-934A-8902-B2B5-BD156385FD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94781"/>
            <a:ext cx="7886700" cy="4351338"/>
          </a:xfrm>
        </p:spPr>
        <p:txBody>
          <a:bodyPr>
            <a:normAutofit fontScale="92500"/>
          </a:bodyPr>
          <a:lstStyle/>
          <a:p>
            <a:r>
              <a:rPr lang="cs-CZ" dirty="0"/>
              <a:t>Příprava na kongres (podklady na několik seminářů)</a:t>
            </a:r>
          </a:p>
          <a:p>
            <a:r>
              <a:rPr lang="cs-CZ" dirty="0"/>
              <a:t>Historická situace na pracovištích CS (jak šel čas, co všechno se používá…)</a:t>
            </a:r>
          </a:p>
          <a:p>
            <a:r>
              <a:rPr lang="cs-CZ" dirty="0"/>
              <a:t>Jak z toho ven ? Jak se pokusit kultivovat kvalitu používaných prostředků ?</a:t>
            </a:r>
          </a:p>
          <a:p>
            <a:r>
              <a:rPr lang="cs-CZ" dirty="0"/>
              <a:t>Kdo a proč by měl odpovídat za funkčnost sterilizačního kontejneru (CS) ?</a:t>
            </a:r>
          </a:p>
          <a:p>
            <a:r>
              <a:rPr lang="cs-CZ" dirty="0"/>
              <a:t>Kdo a proč by měl (spolu)rozhodovat o nákupu sterilizačních kontejnerů?</a:t>
            </a:r>
          </a:p>
          <a:p>
            <a:r>
              <a:rPr lang="cs-CZ" dirty="0"/>
              <a:t>„MY“ (tedy CS) nebo „ONI“(tedy COS)? </a:t>
            </a:r>
          </a:p>
          <a:p>
            <a:pPr marL="0" indent="0">
              <a:buNone/>
            </a:pPr>
            <a:r>
              <a:rPr lang="cs-CZ" dirty="0"/>
              <a:t>   </a:t>
            </a:r>
            <a:r>
              <a:rPr lang="cs-CZ" dirty="0">
                <a:solidFill>
                  <a:srgbClr val="FF0000"/>
                </a:solidFill>
              </a:rPr>
              <a:t>Oddělit kontejnery a nástroje v rozhodovacím procesu nákupu a následně </a:t>
            </a:r>
          </a:p>
          <a:p>
            <a:pPr marL="0" indent="0">
              <a:buNone/>
            </a:pPr>
            <a:r>
              <a:rPr lang="cs-CZ" dirty="0">
                <a:solidFill>
                  <a:srgbClr val="FF0000"/>
                </a:solidFill>
              </a:rPr>
              <a:t>    opět spojit ve funkční celek</a:t>
            </a:r>
          </a:p>
          <a:p>
            <a:r>
              <a:rPr lang="cs-CZ" dirty="0"/>
              <a:t>Logika nákupu - limity</a:t>
            </a:r>
          </a:p>
          <a:p>
            <a:r>
              <a:rPr lang="cs-CZ" dirty="0"/>
              <a:t>ZP třída I (MDR)</a:t>
            </a:r>
          </a:p>
          <a:p>
            <a:r>
              <a:rPr lang="cs-CZ" dirty="0"/>
              <a:t>PBTK </a:t>
            </a:r>
          </a:p>
          <a:p>
            <a:endParaRPr lang="cs-CZ" dirty="0"/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5C8CB43A-4CED-9507-0D25-6314542FC6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8027" y="6305941"/>
            <a:ext cx="1588845" cy="220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5186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53B331B-272D-B764-4421-0B66926C5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b="1" dirty="0"/>
              <a:t>Apel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810CC12-D5B3-F999-BBAE-74CDC2F973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4351338"/>
          </a:xfrm>
        </p:spPr>
        <p:txBody>
          <a:bodyPr>
            <a:normAutofit/>
          </a:bodyPr>
          <a:lstStyle/>
          <a:p>
            <a:r>
              <a:rPr lang="cs-CZ" dirty="0"/>
              <a:t>Všechny sterilizační kontejnery(MDR) jsou ZP třída I, tedy nízká míra rizika?</a:t>
            </a:r>
          </a:p>
          <a:p>
            <a:r>
              <a:rPr lang="cs-CZ" dirty="0"/>
              <a:t>U sterilizačních kontejnerů naštěstí s vyjádřením notifikované osoby, tedy s Prohlášením o shodě a CE značkou, EU normy atd.. U ostatních si může shodu prohlásit výrobce sám.</a:t>
            </a:r>
          </a:p>
          <a:p>
            <a:r>
              <a:rPr lang="cs-CZ" dirty="0"/>
              <a:t>Opravdu je to tak málo, že má být garantovaně připraven a použit sterilní materiál ? (Náhled na kontejnery alespoň jako na ZP třída </a:t>
            </a:r>
            <a:r>
              <a:rPr lang="cs-CZ" dirty="0" err="1"/>
              <a:t>IIa</a:t>
            </a:r>
            <a:r>
              <a:rPr lang="cs-CZ" dirty="0"/>
              <a:t>, tedy interně přísněji , </a:t>
            </a:r>
            <a:r>
              <a:rPr lang="cs-CZ" dirty="0">
                <a:solidFill>
                  <a:srgbClr val="FF0000"/>
                </a:solidFill>
              </a:rPr>
              <a:t>bezpečnostní a forenzní důvody</a:t>
            </a:r>
            <a:r>
              <a:rPr lang="cs-CZ" dirty="0"/>
              <a:t>)</a:t>
            </a:r>
          </a:p>
          <a:p>
            <a:r>
              <a:rPr lang="cs-CZ" dirty="0"/>
              <a:t>Jak moc je možné/potřebné/nutné kontrolovat, popř. ovlivnit a „garantovat“ to, že používaný materiál je opravdu sterilní ? Že nedošlo při nevhodné manipulaci ke kontaminaci  atd…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0F42D3B0-33C9-C33C-AD04-2EC783CA63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8027" y="6305941"/>
            <a:ext cx="1588845" cy="220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8869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A402C36-7F3C-8B40-A04C-2B1C68B7A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905" y="418065"/>
            <a:ext cx="7886700" cy="1325563"/>
          </a:xfrm>
        </p:spPr>
        <p:txBody>
          <a:bodyPr/>
          <a:lstStyle/>
          <a:p>
            <a:r>
              <a:rPr lang="cs-CZ" dirty="0"/>
              <a:t>Požadavky na PBKT u sterilizačních kontejnerů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2DF49BBC-2604-8722-3C34-3762AFD80D1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73905" y="1897516"/>
            <a:ext cx="8492325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Key</a:t>
            </a:r>
            <a:r>
              <a:rPr kumimoji="0" lang="cs-CZ" altLang="cs-CZ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požadavky a legislativní rámec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cs-CZ" altLang="cs-CZ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Základní povinnost:</a:t>
            </a: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Podle zákona č. 375/2022 Sb. o zdravotnických prostředcích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a evropského nařízení MDR musí provozovatel (zdravotnické zařízení) zajistit, aby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byly všechny používané zdravotnické prostředky bezpečné a funkční.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cs-CZ" altLang="cs-CZ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Lhůta pro kontroly:</a:t>
            </a: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Pokud výrobce v návodu nestanoví jinak, doporučuje se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u opakovaně použitelných sterilizačních kontejnerů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provádět odbornou revizi a kontrolu těsnosti </a:t>
            </a:r>
            <a:r>
              <a:rPr kumimoji="0" lang="cs-CZ" altLang="cs-CZ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minimálně každé 2 roky</a:t>
            </a: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cs-CZ" altLang="cs-CZ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Životnost kontejneru:</a:t>
            </a: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U většiny výrobců se celková fyzická životnost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těla kontejneru odhaduje na </a:t>
            </a:r>
            <a:r>
              <a:rPr kumimoji="0" lang="cs-CZ" altLang="cs-CZ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10 let</a:t>
            </a: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za předpokladu pravidelné údržby.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99B17B69-E296-CC00-7EAE-B684B33C34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32" y="6329805"/>
            <a:ext cx="1588845" cy="220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432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CE4CA4B-F13A-CA91-1DF7-C3B50A239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/>
            </a:pPr>
            <a:br>
              <a:rPr kumimoji="0" lang="cs-CZ" alt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ogle Sans"/>
                <a:ea typeface="+mn-ea"/>
                <a:cs typeface="+mn-cs"/>
              </a:rPr>
            </a:br>
            <a:r>
              <a:rPr kumimoji="0" lang="cs-CZ" altLang="cs-CZ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ogle Sans"/>
                <a:ea typeface="+mn-ea"/>
                <a:cs typeface="+mn-cs"/>
              </a:rPr>
              <a:t>Co všechno se v rámci kontroly (PBTK) prověřuje?</a:t>
            </a:r>
            <a:br>
              <a:rPr kumimoji="0" lang="cs-CZ" altLang="cs-CZ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lang="cs-CZ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3D08B16-898F-25E1-C0D3-637579A124D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28650" y="1753114"/>
            <a:ext cx="7400809" cy="4739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Při kontrole pevného opakovaně použitelného sterilizačního obalu se technik zaměřuje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na kritická místa, která přímo ovlivňují udržení sterility obsahu (předpis):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cs-CZ" altLang="cs-CZ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Těsnost a integrita:</a:t>
            </a:r>
            <a:r>
              <a:rPr kumimoji="0" lang="cs-CZ" altLang="cs-CZ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Kontrola deformací víka nebo vany. </a:t>
            </a:r>
            <a:r>
              <a:rPr kumimoji="0" lang="cs-CZ" altLang="cs-CZ" sz="16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oogle Sans"/>
              </a:rPr>
              <a:t>Jakákoliv netěsnost znamená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cs-CZ" altLang="cs-CZ" sz="16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oogle Sans"/>
              </a:rPr>
              <a:t>                                       riziko kontaminace po sterilizaci. </a:t>
            </a:r>
            <a:endParaRPr lang="cs-CZ" altLang="cs-CZ" sz="1600" dirty="0">
              <a:solidFill>
                <a:srgbClr val="FF0000"/>
              </a:solidFill>
              <a:latin typeface="Google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kumimoji="0" lang="cs-CZ" altLang="cs-CZ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cs-CZ" altLang="cs-CZ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Silikonové těsnění:</a:t>
            </a:r>
            <a:r>
              <a:rPr kumimoji="0" lang="cs-CZ" altLang="cs-CZ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Prověření pružnosti a celistvosti těsnění na víku. Těsnění je nutné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cs-CZ" altLang="cs-CZ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                                      měnit dle opotřebení a norem </a:t>
            </a:r>
            <a:r>
              <a:rPr lang="cs-CZ" altLang="cs-CZ" sz="1600" dirty="0">
                <a:latin typeface="Google Sans"/>
              </a:rPr>
              <a:t>(</a:t>
            </a:r>
            <a:r>
              <a:rPr kumimoji="0" lang="cs-CZ" altLang="cs-CZ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např. DIN 58953-1).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cs-CZ" altLang="cs-CZ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</a:pPr>
            <a:r>
              <a:rPr kumimoji="0" lang="cs-CZ" altLang="cs-CZ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Filtrační systém:</a:t>
            </a:r>
            <a:r>
              <a:rPr kumimoji="0" lang="cs-CZ" altLang="cs-CZ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     Kontrola držáků filtrů </a:t>
            </a:r>
            <a:endParaRPr lang="cs-CZ" altLang="cs-CZ" sz="1600" dirty="0">
              <a:latin typeface="Google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cs-CZ" altLang="cs-CZ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                                      (ventily, permanentní PTFE filtry či jednorázové filtry).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cs-CZ" altLang="cs-CZ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                                      </a:t>
            </a:r>
            <a:r>
              <a:rPr kumimoji="0" lang="cs-CZ" altLang="cs-CZ" sz="16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oogle Sans"/>
              </a:rPr>
              <a:t>Držáky nesmí vykazovat vůli</a:t>
            </a:r>
            <a:r>
              <a:rPr kumimoji="0" lang="cs-CZ" altLang="cs-CZ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. </a:t>
            </a:r>
            <a:endParaRPr lang="cs-CZ" altLang="cs-CZ" sz="1600" dirty="0">
              <a:latin typeface="Google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cs-CZ" altLang="cs-CZ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4"/>
              <a:tabLst/>
            </a:pPr>
            <a:r>
              <a:rPr kumimoji="0" lang="cs-CZ" altLang="cs-CZ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Zamykací </a:t>
            </a:r>
            <a:r>
              <a:rPr lang="cs-CZ" altLang="cs-CZ" sz="1600" b="1" dirty="0">
                <a:latin typeface="Google Sans"/>
              </a:rPr>
              <a:t> systém</a:t>
            </a:r>
            <a:r>
              <a:rPr kumimoji="0" lang="cs-CZ" altLang="cs-CZ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:</a:t>
            </a:r>
            <a:r>
              <a:rPr kumimoji="0" lang="cs-CZ" altLang="cs-CZ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  Test funkčnosti přezek a zámků, </a:t>
            </a:r>
            <a:r>
              <a:rPr kumimoji="0" lang="cs-CZ" altLang="cs-CZ" sz="16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oogle Sans"/>
              </a:rPr>
              <a:t>které drží víko pevně spojené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cs-CZ" altLang="cs-CZ" sz="16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Google Sans"/>
              </a:rPr>
              <a:t>                                       se spodním dílem</a:t>
            </a:r>
            <a:r>
              <a:rPr lang="cs-CZ" altLang="cs-CZ" sz="1600" dirty="0">
                <a:solidFill>
                  <a:srgbClr val="FF0000"/>
                </a:solidFill>
                <a:latin typeface="Google Sans"/>
              </a:rPr>
              <a:t>   (EN 868-8,bod 4.2.2.2)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4"/>
              <a:tabLst/>
            </a:pPr>
            <a:endParaRPr kumimoji="0" lang="cs-CZ" altLang="cs-CZ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5"/>
              <a:tabLst/>
            </a:pPr>
            <a:r>
              <a:rPr kumimoji="0" lang="cs-CZ" altLang="cs-CZ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Značení a evidence:</a:t>
            </a:r>
            <a:r>
              <a:rPr kumimoji="0" lang="cs-CZ" altLang="cs-CZ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Správné označení obou částí kontejneru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cs-CZ" altLang="cs-CZ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(ideálně shodný kód/QR kód na víku i vaně)aby nedocházelo k záměně nepasujících dílů</a:t>
            </a:r>
            <a:r>
              <a:rPr kumimoji="0" lang="cs-CZ" altLang="cs-CZ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BBF39D59-9068-99FC-5A40-E5DEB6171E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3110" y="6382744"/>
            <a:ext cx="1588845" cy="220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132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4F08CF6-9C38-2957-B205-6A956D4AF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cs-CZ" sz="3200" b="1" dirty="0"/>
              <a:t>Apel    </a:t>
            </a:r>
            <a: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Jedná se o výňatky z textů poptávek …..</a:t>
            </a:r>
            <a:br>
              <a:rPr kumimoji="0" lang="cs-C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lang="cs-CZ" sz="3200" b="1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499DDAC-CCDE-F412-ACDB-C770C09F58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902" y="1027906"/>
            <a:ext cx="7886700" cy="5037915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endParaRPr lang="cs-CZ" sz="2300" dirty="0"/>
          </a:p>
          <a:p>
            <a:pPr marL="0" indent="0">
              <a:buNone/>
            </a:pPr>
            <a:endParaRPr lang="cs-CZ" sz="5500" dirty="0"/>
          </a:p>
          <a:p>
            <a:r>
              <a:rPr lang="cs-CZ" sz="5500" dirty="0"/>
              <a:t>ČSN EN 868 (část 8), v platném znění s možností nabídnutí rovnocenného řešení (4.2.2.2.)</a:t>
            </a:r>
          </a:p>
          <a:p>
            <a:pPr marL="0" indent="0">
              <a:buNone/>
            </a:pPr>
            <a:endParaRPr lang="cs-CZ" sz="5500" dirty="0"/>
          </a:p>
          <a:p>
            <a:r>
              <a:rPr lang="cs-CZ" sz="5500" dirty="0"/>
              <a:t>….Musí být umožněna uživatelská výměna těsnění víka kontejneru</a:t>
            </a:r>
          </a:p>
          <a:p>
            <a:pPr marL="0" indent="0">
              <a:buNone/>
            </a:pPr>
            <a:endParaRPr lang="cs-CZ" sz="5500" dirty="0"/>
          </a:p>
          <a:p>
            <a:r>
              <a:rPr lang="cs-CZ" sz="5500" dirty="0"/>
              <a:t>…..Sterilizační kontejner musí zaručovat odstranění mikrobiální bariéry bez použití nástrojů. Dodaný mikrobiální bariérový systém musí být vhodný pro samostatné čištění a dezinfekci</a:t>
            </a:r>
          </a:p>
          <a:p>
            <a:pPr marL="0" indent="0">
              <a:buNone/>
            </a:pPr>
            <a:endParaRPr lang="cs-CZ" sz="5500" dirty="0"/>
          </a:p>
          <a:p>
            <a:r>
              <a:rPr lang="cs-CZ" sz="5500" dirty="0"/>
              <a:t>…..Identifikace prvního otevření kontejneru po proběhlé sterilizaci ve formě použití jednorázových plomb libovolných výrobců pro jednoznačnou bezpečnostní kontrolu systému (náklady, ekologie, kolik to stojí?) </a:t>
            </a:r>
          </a:p>
          <a:p>
            <a:endParaRPr lang="cs-CZ" sz="5500" dirty="0"/>
          </a:p>
          <a:p>
            <a:r>
              <a:rPr lang="cs-CZ" sz="5500" dirty="0"/>
              <a:t>…..Je to skutečně  tak, že má být výhodou, že 5000 x nezkontrolujete (opticky a mechanicky) a nijak neevidujete funkčnost mikrobiální bariéry ? (8-10 let ?)</a:t>
            </a:r>
          </a:p>
          <a:p>
            <a:endParaRPr lang="cs-CZ" sz="5500" dirty="0"/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55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Opravdu na sebe místo výrobce přebíráte rizika za konstrukční a funkční  vlastnosti sterilizačních kontejnerů?</a:t>
            </a:r>
          </a:p>
          <a:p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74B59AA3-3984-34B1-D024-E252C9561F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8027" y="6305941"/>
            <a:ext cx="1588845" cy="220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1297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C129A46-9DBD-5B1B-9338-DEC2AF1C5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defTabSz="685800">
              <a:lnSpc>
                <a:spcPct val="90000"/>
              </a:lnSpc>
              <a:spcBef>
                <a:spcPts val="750"/>
              </a:spcBef>
              <a:defRPr/>
            </a:pPr>
            <a:br>
              <a:rPr lang="cs-CZ" dirty="0"/>
            </a:br>
            <a:r>
              <a:rPr lang="cs-CZ" sz="3600" b="1" dirty="0"/>
              <a:t>Apel </a:t>
            </a:r>
            <a:r>
              <a:rPr lang="cs-CZ" sz="3600" dirty="0"/>
              <a:t> </a:t>
            </a:r>
            <a:br>
              <a:rPr lang="cs-CZ" dirty="0"/>
            </a:br>
            <a:br>
              <a:rPr lang="cs-CZ" b="1" dirty="0"/>
            </a:br>
            <a:r>
              <a:rPr lang="cs-CZ" sz="1650" b="1" dirty="0">
                <a:solidFill>
                  <a:srgbClr val="FF0000"/>
                </a:solidFill>
                <a:latin typeface="Calibri" panose="020F0502020204030204"/>
                <a:ea typeface="+mn-ea"/>
                <a:cs typeface="+mn-cs"/>
              </a:rPr>
              <a:t>Globální, ekonomická a bezpečností  situace v podstatě přímo vyzývá k                                           odpovědnému chování uživatelů</a:t>
            </a:r>
            <a:br>
              <a:rPr lang="cs-CZ" sz="1650" dirty="0">
                <a:solidFill>
                  <a:srgbClr val="FF0000"/>
                </a:solidFill>
                <a:latin typeface="Calibri" panose="020F0502020204030204"/>
                <a:ea typeface="+mn-ea"/>
                <a:cs typeface="+mn-cs"/>
              </a:rPr>
            </a:br>
            <a:endParaRPr lang="cs-CZ" sz="1650" dirty="0">
              <a:solidFill>
                <a:srgbClr val="FF0000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1AF71B8-B056-F6E6-4F2A-12ABA04BF6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15736"/>
            <a:ext cx="7886700" cy="4561227"/>
          </a:xfrm>
        </p:spPr>
        <p:txBody>
          <a:bodyPr>
            <a:normAutofit/>
          </a:bodyPr>
          <a:lstStyle/>
          <a:p>
            <a:endParaRPr lang="cs-CZ" dirty="0"/>
          </a:p>
          <a:p>
            <a:endParaRPr lang="cs-CZ" dirty="0"/>
          </a:p>
          <a:p>
            <a:r>
              <a:rPr lang="cs-CZ" dirty="0"/>
              <a:t>Nebylo by to vůbec málo, když byste mohli konstatovat, že :</a:t>
            </a:r>
          </a:p>
          <a:p>
            <a:endParaRPr lang="cs-CZ" dirty="0"/>
          </a:p>
          <a:p>
            <a:r>
              <a:rPr lang="cs-CZ" dirty="0"/>
              <a:t> Používáte  garantovaně bezpečný pevný obal pro parní sterilizaci</a:t>
            </a:r>
          </a:p>
          <a:p>
            <a:r>
              <a:rPr lang="cs-CZ" dirty="0"/>
              <a:t> Máte kontrolu pevného obalu v každé fázi sterilizačního procesu, tudíž vysoký předpoklad toho, že posíláte z CS do COS sterilní materiál, tam ho po transportu, manipulaci  a skladování garantovaně </a:t>
            </a:r>
            <a:r>
              <a:rPr lang="cs-CZ" dirty="0">
                <a:solidFill>
                  <a:srgbClr val="FF0000"/>
                </a:solidFill>
              </a:rPr>
              <a:t>poprvé </a:t>
            </a:r>
            <a:r>
              <a:rPr lang="cs-CZ" dirty="0"/>
              <a:t>otevřou a použijí</a:t>
            </a:r>
          </a:p>
          <a:p>
            <a:r>
              <a:rPr lang="cs-CZ" dirty="0"/>
              <a:t>Ekonomika(náklady na 1 sterilizaci)</a:t>
            </a:r>
          </a:p>
          <a:p>
            <a:r>
              <a:rPr lang="cs-CZ" dirty="0"/>
              <a:t>Ekologie</a:t>
            </a: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7681C0C4-651D-7E8E-F505-55BD5C283D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8027" y="6305941"/>
            <a:ext cx="1588845" cy="220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1507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2D3EA35-446A-8C46-376A-5BE9FA4EA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    Váš minimální požadavek na pevný obal ?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D630A47-9BE3-A471-6643-3462C04F76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cs-CZ" sz="54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cs-CZ" sz="5400" dirty="0">
                <a:solidFill>
                  <a:srgbClr val="0070C0"/>
                </a:solidFill>
              </a:rPr>
              <a:t>         </a:t>
            </a:r>
            <a:r>
              <a:rPr lang="cs-CZ" sz="9600" dirty="0">
                <a:solidFill>
                  <a:srgbClr val="0070C0"/>
                </a:solidFill>
              </a:rPr>
              <a:t>BE</a:t>
            </a:r>
            <a:r>
              <a:rPr lang="cs-CZ" sz="9600" dirty="0">
                <a:solidFill>
                  <a:srgbClr val="FF0000"/>
                </a:solidFill>
              </a:rPr>
              <a:t>BL</a:t>
            </a:r>
            <a:r>
              <a:rPr lang="cs-CZ" sz="9600" dirty="0">
                <a:solidFill>
                  <a:schemeClr val="accent6"/>
                </a:solidFill>
              </a:rPr>
              <a:t>EKO</a:t>
            </a:r>
            <a:r>
              <a:rPr lang="cs-CZ" sz="96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²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50F009CD-1770-4469-7D4E-5BD69E1796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8027" y="6305941"/>
            <a:ext cx="1588845" cy="220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1424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B6C8A629-FA91-2948-5F56-F3B07ED96D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0406" y="-3424796"/>
            <a:ext cx="8390965" cy="12317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445433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287</TotalTime>
  <Words>777</Words>
  <Application>Microsoft Office PowerPoint</Application>
  <PresentationFormat>Předvádění na obrazovce (4:3)</PresentationFormat>
  <Paragraphs>98</Paragraphs>
  <Slides>17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Google Sans</vt:lpstr>
      <vt:lpstr>Times New Roman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Apel </vt:lpstr>
      <vt:lpstr>Apel</vt:lpstr>
      <vt:lpstr>Požadavky na PBKT u sterilizačních kontejnerů</vt:lpstr>
      <vt:lpstr> Co všechno se v rámci kontroly (PBTK) prověřuje? </vt:lpstr>
      <vt:lpstr>Apel    Jedná se o výňatky z textů poptávek ….. </vt:lpstr>
      <vt:lpstr> Apel    Globální, ekonomická a bezpečností  situace v podstatě přímo vyzývá k                                           odpovědnému chování uživatelů </vt:lpstr>
      <vt:lpstr>    Váš minimální požadavek na pevný obal ?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Vratislav Roubal</dc:creator>
  <cp:lastModifiedBy>Vratislav Roubal</cp:lastModifiedBy>
  <cp:revision>22</cp:revision>
  <dcterms:created xsi:type="dcterms:W3CDTF">2026-10-07T10:49:46Z</dcterms:created>
  <dcterms:modified xsi:type="dcterms:W3CDTF">2026-10-12T09:16:09Z</dcterms:modified>
</cp:coreProperties>
</file>