
<file path=[Content_Types].xml><?xml version="1.0" encoding="utf-8"?>
<Types xmlns="http://schemas.openxmlformats.org/package/2006/content-types">
  <Default Extension="emf" ContentType="image/x-emf"/>
  <Default Extension="HEIC" ContentType="image/heic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7" r:id="rId2"/>
    <p:sldId id="525" r:id="rId3"/>
    <p:sldId id="521" r:id="rId4"/>
    <p:sldId id="524" r:id="rId5"/>
    <p:sldId id="522" r:id="rId6"/>
    <p:sldId id="528" r:id="rId7"/>
    <p:sldId id="523" r:id="rId8"/>
    <p:sldId id="526" r:id="rId9"/>
    <p:sldId id="527" r:id="rId1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8FB16-86DE-4463-8E99-A3C646EA8CCF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2BBAE-C800-43CE-96AB-4309DCB4F5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7971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EA56-C231-4432-9C6A-4A39F2741F25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67D3-C27C-41F0-A09E-C7F2B3658620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0FF1D-411E-42C9-B104-BC97C226ECE1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E8FEA-31E5-443E-B583-597AC907FEDF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AFF1-8A72-482C-A01E-7713E4602C5C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B1138-D058-40B6-9CD0-2D994F762C59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3A72B-7182-4572-9160-6CD277DCDEF1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D771C-C643-4D61-9E80-B1F80A9B681C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30178CFA-4B35-435F-89D5-E7433078991E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84788-FE36-4EBB-B9EC-EEDAD8F89733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F9733-799C-4E45-9DAD-9FAD666F9289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5ED84-8A14-4961-8EB7-59CD7C5C10A9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6A4A3-E1CD-45B9-BC78-943443B7EBAD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1BF4-C093-48EF-9B04-DC7845ED4AC0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00172-8B81-4A37-9062-8F1C91DADBB2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FFE68-DAAA-42E0-B06F-9E7D0ECD6E26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2F6C7-9FCB-43F3-B7F2-F2F1F812A6E4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51EA59F6-1E64-467F-9E2B-B377525F2E6D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hyperlink" Target="https://www.tzu.cz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HEIC"/><Relationship Id="rId2" Type="http://schemas.openxmlformats.org/officeDocument/2006/relationships/image" Target="../media/image12.HEIC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59816A-0E45-B618-61D8-A4E9812688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619" y="1828799"/>
            <a:ext cx="10841321" cy="3893271"/>
          </a:xfrm>
        </p:spPr>
        <p:txBody>
          <a:bodyPr>
            <a:normAutofit fontScale="90000"/>
          </a:bodyPr>
          <a:lstStyle/>
          <a:p>
            <a:br>
              <a:rPr lang="cs-CZ" sz="4000" dirty="0">
                <a:latin typeface="Bahnschrift SemiBold Condensed" panose="020B0502040204020203" pitchFamily="34" charset="0"/>
              </a:rPr>
            </a:br>
            <a:br>
              <a:rPr lang="cs-CZ" sz="4000" dirty="0">
                <a:latin typeface="Bahnschrift SemiBold Condensed" panose="020B0502040204020203" pitchFamily="34" charset="0"/>
              </a:rPr>
            </a:br>
            <a:br>
              <a:rPr lang="cs-CZ" sz="4000" dirty="0">
                <a:latin typeface="Bahnschrift SemiBold Condensed" panose="020B0502040204020203" pitchFamily="34" charset="0"/>
              </a:rPr>
            </a:br>
            <a:r>
              <a:rPr lang="cs-CZ" sz="4000" dirty="0">
                <a:latin typeface="Bahnschrift SemiBold Condensed" panose="020B0502040204020203" pitchFamily="34" charset="0"/>
              </a:rPr>
              <a:t>Zdravotnický ochranný prostředek a/nebo osobní ochranný prostředek? </a:t>
            </a:r>
            <a:br>
              <a:rPr lang="cs-CZ" sz="4000" dirty="0">
                <a:latin typeface="Bahnschrift SemiBold Condensed" panose="020B0502040204020203" pitchFamily="34" charset="0"/>
              </a:rPr>
            </a:br>
            <a:r>
              <a:rPr lang="cs-CZ" sz="4000" dirty="0">
                <a:latin typeface="Bahnschrift SemiBold Condensed" panose="020B0502040204020203" pitchFamily="34" charset="0"/>
              </a:rPr>
              <a:t>Konkrétní příklady a rozdíly v požadavcích</a:t>
            </a:r>
            <a:br>
              <a:rPr lang="cs-CZ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</a:rPr>
            </a:br>
            <a:br>
              <a:rPr lang="cs-CZ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</a:rPr>
            </a:br>
            <a:br>
              <a:rPr lang="cs-CZ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</a:rPr>
            </a:br>
            <a:br>
              <a:rPr lang="cs-CZ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</a:rPr>
            </a:br>
            <a:br>
              <a:rPr lang="cs-CZ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</a:rPr>
            </a:br>
            <a:endParaRPr lang="cs-CZ" sz="1800" dirty="0">
              <a:latin typeface="Geometr415 Blk BT" panose="020B0802020204020303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9638442-3CBB-FD69-7313-76B5A2F66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793" y="3940403"/>
            <a:ext cx="4779949" cy="1583704"/>
          </a:xfrm>
        </p:spPr>
        <p:txBody>
          <a:bodyPr>
            <a:normAutofit fontScale="55000" lnSpcReduction="20000"/>
          </a:bodyPr>
          <a:lstStyle/>
          <a:p>
            <a:r>
              <a:rPr lang="cs-CZ" sz="5100" b="0" dirty="0">
                <a:latin typeface="Geometr415 Blk BT" panose="020B0802020204020303" pitchFamily="34" charset="0"/>
              </a:rPr>
              <a:t>Ludmila Tvrzová</a:t>
            </a:r>
          </a:p>
          <a:p>
            <a:r>
              <a:rPr lang="cs-CZ" sz="5100" b="0" dirty="0">
                <a:latin typeface="Geometr415 Blk BT" panose="020B0802020204020303" pitchFamily="34" charset="0"/>
              </a:rPr>
              <a:t>Textilní zkušební ústav </a:t>
            </a:r>
            <a:r>
              <a:rPr lang="cs-CZ" sz="5100" b="0" dirty="0" err="1">
                <a:latin typeface="Geometr415 Blk BT" panose="020B0802020204020303" pitchFamily="34" charset="0"/>
              </a:rPr>
              <a:t>s.p</a:t>
            </a:r>
            <a:r>
              <a:rPr lang="cs-CZ" sz="5100" b="0" dirty="0">
                <a:latin typeface="Geometr415 Blk BT" panose="020B0802020204020303" pitchFamily="34" charset="0"/>
              </a:rPr>
              <a:t>.</a:t>
            </a:r>
          </a:p>
          <a:p>
            <a:r>
              <a:rPr lang="cs-CZ" sz="20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https://www.tzu.cz/</a:t>
            </a:r>
            <a:r>
              <a:rPr lang="cs-CZ" sz="20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415D929-0D59-5FED-1874-253B0351D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92" y="173212"/>
            <a:ext cx="2140446" cy="150624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009F16E6-0436-7FA6-1411-C0F2423B2D58}"/>
              </a:ext>
            </a:extLst>
          </p:cNvPr>
          <p:cNvSpPr txBox="1"/>
          <p:nvPr/>
        </p:nvSpPr>
        <p:spPr>
          <a:xfrm>
            <a:off x="8859187" y="629587"/>
            <a:ext cx="1398140" cy="369332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/>
              <a:t>STERIL 2026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2AE3960-855C-C7E8-FA8A-DDFDEA57F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742" y="3587578"/>
            <a:ext cx="3732629" cy="2640835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0D79FD30-76E6-8EDC-E2BA-E528B063C3B5}"/>
              </a:ext>
            </a:extLst>
          </p:cNvPr>
          <p:cNvSpPr txBox="1"/>
          <p:nvPr/>
        </p:nvSpPr>
        <p:spPr>
          <a:xfrm flipH="1">
            <a:off x="8672659" y="3587581"/>
            <a:ext cx="3114543" cy="20313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lang="cs-CZ" sz="1800" b="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Regulation</a:t>
            </a:r>
            <a:r>
              <a:rPr lang="cs-CZ" sz="1800" b="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(EU)2016/425 </a:t>
            </a:r>
            <a:r>
              <a:rPr lang="cs-CZ" sz="1800" b="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Personal</a:t>
            </a:r>
            <a:r>
              <a:rPr lang="cs-CZ" sz="1800" b="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 </a:t>
            </a:r>
            <a:r>
              <a:rPr lang="cs-CZ" sz="1800" b="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protective</a:t>
            </a:r>
            <a:r>
              <a:rPr lang="cs-CZ" sz="1800" b="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 </a:t>
            </a:r>
            <a:r>
              <a:rPr lang="cs-CZ" sz="1800" b="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equipment</a:t>
            </a:r>
            <a:endParaRPr lang="cs-CZ" sz="1800" b="0" dirty="0">
              <a:solidFill>
                <a:schemeClr val="bg1">
                  <a:lumMod val="75000"/>
                  <a:lumOff val="25000"/>
                </a:schemeClr>
              </a:solidFill>
              <a:latin typeface="Bahnschrift SemiBold SemiConden" panose="020B0502040204020203" pitchFamily="34" charset="0"/>
            </a:endParaRPr>
          </a:p>
          <a:p>
            <a:pPr algn="l"/>
            <a:r>
              <a:rPr lang="en-US" sz="180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Body name:</a:t>
            </a:r>
            <a:r>
              <a:rPr lang="cs-CZ" sz="180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 </a:t>
            </a:r>
            <a:r>
              <a:rPr lang="cs-CZ" sz="1800" b="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TEXTILNÍ ZKUŠEBNÍ ÚSTAV, </a:t>
            </a:r>
            <a:r>
              <a:rPr lang="cs-CZ" sz="1800" b="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s.p</a:t>
            </a:r>
            <a:r>
              <a:rPr lang="cs-CZ" sz="1800" b="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., Cejl 480/12</a:t>
            </a:r>
          </a:p>
          <a:p>
            <a:pPr algn="l"/>
            <a:r>
              <a:rPr lang="cs-CZ" sz="1800" b="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602 00 BRNO, Czech </a:t>
            </a:r>
            <a:r>
              <a:rPr lang="cs-CZ" sz="1800" b="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Republc</a:t>
            </a:r>
            <a:r>
              <a:rPr lang="cs-CZ" sz="1800" b="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, +420 543426711</a:t>
            </a:r>
          </a:p>
          <a:p>
            <a:pPr algn="l"/>
            <a:r>
              <a:rPr lang="cs-CZ" sz="180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SemiBold SemiConden" panose="020B0502040204020203" pitchFamily="34" charset="0"/>
              </a:rPr>
              <a:t>NB 1021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4947246-648E-79B7-29B3-DE50755D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36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9ECBBC-210C-BB00-D185-510809B69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794" y="892276"/>
            <a:ext cx="6322141" cy="4603955"/>
          </a:xfrm>
        </p:spPr>
        <p:txBody>
          <a:bodyPr>
            <a:normAutofit/>
          </a:bodyPr>
          <a:lstStyle/>
          <a:p>
            <a:r>
              <a:rPr lang="cs-CZ" dirty="0"/>
              <a:t>Zdravotnický (ochranný) prostředek nebo osobní ochranný prostředek?</a:t>
            </a:r>
            <a:br>
              <a:rPr lang="cs-CZ" dirty="0"/>
            </a:br>
            <a:br>
              <a:rPr lang="cs-CZ" dirty="0"/>
            </a:br>
            <a:r>
              <a:rPr lang="cs-CZ" dirty="0"/>
              <a:t>OOP –  EN 149</a:t>
            </a:r>
            <a:br>
              <a:rPr lang="cs-CZ" dirty="0"/>
            </a:br>
            <a:r>
              <a:rPr lang="cs-CZ" dirty="0"/>
              <a:t>			 EN 14126</a:t>
            </a:r>
            <a:br>
              <a:rPr lang="cs-CZ" dirty="0"/>
            </a:br>
            <a:r>
              <a:rPr lang="cs-CZ" dirty="0"/>
              <a:t>ZP – EN 14683</a:t>
            </a:r>
            <a:br>
              <a:rPr lang="cs-CZ" dirty="0"/>
            </a:br>
            <a:r>
              <a:rPr lang="cs-CZ" dirty="0"/>
              <a:t>	    EN 13795</a:t>
            </a:r>
            <a:br>
              <a:rPr lang="cs-CZ" dirty="0"/>
            </a:br>
            <a:r>
              <a:rPr lang="cs-CZ" dirty="0"/>
              <a:t>			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B6BED8B-E5E0-C7D4-1A5D-E5B9E9479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0128" y="892277"/>
            <a:ext cx="5073445" cy="5073445"/>
          </a:xfrm>
        </p:spPr>
      </p:pic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A608B667-3F15-7AC8-9729-EF31D93FF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035B9B85-2A13-8088-8D64-F68444416FB5}"/>
              </a:ext>
            </a:extLst>
          </p:cNvPr>
          <p:cNvSpPr txBox="1"/>
          <p:nvPr/>
        </p:nvSpPr>
        <p:spPr>
          <a:xfrm>
            <a:off x="6440128" y="5645396"/>
            <a:ext cx="51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highlight>
                  <a:srgbClr val="000000"/>
                </a:highlight>
              </a:rPr>
              <a:t>Ilustrační obrázek vytvořený s pomocí </a:t>
            </a:r>
            <a:r>
              <a:rPr lang="cs-CZ" sz="1400" dirty="0" err="1">
                <a:highlight>
                  <a:srgbClr val="000000"/>
                </a:highlight>
              </a:rPr>
              <a:t>ChatGPT</a:t>
            </a:r>
            <a:endParaRPr lang="cs-CZ" sz="1400" dirty="0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87682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E6F3E-6034-851C-9D21-0FC66213C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91E08F-68B1-3BBF-6FD1-83A4FF08A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906278"/>
            <a:ext cx="8534400" cy="88121"/>
          </a:xfrm>
        </p:spPr>
        <p:txBody>
          <a:bodyPr>
            <a:normAutofit fontScale="90000"/>
          </a:bodyPr>
          <a:lstStyle/>
          <a:p>
            <a:r>
              <a:rPr lang="cs-CZ" sz="4000" dirty="0">
                <a:latin typeface="+mn-lt"/>
              </a:rPr>
              <a:t>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5FD664-FA7B-96A4-B17D-E883C75D0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479686"/>
            <a:ext cx="8833012" cy="602604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Evropská legislativa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Nařízení (EU) 2017/745 o zdravotnických prostředcích (MDR)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Týká se </a:t>
            </a:r>
            <a:r>
              <a:rPr lang="cs-CZ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operačních roušek, plášťů a oděvů</a:t>
            </a: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pokud jsou určeny </a:t>
            </a:r>
            <a:r>
              <a:rPr lang="cs-CZ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 ochraně pacienta</a:t>
            </a: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(např. před mikrobiální kontaminací z personálu)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Výrobky musí splňovat </a:t>
            </a:r>
            <a:r>
              <a:rPr lang="cs-CZ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základní požadavky na bezpečnost a funkčnost</a:t>
            </a: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podle MDR.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Musí být </a:t>
            </a:r>
            <a:r>
              <a:rPr lang="cs-CZ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označeny CE</a:t>
            </a: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výrobce musí mít </a:t>
            </a:r>
            <a:r>
              <a:rPr lang="cs-CZ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technickou dokumentaci</a:t>
            </a: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dle MDR.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Typicky se řadí do </a:t>
            </a:r>
            <a:r>
              <a:rPr lang="cs-CZ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třídy I</a:t>
            </a: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(nesterilní) nebo </a:t>
            </a:r>
            <a:r>
              <a:rPr lang="cs-CZ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třídy </a:t>
            </a:r>
            <a:r>
              <a:rPr lang="cs-CZ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(sterilní).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cs-CZ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Nařízení (EU) 2016/425 o osobních ochranných prostředcích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Platí pro oděvy a textilie, které chrání </a:t>
            </a:r>
            <a:r>
              <a:rPr lang="cs-CZ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zdravotnický personál</a:t>
            </a: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(např. před krví, tělními tekutinami, infekčními agens).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Týká se tedy zejména </a:t>
            </a:r>
            <a:r>
              <a:rPr lang="cs-CZ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operačních plášťů a oděvů určených pro ochranu nositele</a:t>
            </a: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Tyto OOP musí: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být </a:t>
            </a:r>
            <a:r>
              <a:rPr lang="cs-CZ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posouzeny notifikovanou osobou</a:t>
            </a: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(pro kategorii III – ochrana proti smrtelným rizikům, např. infekce)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mít </a:t>
            </a:r>
            <a:r>
              <a:rPr lang="cs-CZ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prohlášení o shodě</a:t>
            </a: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cs-CZ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označení CE</a:t>
            </a:r>
            <a:r>
              <a:rPr lang="cs-CZ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cs-CZ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cs-CZ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r>
              <a:rPr lang="cs-CZ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Navazuje česká legislativa týkající se zdravotnických prostředků a osobních ochranných prostředků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cs-CZ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2146AB9-ADB0-E545-DC49-D312DB7F1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1791" y="4664408"/>
            <a:ext cx="1584176" cy="1114791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860BBC3C-2A2D-F29D-00DA-122837FB4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1735" y="1783830"/>
            <a:ext cx="1243261" cy="2020299"/>
          </a:xfrm>
          <a:prstGeom prst="rect">
            <a:avLst/>
          </a:prstGeo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CBAE423-A3E0-3932-D6BF-17E7D2688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528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CBE720-727B-0150-137C-A9DA7E234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2894029" y="4777381"/>
            <a:ext cx="7543784" cy="511056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EB8BE63-B222-75CF-547A-2C036A24BF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86A27D4-1DBC-1020-BBB5-5F1638ACA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962" y="401846"/>
            <a:ext cx="6624897" cy="6054307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3F1B6A1E-1087-28A4-98F7-F82C95EFFE07}"/>
              </a:ext>
            </a:extLst>
          </p:cNvPr>
          <p:cNvSpPr txBox="1"/>
          <p:nvPr/>
        </p:nvSpPr>
        <p:spPr>
          <a:xfrm>
            <a:off x="5618375" y="6108569"/>
            <a:ext cx="4819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highlight>
                  <a:srgbClr val="000000"/>
                </a:highlight>
              </a:rPr>
              <a:t>Ilustrační obrázek vytvořený s pomocí </a:t>
            </a:r>
            <a:r>
              <a:rPr lang="cs-CZ" sz="1200" dirty="0" err="1">
                <a:highlight>
                  <a:srgbClr val="000000"/>
                </a:highlight>
              </a:rPr>
              <a:t>ChatGPT</a:t>
            </a:r>
            <a:endParaRPr lang="cs-CZ" sz="1200" dirty="0">
              <a:highlight>
                <a:srgbClr val="000000"/>
              </a:highlight>
            </a:endParaRP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5F6E3A0-F9FB-5BC9-B07F-CE4C61692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459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3910974C-83BA-B8FF-0153-B4A23C93C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1963" y="75322"/>
            <a:ext cx="2783603" cy="238241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7C4B307-0E7B-6D69-1C61-6B3785675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053" y="609600"/>
            <a:ext cx="9938358" cy="1905000"/>
          </a:xfrm>
        </p:spPr>
        <p:txBody>
          <a:bodyPr/>
          <a:lstStyle/>
          <a:p>
            <a:r>
              <a:rPr lang="cs-CZ" dirty="0">
                <a:solidFill>
                  <a:schemeClr val="tx2">
                    <a:lumMod val="90000"/>
                  </a:schemeClr>
                </a:solidFill>
              </a:rPr>
              <a:t>Porovnání požadavků, zařazení a certifikace u respirátorů a obličejových masek</a:t>
            </a:r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B9BB1793-5E2F-FF16-6200-A6B056FFDC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0994415"/>
              </p:ext>
            </p:extLst>
          </p:nvPr>
        </p:nvGraphicFramePr>
        <p:xfrm>
          <a:off x="1126821" y="2457741"/>
          <a:ext cx="9938358" cy="35168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0509">
                  <a:extLst>
                    <a:ext uri="{9D8B030D-6E8A-4147-A177-3AD203B41FA5}">
                      <a16:colId xmlns:a16="http://schemas.microsoft.com/office/drawing/2014/main" val="2277806162"/>
                    </a:ext>
                  </a:extLst>
                </a:gridCol>
                <a:gridCol w="4545063">
                  <a:extLst>
                    <a:ext uri="{9D8B030D-6E8A-4147-A177-3AD203B41FA5}">
                      <a16:colId xmlns:a16="http://schemas.microsoft.com/office/drawing/2014/main" val="2617128573"/>
                    </a:ext>
                  </a:extLst>
                </a:gridCol>
                <a:gridCol w="3312786">
                  <a:extLst>
                    <a:ext uri="{9D8B030D-6E8A-4147-A177-3AD203B41FA5}">
                      <a16:colId xmlns:a16="http://schemas.microsoft.com/office/drawing/2014/main" val="1592333085"/>
                    </a:ext>
                  </a:extLst>
                </a:gridCol>
              </a:tblGrid>
              <a:tr h="467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dirty="0">
                          <a:effectLst/>
                        </a:rPr>
                        <a:t>Vlastnost / Kritérium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</a:rPr>
                        <a:t>Respirátor (OOP – Osobní ochranný prostředek)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dirty="0">
                          <a:effectLst/>
                        </a:rPr>
                        <a:t>Obličejová maska (ZP – Zdravotnický prostředek)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extLst>
                  <a:ext uri="{0D108BD9-81ED-4DB2-BD59-A6C34878D82A}">
                    <a16:rowId xmlns:a16="http://schemas.microsoft.com/office/drawing/2014/main" val="3692284988"/>
                  </a:ext>
                </a:extLst>
              </a:tr>
              <a:tr h="468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dirty="0">
                          <a:effectLst/>
                        </a:rPr>
                        <a:t>Primární směr ochrany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Zvenku dovnitř (chrání uživatele před vdechnutím nečistot a patogenů)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Zevnitř ven (zadržuje kapénky nositele a chrání pacienty či okolí)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extLst>
                  <a:ext uri="{0D108BD9-81ED-4DB2-BD59-A6C34878D82A}">
                    <a16:rowId xmlns:a16="http://schemas.microsoft.com/office/drawing/2014/main" val="3863120530"/>
                  </a:ext>
                </a:extLst>
              </a:tr>
              <a:tr h="468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dirty="0">
                          <a:effectLst/>
                        </a:rPr>
                        <a:t>Hlavní legislativa EU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Nařízení (EU) 2016/425 o osobních ochranných prostředcích.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Nařízení (EU) 2017/745 o zdravotnických prostředcích (MDR).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extLst>
                  <a:ext uri="{0D108BD9-81ED-4DB2-BD59-A6C34878D82A}">
                    <a16:rowId xmlns:a16="http://schemas.microsoft.com/office/drawing/2014/main" val="2945671640"/>
                  </a:ext>
                </a:extLst>
              </a:tr>
              <a:tr h="240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</a:rPr>
                        <a:t>Harmonizovaná norma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ČSN EN 149 (Filtrační polomasky k ochraně proti částicím)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ČSN EN 14683 (Zdravotnické obličejové masky)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extLst>
                  <a:ext uri="{0D108BD9-81ED-4DB2-BD59-A6C34878D82A}">
                    <a16:rowId xmlns:a16="http://schemas.microsoft.com/office/drawing/2014/main" val="3067114815"/>
                  </a:ext>
                </a:extLst>
              </a:tr>
              <a:tr h="240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</a:rPr>
                        <a:t>Třídy / Dělení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FFP1, FFP2, FFP3.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Typ I, Typ II, Typ IIR (odolné proti postřiku).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extLst>
                  <a:ext uri="{0D108BD9-81ED-4DB2-BD59-A6C34878D82A}">
                    <a16:rowId xmlns:a16="http://schemas.microsoft.com/office/drawing/2014/main" val="2067347481"/>
                  </a:ext>
                </a:extLst>
              </a:tr>
              <a:tr h="468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</a:rPr>
                        <a:t>Těsnost k obličeji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Vysoká těsnost (konstrukce pevně přiléhá k obličejovým konturám)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Volné usazení (vzduch při nádechu/výdechu může unikat po stranách)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extLst>
                  <a:ext uri="{0D108BD9-81ED-4DB2-BD59-A6C34878D82A}">
                    <a16:rowId xmlns:a16="http://schemas.microsoft.com/office/drawing/2014/main" val="1153467732"/>
                  </a:ext>
                </a:extLst>
              </a:tr>
              <a:tr h="468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>
                          <a:effectLst/>
                        </a:rPr>
                        <a:t>Sledovaný parametr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Filtrační účinnost materiálu + celkový závislý průnik masky (těsnost) 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Bakteriální filtrační účinnost (BFE) materiálu + tlakový rozdíl (prodyšnost)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extLst>
                  <a:ext uri="{0D108BD9-81ED-4DB2-BD59-A6C34878D82A}">
                    <a16:rowId xmlns:a16="http://schemas.microsoft.com/office/drawing/2014/main" val="895163311"/>
                  </a:ext>
                </a:extLst>
              </a:tr>
              <a:tr h="695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dirty="0">
                          <a:effectLst/>
                        </a:rPr>
                        <a:t>Certifikace (CE)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Vyžaduje posouzení oznámeným subjektem (</a:t>
                      </a:r>
                      <a:r>
                        <a:rPr lang="cs-CZ" sz="1100" b="1" dirty="0" err="1">
                          <a:effectLst/>
                        </a:rPr>
                        <a:t>Notified</a:t>
                      </a:r>
                      <a:r>
                        <a:rPr lang="cs-CZ" sz="1100" b="1" dirty="0">
                          <a:effectLst/>
                        </a:rPr>
                        <a:t> Body) – u CE je čtyřmístné číslo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100" b="1" dirty="0">
                          <a:effectLst/>
                        </a:rPr>
                        <a:t>Výrobce může provést posouzení shody sám (pro třídu I), nese plnou odpovědnost a registruje ZP  (ÚZIS/SÚKL)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9525" anchor="ctr"/>
                </a:tc>
                <a:extLst>
                  <a:ext uri="{0D108BD9-81ED-4DB2-BD59-A6C34878D82A}">
                    <a16:rowId xmlns:a16="http://schemas.microsoft.com/office/drawing/2014/main" val="2497798213"/>
                  </a:ext>
                </a:extLst>
              </a:tr>
            </a:tbl>
          </a:graphicData>
        </a:graphic>
      </p:graphicFrame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B6632DB-DA62-1D43-C430-2D112924F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468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C9E828-98E6-3A3A-02E8-B784907C7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443060"/>
            <a:ext cx="9905998" cy="2071540"/>
          </a:xfrm>
        </p:spPr>
        <p:txBody>
          <a:bodyPr/>
          <a:lstStyle/>
          <a:p>
            <a:r>
              <a:rPr lang="cs-CZ" dirty="0"/>
              <a:t>Splnění podmínek pro obličejovou masku typu IIR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F118446-1052-1CBA-2525-43A5579C3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E86D22E4-C461-C9DB-B4C9-0115000D2F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0982" y="2514600"/>
            <a:ext cx="4683430" cy="3124200"/>
          </a:xfr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47CF7DC6-7294-F9D0-7B08-638AA2E8B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272" y="1478830"/>
            <a:ext cx="3391827" cy="226323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850B85EF-F490-6445-3450-BC6A4BE18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3797" y="3470328"/>
            <a:ext cx="4163403" cy="277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65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C9E828-98E6-3A3A-02E8-B784907C7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443060"/>
            <a:ext cx="9905998" cy="2071540"/>
          </a:xfrm>
        </p:spPr>
        <p:txBody>
          <a:bodyPr/>
          <a:lstStyle/>
          <a:p>
            <a:r>
              <a:rPr lang="cs-CZ" dirty="0"/>
              <a:t>Splnění podmínek pro obličejovou masku typu IIR </a:t>
            </a:r>
          </a:p>
        </p:txBody>
      </p:sp>
      <p:pic>
        <p:nvPicPr>
          <p:cNvPr id="5" name="IMG_4815">
            <a:hlinkClick r:id="" action="ppaction://media"/>
            <a:extLst>
              <a:ext uri="{FF2B5EF4-FFF2-40B4-BE49-F238E27FC236}">
                <a16:creationId xmlns:a16="http://schemas.microsoft.com/office/drawing/2014/main" id="{B81C2770-0D8A-785E-E562-E9E7EDF3ADB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56841" y="1693154"/>
            <a:ext cx="2026763" cy="4098046"/>
          </a:xfr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F118446-1052-1CBA-2525-43A5579C3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24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B9EA83-748E-AE92-ECBC-140104ACF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Splnění podmínek pro obličejovou masku typu IIR 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55E51B7-5331-71EC-6C13-887633EB83B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F9942F3-7FCD-B84A-2B19-95AA8EC23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Zástupný obsah 8">
            <a:extLst>
              <a:ext uri="{FF2B5EF4-FFF2-40B4-BE49-F238E27FC236}">
                <a16:creationId xmlns:a16="http://schemas.microsoft.com/office/drawing/2014/main" id="{2AE9AC6F-729E-EB50-D297-23E1D12A84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4960" y="1032812"/>
            <a:ext cx="4153309" cy="311498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3D8A0B6-D4B4-3F73-4B64-DF97613E2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800" y="2556628"/>
            <a:ext cx="1994358" cy="265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57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8F6E8F-EC25-5652-8107-EDBE7CF1F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C88260C-E05D-A5E8-F9C0-4E30A550A3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8120F20-2186-FBFC-EA3D-67F6C3F20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704CE50-B5E9-D568-74E0-DC0CDE488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576" y="609601"/>
            <a:ext cx="2295177" cy="161512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746DB49-74BE-F7FA-F233-398C9A3C2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9728" y="3095625"/>
            <a:ext cx="2428875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1528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íť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{4218FC5A-772F-423C-99BA-B79E0463034C}TF5e103eea-be93-4576-ae9c-3ecc0de701e7736985a3-92ae25ab8a41</Template>
  <TotalTime>434</TotalTime>
  <Words>539</Words>
  <Application>Microsoft Office PowerPoint</Application>
  <PresentationFormat>Širokoúhlá obrazovka</PresentationFormat>
  <Paragraphs>67</Paragraphs>
  <Slides>9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9" baseType="lpstr">
      <vt:lpstr>Arial</vt:lpstr>
      <vt:lpstr>Bahnschrift SemiBold Condensed</vt:lpstr>
      <vt:lpstr>Bahnschrift SemiBold SemiConden</vt:lpstr>
      <vt:lpstr>Calibri</vt:lpstr>
      <vt:lpstr>Century Gothic</vt:lpstr>
      <vt:lpstr>Courier New</vt:lpstr>
      <vt:lpstr>Geometr415 Blk BT</vt:lpstr>
      <vt:lpstr>Impact</vt:lpstr>
      <vt:lpstr>Symbol</vt:lpstr>
      <vt:lpstr>Síť</vt:lpstr>
      <vt:lpstr>   Zdravotnický ochranný prostředek a/nebo osobní ochranný prostředek?  Konkrétní příklady a rozdíly v požadavcích     </vt:lpstr>
      <vt:lpstr>Zdravotnický (ochranný) prostředek nebo osobní ochranný prostředek?  OOP –  EN 149     EN 14126 ZP – EN 14683      EN 13795    </vt:lpstr>
      <vt:lpstr> </vt:lpstr>
      <vt:lpstr>Prezentace aplikace PowerPoint</vt:lpstr>
      <vt:lpstr>Porovnání požadavků, zařazení a certifikace u respirátorů a obličejových masek</vt:lpstr>
      <vt:lpstr>Splnění podmínek pro obličejovou masku typu IIR </vt:lpstr>
      <vt:lpstr>Splnění podmínek pro obličejovou masku typu IIR </vt:lpstr>
      <vt:lpstr>Splnění podmínek pro obličejovou masku typu IIR 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Lída Tvrzová</dc:creator>
  <cp:lastModifiedBy>Lída Tvrzová</cp:lastModifiedBy>
  <cp:revision>10</cp:revision>
  <cp:lastPrinted>2026-10-12T10:06:14Z</cp:lastPrinted>
  <dcterms:created xsi:type="dcterms:W3CDTF">2026-10-02T11:06:04Z</dcterms:created>
  <dcterms:modified xsi:type="dcterms:W3CDTF">2026-10-12T13:49:24Z</dcterms:modified>
</cp:coreProperties>
</file>